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8"/>
  </p:notesMasterIdLst>
  <p:sldIdLst>
    <p:sldId id="257" r:id="rId2"/>
    <p:sldId id="933" r:id="rId3"/>
    <p:sldId id="934" r:id="rId4"/>
    <p:sldId id="935" r:id="rId5"/>
    <p:sldId id="936" r:id="rId6"/>
    <p:sldId id="940" r:id="rId7"/>
    <p:sldId id="941" r:id="rId8"/>
    <p:sldId id="942" r:id="rId9"/>
    <p:sldId id="975" r:id="rId10"/>
    <p:sldId id="943" r:id="rId11"/>
    <p:sldId id="944" r:id="rId12"/>
    <p:sldId id="945" r:id="rId13"/>
    <p:sldId id="946" r:id="rId14"/>
    <p:sldId id="964" r:id="rId15"/>
    <p:sldId id="965" r:id="rId16"/>
    <p:sldId id="968" r:id="rId17"/>
    <p:sldId id="969" r:id="rId18"/>
    <p:sldId id="970" r:id="rId19"/>
    <p:sldId id="947" r:id="rId20"/>
    <p:sldId id="948" r:id="rId21"/>
    <p:sldId id="949" r:id="rId22"/>
    <p:sldId id="950" r:id="rId23"/>
    <p:sldId id="951" r:id="rId24"/>
    <p:sldId id="952" r:id="rId25"/>
    <p:sldId id="953" r:id="rId26"/>
    <p:sldId id="954" r:id="rId27"/>
    <p:sldId id="955" r:id="rId28"/>
    <p:sldId id="956" r:id="rId29"/>
    <p:sldId id="957" r:id="rId30"/>
    <p:sldId id="958" r:id="rId31"/>
    <p:sldId id="959" r:id="rId32"/>
    <p:sldId id="960" r:id="rId33"/>
    <p:sldId id="966" r:id="rId34"/>
    <p:sldId id="967" r:id="rId35"/>
    <p:sldId id="961" r:id="rId36"/>
    <p:sldId id="962" r:id="rId37"/>
    <p:sldId id="971" r:id="rId38"/>
    <p:sldId id="972" r:id="rId39"/>
    <p:sldId id="973" r:id="rId40"/>
    <p:sldId id="974" r:id="rId41"/>
    <p:sldId id="937" r:id="rId42"/>
    <p:sldId id="938" r:id="rId43"/>
    <p:sldId id="939" r:id="rId44"/>
    <p:sldId id="963" r:id="rId45"/>
    <p:sldId id="881" r:id="rId46"/>
    <p:sldId id="882" r:id="rId47"/>
    <p:sldId id="883" r:id="rId48"/>
    <p:sldId id="884" r:id="rId49"/>
    <p:sldId id="885" r:id="rId50"/>
    <p:sldId id="886" r:id="rId51"/>
    <p:sldId id="921" r:id="rId52"/>
    <p:sldId id="930" r:id="rId53"/>
    <p:sldId id="929" r:id="rId54"/>
    <p:sldId id="851" r:id="rId55"/>
    <p:sldId id="855" r:id="rId56"/>
    <p:sldId id="856" r:id="rId57"/>
    <p:sldId id="857" r:id="rId58"/>
    <p:sldId id="858" r:id="rId59"/>
    <p:sldId id="862" r:id="rId60"/>
    <p:sldId id="864" r:id="rId61"/>
    <p:sldId id="865" r:id="rId62"/>
    <p:sldId id="870" r:id="rId63"/>
    <p:sldId id="872" r:id="rId64"/>
    <p:sldId id="873" r:id="rId65"/>
    <p:sldId id="874" r:id="rId66"/>
    <p:sldId id="258" r:id="rId67"/>
    <p:sldId id="288" r:id="rId68"/>
    <p:sldId id="289" r:id="rId69"/>
    <p:sldId id="290" r:id="rId70"/>
    <p:sldId id="272" r:id="rId71"/>
    <p:sldId id="273" r:id="rId72"/>
    <p:sldId id="274" r:id="rId73"/>
    <p:sldId id="275" r:id="rId74"/>
    <p:sldId id="276" r:id="rId75"/>
    <p:sldId id="284" r:id="rId76"/>
    <p:sldId id="298" r:id="rId77"/>
    <p:sldId id="306" r:id="rId78"/>
    <p:sldId id="308" r:id="rId79"/>
    <p:sldId id="311" r:id="rId80"/>
    <p:sldId id="313" r:id="rId81"/>
    <p:sldId id="319" r:id="rId82"/>
    <p:sldId id="321" r:id="rId83"/>
    <p:sldId id="323" r:id="rId84"/>
    <p:sldId id="324" r:id="rId85"/>
    <p:sldId id="328" r:id="rId86"/>
    <p:sldId id="337" r:id="rId87"/>
    <p:sldId id="287" r:id="rId88"/>
    <p:sldId id="344" r:id="rId89"/>
    <p:sldId id="350" r:id="rId90"/>
    <p:sldId id="351" r:id="rId91"/>
    <p:sldId id="352" r:id="rId92"/>
    <p:sldId id="391" r:id="rId93"/>
    <p:sldId id="397" r:id="rId94"/>
    <p:sldId id="402" r:id="rId95"/>
    <p:sldId id="404" r:id="rId96"/>
    <p:sldId id="408" r:id="rId97"/>
    <p:sldId id="410" r:id="rId98"/>
    <p:sldId id="414" r:id="rId99"/>
    <p:sldId id="420" r:id="rId100"/>
    <p:sldId id="437" r:id="rId101"/>
    <p:sldId id="438" r:id="rId102"/>
    <p:sldId id="447" r:id="rId103"/>
    <p:sldId id="453" r:id="rId104"/>
    <p:sldId id="454" r:id="rId105"/>
    <p:sldId id="455" r:id="rId106"/>
    <p:sldId id="456" r:id="rId107"/>
    <p:sldId id="457" r:id="rId108"/>
    <p:sldId id="473" r:id="rId109"/>
    <p:sldId id="492" r:id="rId110"/>
    <p:sldId id="497" r:id="rId111"/>
    <p:sldId id="931" r:id="rId112"/>
    <p:sldId id="586" r:id="rId113"/>
    <p:sldId id="590" r:id="rId114"/>
    <p:sldId id="596" r:id="rId115"/>
    <p:sldId id="598" r:id="rId116"/>
    <p:sldId id="641" r:id="rId117"/>
    <p:sldId id="643" r:id="rId118"/>
    <p:sldId id="644" r:id="rId119"/>
    <p:sldId id="649" r:id="rId120"/>
    <p:sldId id="671" r:id="rId121"/>
    <p:sldId id="678" r:id="rId122"/>
    <p:sldId id="686" r:id="rId123"/>
    <p:sldId id="703" r:id="rId124"/>
    <p:sldId id="710" r:id="rId125"/>
    <p:sldId id="712" r:id="rId126"/>
    <p:sldId id="720" r:id="rId127"/>
    <p:sldId id="730" r:id="rId128"/>
    <p:sldId id="732" r:id="rId129"/>
    <p:sldId id="734" r:id="rId130"/>
    <p:sldId id="744" r:id="rId131"/>
    <p:sldId id="750" r:id="rId132"/>
    <p:sldId id="752" r:id="rId133"/>
    <p:sldId id="757" r:id="rId134"/>
    <p:sldId id="767" r:id="rId135"/>
    <p:sldId id="769" r:id="rId136"/>
    <p:sldId id="780" r:id="rId137"/>
    <p:sldId id="785" r:id="rId138"/>
    <p:sldId id="788" r:id="rId139"/>
    <p:sldId id="790" r:id="rId140"/>
    <p:sldId id="932" r:id="rId141"/>
    <p:sldId id="792" r:id="rId142"/>
    <p:sldId id="794" r:id="rId143"/>
    <p:sldId id="795" r:id="rId144"/>
    <p:sldId id="796" r:id="rId145"/>
    <p:sldId id="798" r:id="rId146"/>
    <p:sldId id="799" r:id="rId147"/>
    <p:sldId id="802" r:id="rId148"/>
    <p:sldId id="803" r:id="rId149"/>
    <p:sldId id="804" r:id="rId150"/>
    <p:sldId id="805" r:id="rId151"/>
    <p:sldId id="806" r:id="rId152"/>
    <p:sldId id="809" r:id="rId153"/>
    <p:sldId id="815" r:id="rId154"/>
    <p:sldId id="820" r:id="rId155"/>
    <p:sldId id="825" r:id="rId156"/>
    <p:sldId id="827" r:id="rId157"/>
    <p:sldId id="829" r:id="rId158"/>
    <p:sldId id="831" r:id="rId159"/>
    <p:sldId id="832" r:id="rId160"/>
    <p:sldId id="833" r:id="rId161"/>
    <p:sldId id="835" r:id="rId162"/>
    <p:sldId id="836" r:id="rId163"/>
    <p:sldId id="843" r:id="rId164"/>
    <p:sldId id="845" r:id="rId165"/>
    <p:sldId id="846" r:id="rId166"/>
    <p:sldId id="847" r:id="rId1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s" initials="P" lastIdx="2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292" y="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D3425C-310F-4512-B2D8-654E7325A8FA}" type="datetimeFigureOut">
              <a:rPr lang="en-US" smtClean="0"/>
              <a:t>6/24/2022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5A26F-0944-47D8-82EA-641486ED5A29}" type="slidenum">
              <a:rPr lang="en-US" smtClean="0"/>
              <a:t>‹#›</a:t>
            </a:fld>
            <a:endParaRPr lang="en-US" dirty="0"/>
          </a:p>
        </p:txBody>
      </p:sp>
    </p:spTree>
    <p:extLst>
      <p:ext uri="{BB962C8B-B14F-4D97-AF65-F5344CB8AC3E}">
        <p14:creationId xmlns:p14="http://schemas.microsoft.com/office/powerpoint/2010/main" val="606433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C08F77-F597-43D5-9609-8AD0310E897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926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C08F77-F597-43D5-9609-8AD0310E897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2302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latin typeface="Arial" charset="0"/>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010 h 1906"/>
                <a:gd name="T4" fmla="*/ 5902 w 5740"/>
                <a:gd name="T5" fmla="*/ 1010 h 1906"/>
                <a:gd name="T6" fmla="*/ 590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latin typeface="Arial" charset="0"/>
              </a:endParaRPr>
            </a:p>
          </p:txBody>
        </p:sp>
      </p:grpSp>
      <p:sp>
        <p:nvSpPr>
          <p:cNvPr id="8203"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82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dirty="0">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dirty="0">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9235E6D4-EBB0-4224-8FC9-C303C2F88397}"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222973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F139F73-ADB5-4C70-AE02-436E45B160CC}" type="slidenum">
              <a:rPr lang="en-US" altLang="en-US">
                <a:solidFill>
                  <a:srgbClr val="FFFFFF"/>
                </a:solidFill>
              </a:rPr>
              <a:pPr>
                <a:defRPr/>
              </a:pPr>
              <a:t>‹#›</a:t>
            </a:fld>
            <a:endParaRPr lang="en-US" altLang="en-US" dirty="0">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28135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A9F8EDA4-BCD3-4F5F-902A-3EEED0A1B7B4}" type="slidenum">
              <a:rPr lang="en-US" altLang="en-US">
                <a:solidFill>
                  <a:srgbClr val="FFFFFF"/>
                </a:solidFill>
              </a:rPr>
              <a:pPr>
                <a:defRPr/>
              </a:pPr>
              <a:t>‹#›</a:t>
            </a:fld>
            <a:endParaRPr lang="en-US" altLang="en-US" dirty="0">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3970194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6B0336F2-402D-4774-A65F-383470CAAA69}" type="slidenum">
              <a:rPr lang="en-US" altLang="en-US">
                <a:solidFill>
                  <a:srgbClr val="FFFFFF"/>
                </a:solidFill>
              </a:rPr>
              <a:pPr>
                <a:defRPr/>
              </a:pPr>
              <a:t>‹#›</a:t>
            </a:fld>
            <a:endParaRPr lang="en-US" altLang="en-US" dirty="0">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2145281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FDA69F10-12EC-439A-BC2C-9A0CB905C090}" type="slidenum">
              <a:rPr lang="en-US" altLang="en-US">
                <a:solidFill>
                  <a:srgbClr val="FFFFFF"/>
                </a:solidFill>
              </a:rPr>
              <a:pPr>
                <a:defRPr/>
              </a:pPr>
              <a:t>‹#›</a:t>
            </a:fld>
            <a:endParaRPr lang="en-US" altLang="en-US" dirty="0">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145303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673130D-A86E-46CA-B114-5699B391CC2A}" type="slidenum">
              <a:rPr lang="en-US" altLang="en-US">
                <a:solidFill>
                  <a:srgbClr val="FFFFFF"/>
                </a:solidFill>
              </a:rPr>
              <a:pPr>
                <a:defRPr/>
              </a:pPr>
              <a:t>‹#›</a:t>
            </a:fld>
            <a:endParaRPr lang="en-US" altLang="en-US" dirty="0">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3333093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CDE0E501-7F86-4806-81F3-BC37D7127B16}" type="slidenum">
              <a:rPr lang="en-US" altLang="en-US">
                <a:solidFill>
                  <a:srgbClr val="FFFFFF"/>
                </a:solidFill>
              </a:rPr>
              <a:pPr>
                <a:defRPr/>
              </a:pPr>
              <a:t>‹#›</a:t>
            </a:fld>
            <a:endParaRPr lang="en-US" altLang="en-US" dirty="0">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3572783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B956A735-B40C-45C0-8139-00630F6F3D88}" type="slidenum">
              <a:rPr lang="en-US" altLang="en-US">
                <a:solidFill>
                  <a:srgbClr val="FFFFFF"/>
                </a:solidFill>
              </a:rPr>
              <a:pPr>
                <a:defRPr/>
              </a:pPr>
              <a:t>‹#›</a:t>
            </a:fld>
            <a:endParaRPr lang="en-US" altLang="en-US" dirty="0">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138966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DBCCA92-EC74-4BF0-B97B-FDBA8CB54B59}" type="slidenum">
              <a:rPr lang="en-US" altLang="en-US">
                <a:solidFill>
                  <a:srgbClr val="FFFFFF"/>
                </a:solidFill>
              </a:rPr>
              <a:pPr>
                <a:defRPr/>
              </a:pPr>
              <a:t>‹#›</a:t>
            </a:fld>
            <a:endParaRPr lang="en-US" altLang="en-US" dirty="0">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2413708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C9EEC1ED-36EE-4FC9-A9C6-AE2DD50B4E4A}" type="slidenum">
              <a:rPr lang="en-US" altLang="en-US">
                <a:solidFill>
                  <a:srgbClr val="FFFFFF"/>
                </a:solidFill>
              </a:rPr>
              <a:pPr>
                <a:defRPr/>
              </a:pPr>
              <a:t>‹#›</a:t>
            </a:fld>
            <a:endParaRPr lang="en-US" altLang="en-US" dirty="0">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360793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CE0198BC-78CD-4316-B85E-0907ED027DF6}" type="slidenum">
              <a:rPr lang="en-US" altLang="en-US">
                <a:solidFill>
                  <a:srgbClr val="FFFFFF"/>
                </a:solidFill>
              </a:rPr>
              <a:pPr>
                <a:defRPr/>
              </a:pPr>
              <a:t>‹#›</a:t>
            </a:fld>
            <a:endParaRPr lang="en-US" altLang="en-US" dirty="0">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156320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831B6347-7EAF-4E18-A27F-977B3208F98E}" type="slidenum">
              <a:rPr lang="en-US" altLang="en-US">
                <a:solidFill>
                  <a:srgbClr val="FFFFFF"/>
                </a:solidFill>
              </a:rPr>
              <a:pPr>
                <a:defRPr/>
              </a:pPr>
              <a:t>‹#›</a:t>
            </a:fld>
            <a:endParaRPr lang="en-US" altLang="en-US" dirty="0">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121876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73ED4697-7539-41FF-84CB-6423592E0623}" type="slidenum">
              <a:rPr lang="en-US" altLang="en-US">
                <a:solidFill>
                  <a:srgbClr val="FFFFFF"/>
                </a:solidFill>
              </a:rPr>
              <a:pPr>
                <a:defRPr/>
              </a:pPr>
              <a:t>‹#›</a:t>
            </a:fld>
            <a:endParaRPr lang="en-US" altLang="en-US" dirty="0">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201370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dt" sz="half" idx="2"/>
          </p:nvPr>
        </p:nvSpPr>
        <p:spPr bwMode="auto">
          <a:xfrm>
            <a:off x="457200" y="625157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fontAlgn="base">
              <a:spcBef>
                <a:spcPct val="0"/>
              </a:spcBef>
              <a:spcAft>
                <a:spcPct val="0"/>
              </a:spcAft>
              <a:defRPr/>
            </a:pPr>
            <a:endParaRPr lang="en-US" altLang="en-US" dirty="0">
              <a:solidFill>
                <a:srgbClr val="FFFFFF"/>
              </a:solidFill>
              <a:latin typeface="Arial" charset="0"/>
            </a:endParaRPr>
          </a:p>
        </p:txBody>
      </p:sp>
      <p:sp>
        <p:nvSpPr>
          <p:cNvPr id="7171" name="Rectangle 3"/>
          <p:cNvSpPr>
            <a:spLocks noGrp="1" noChangeArrowheads="1"/>
          </p:cNvSpPr>
          <p:nvPr>
            <p:ph type="sldNum" sz="quarter" idx="4"/>
          </p:nvPr>
        </p:nvSpPr>
        <p:spPr bwMode="auto">
          <a:xfrm>
            <a:off x="6553200" y="6248400"/>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fontAlgn="base">
              <a:spcBef>
                <a:spcPct val="0"/>
              </a:spcBef>
              <a:spcAft>
                <a:spcPct val="0"/>
              </a:spcAft>
              <a:defRPr/>
            </a:pPr>
            <a:fld id="{82AE9B39-09EB-4979-9F83-C50E20D0F91A}" type="slidenum">
              <a:rPr lang="en-US" altLang="en-US">
                <a:solidFill>
                  <a:srgbClr val="FFFFFF"/>
                </a:solidFill>
                <a:latin typeface="Arial" charset="0"/>
              </a:rPr>
              <a:pPr fontAlgn="base">
                <a:spcBef>
                  <a:spcPct val="0"/>
                </a:spcBef>
                <a:spcAft>
                  <a:spcPct val="0"/>
                </a:spcAft>
                <a:defRPr/>
              </a:pPr>
              <a:t>‹#›</a:t>
            </a:fld>
            <a:endParaRPr lang="en-US" altLang="en-US" dirty="0">
              <a:solidFill>
                <a:srgbClr val="FFFFFF"/>
              </a:solidFill>
              <a:latin typeface="Arial" charset="0"/>
            </a:endParaRP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7174"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7175"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7176"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latin typeface="Arial" charset="0"/>
                </a:endParaRPr>
              </a:p>
            </p:txBody>
          </p:sp>
          <p:sp>
            <p:nvSpPr>
              <p:cNvPr id="7178"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grpSp>
        <p:sp>
          <p:nvSpPr>
            <p:cNvPr id="7179"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010 h 1906"/>
                <a:gd name="T4" fmla="*/ 5902 w 5740"/>
                <a:gd name="T5" fmla="*/ 1010 h 1906"/>
                <a:gd name="T6" fmla="*/ 590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latin typeface="Arial" charset="0"/>
              </a:endParaRPr>
            </a:p>
          </p:txBody>
        </p:sp>
      </p:grpSp>
      <p:sp>
        <p:nvSpPr>
          <p:cNvPr id="7181" name="Rectangle 13"/>
          <p:cNvSpPr>
            <a:spLocks noGrp="1" noRot="1" noChangeArrowheads="1"/>
          </p:cNvSpPr>
          <p:nvPr>
            <p:ph type="title"/>
          </p:nvPr>
        </p:nvSpPr>
        <p:spPr bwMode="auto">
          <a:xfrm>
            <a:off x="457200" y="274638"/>
            <a:ext cx="822960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82" name="Rectangle 14"/>
          <p:cNvSpPr>
            <a:spLocks noGrp="1" noChangeArrowheads="1"/>
          </p:cNvSpPr>
          <p:nvPr>
            <p:ph type="ftr" sz="quarter" idx="3"/>
          </p:nvPr>
        </p:nvSpPr>
        <p:spPr bwMode="auto">
          <a:xfrm>
            <a:off x="3124200" y="6248400"/>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defRPr sz="1200"/>
            </a:lvl1pPr>
          </a:lstStyle>
          <a:p>
            <a:pPr fontAlgn="base">
              <a:spcBef>
                <a:spcPct val="0"/>
              </a:spcBef>
              <a:spcAft>
                <a:spcPct val="0"/>
              </a:spcAft>
              <a:defRPr/>
            </a:pPr>
            <a:endParaRPr lang="en-US" altLang="en-US" dirty="0">
              <a:solidFill>
                <a:srgbClr val="FFFFFF"/>
              </a:solidFill>
              <a:latin typeface="Arial" charset="0"/>
            </a:endParaRPr>
          </a:p>
        </p:txBody>
      </p:sp>
      <p:sp>
        <p:nvSpPr>
          <p:cNvPr id="7183" name="Rectangle 15"/>
          <p:cNvSpPr>
            <a:spLocks noGrp="1" noChangeArrowheads="1"/>
          </p:cNvSpPr>
          <p:nvPr>
            <p:ph type="body" idx="1"/>
          </p:nvPr>
        </p:nvSpPr>
        <p:spPr bwMode="auto">
          <a:xfrm>
            <a:off x="457200" y="1600200"/>
            <a:ext cx="82296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78301861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sz="3600" dirty="0">
                <a:effectLst/>
              </a:rPr>
              <a:t>Webinar Malaysia</a:t>
            </a:r>
            <a:br>
              <a:rPr lang="en-US" sz="3600" dirty="0">
                <a:effectLst/>
              </a:rPr>
            </a:br>
            <a:r>
              <a:rPr lang="en-US" sz="3600" dirty="0">
                <a:effectLst/>
              </a:rPr>
              <a:t>Foundations of Behavioral, Social, and Clinical Assessment of Children</a:t>
            </a:r>
            <a:br>
              <a:rPr lang="en-US" sz="3600" dirty="0">
                <a:effectLst/>
              </a:rPr>
            </a:br>
            <a:r>
              <a:rPr lang="en-US" sz="3600" dirty="0">
                <a:effectLst/>
              </a:rPr>
              <a:t>Seventh Edition</a:t>
            </a:r>
            <a:endParaRPr lang="en-US" sz="3600" dirty="0"/>
          </a:p>
        </p:txBody>
      </p:sp>
      <p:sp>
        <p:nvSpPr>
          <p:cNvPr id="5" name="Subtitle 4"/>
          <p:cNvSpPr>
            <a:spLocks noGrp="1"/>
          </p:cNvSpPr>
          <p:nvPr>
            <p:ph type="subTitle" sz="quarter" idx="1"/>
          </p:nvPr>
        </p:nvSpPr>
        <p:spPr>
          <a:xfrm>
            <a:off x="838200" y="4495800"/>
            <a:ext cx="7467600" cy="1905000"/>
          </a:xfrm>
        </p:spPr>
        <p:txBody>
          <a:bodyPr/>
          <a:lstStyle/>
          <a:p>
            <a:r>
              <a:rPr lang="en-US" sz="3000" b="1" dirty="0">
                <a:effectLst/>
              </a:rPr>
              <a:t>Jerome M. Sattler</a:t>
            </a:r>
          </a:p>
        </p:txBody>
      </p:sp>
    </p:spTree>
    <p:extLst>
      <p:ext uri="{BB962C8B-B14F-4D97-AF65-F5344CB8AC3E}">
        <p14:creationId xmlns:p14="http://schemas.microsoft.com/office/powerpoint/2010/main" val="120239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417638"/>
            <a:ext cx="8229600" cy="4708525"/>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Idris et al. (2019) reported the following findings on the prevalence of EBD:</a:t>
            </a:r>
          </a:p>
          <a:p>
            <a:pPr>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Sample composed of children ages 7 to 8 years and 13 to 14 years living in </a:t>
            </a:r>
            <a:r>
              <a:rPr lang="en-US" dirty="0" err="1">
                <a:effectLst/>
                <a:latin typeface="Arial" panose="020B0604020202020204" pitchFamily="34" charset="0"/>
                <a:ea typeface="Calibri" panose="020F0502020204030204" pitchFamily="34" charset="0"/>
                <a:cs typeface="Arial" panose="020B0604020202020204" pitchFamily="34" charset="0"/>
              </a:rPr>
              <a:t>Petaling</a:t>
            </a:r>
            <a:r>
              <a:rPr lang="en-US" dirty="0">
                <a:effectLst/>
                <a:latin typeface="Arial" panose="020B0604020202020204" pitchFamily="34" charset="0"/>
                <a:ea typeface="Calibri" panose="020F0502020204030204" pitchFamily="34" charset="0"/>
                <a:cs typeface="Arial" panose="020B0604020202020204" pitchFamily="34" charset="0"/>
              </a:rPr>
              <a:t> and </a:t>
            </a:r>
            <a:r>
              <a:rPr lang="en-US" dirty="0" err="1">
                <a:effectLst/>
                <a:latin typeface="Arial" panose="020B0604020202020204" pitchFamily="34" charset="0"/>
                <a:ea typeface="Calibri" panose="020F0502020204030204" pitchFamily="34" charset="0"/>
                <a:cs typeface="Arial" panose="020B0604020202020204" pitchFamily="34" charset="0"/>
              </a:rPr>
              <a:t>Klang</a:t>
            </a:r>
            <a:r>
              <a:rPr lang="en-US" dirty="0">
                <a:effectLst/>
                <a:latin typeface="Arial" panose="020B0604020202020204" pitchFamily="34" charset="0"/>
                <a:ea typeface="Calibri" panose="020F0502020204030204" pitchFamily="34" charset="0"/>
                <a:cs typeface="Arial" panose="020B0604020202020204" pitchFamily="34" charset="0"/>
              </a:rPr>
              <a:t> in Selangor in 2012</a:t>
            </a:r>
          </a:p>
          <a:p>
            <a:pPr>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Strengths and Difficulties Questionnaire (SDQ) was used at baseline and 6 months later (See pages 336–337 in Behavioral 7th edition)</a:t>
            </a:r>
          </a:p>
        </p:txBody>
      </p:sp>
    </p:spTree>
    <p:extLst>
      <p:ext uri="{BB962C8B-B14F-4D97-AF65-F5344CB8AC3E}">
        <p14:creationId xmlns:p14="http://schemas.microsoft.com/office/powerpoint/2010/main" val="387972039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Evaluating Your Interview Techniques </a:t>
            </a:r>
            <a:r>
              <a:rPr lang="en-US" sz="2500" b="1" dirty="0">
                <a:latin typeface="Garamond" panose="02020404030301010803" pitchFamily="18" charset="0"/>
              </a:rPr>
              <a:t>(pp. 238</a:t>
            </a:r>
            <a:r>
              <a:rPr lang="en-US" sz="2500" dirty="0">
                <a:effectLst/>
              </a:rPr>
              <a:t>–</a:t>
            </a:r>
            <a:r>
              <a:rPr lang="en-US" sz="2500" b="1" dirty="0">
                <a:latin typeface="Garamond" panose="02020404030301010803" pitchFamily="18" charset="0"/>
              </a:rPr>
              <a:t>239)</a:t>
            </a:r>
          </a:p>
        </p:txBody>
      </p:sp>
      <p:sp>
        <p:nvSpPr>
          <p:cNvPr id="3" name="Content Placeholder 2"/>
          <p:cNvSpPr>
            <a:spLocks noGrp="1"/>
          </p:cNvSpPr>
          <p:nvPr>
            <p:ph idx="1"/>
          </p:nvPr>
        </p:nvSpPr>
        <p:spPr>
          <a:xfrm>
            <a:off x="457200" y="1905000"/>
            <a:ext cx="8229600" cy="4221163"/>
          </a:xfrm>
        </p:spPr>
        <p:txBody>
          <a:bodyPr/>
          <a:lstStyle/>
          <a:p>
            <a:r>
              <a:rPr lang="en-US" dirty="0">
                <a:latin typeface="Arial" panose="020B0604020202020204" pitchFamily="34" charset="0"/>
                <a:cs typeface="Arial" panose="020B0604020202020204" pitchFamily="34" charset="0"/>
              </a:rPr>
              <a:t>Qualities of a good interviewing technique (see Exhibit 6-4, p. 239)</a:t>
            </a:r>
          </a:p>
        </p:txBody>
      </p:sp>
    </p:spTree>
    <p:extLst>
      <p:ext uri="{BB962C8B-B14F-4D97-AF65-F5344CB8AC3E}">
        <p14:creationId xmlns:p14="http://schemas.microsoft.com/office/powerpoint/2010/main" val="401523077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7</a:t>
            </a:r>
          </a:p>
        </p:txBody>
      </p:sp>
      <p:sp>
        <p:nvSpPr>
          <p:cNvPr id="3" name="Subtitle 2"/>
          <p:cNvSpPr>
            <a:spLocks noGrp="1"/>
          </p:cNvSpPr>
          <p:nvPr>
            <p:ph type="subTitle" sz="quarter" idx="1"/>
          </p:nvPr>
        </p:nvSpPr>
        <p:spPr/>
        <p:txBody>
          <a:bodyPr>
            <a:normAutofit/>
          </a:bodyPr>
          <a:lstStyle/>
          <a:p>
            <a:r>
              <a:rPr lang="en-US" sz="4400" b="1" dirty="0">
                <a:solidFill>
                  <a:schemeClr val="tx1"/>
                </a:solidFill>
                <a:latin typeface="Garamond" panose="02020404030301010803" pitchFamily="18" charset="0"/>
              </a:rPr>
              <a:t>Observation Methods</a:t>
            </a:r>
          </a:p>
          <a:p>
            <a:r>
              <a:rPr lang="en-US" sz="4400" b="1" dirty="0">
                <a:solidFill>
                  <a:schemeClr val="tx1"/>
                </a:solidFill>
                <a:latin typeface="Garamond" panose="02020404030301010803" pitchFamily="18" charset="0"/>
              </a:rPr>
              <a:t>Part 1</a:t>
            </a:r>
          </a:p>
        </p:txBody>
      </p:sp>
    </p:spTree>
    <p:extLst>
      <p:ext uri="{BB962C8B-B14F-4D97-AF65-F5344CB8AC3E}">
        <p14:creationId xmlns:p14="http://schemas.microsoft.com/office/powerpoint/2010/main" val="8420037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Observational Settings and Sources </a:t>
            </a:r>
            <a:r>
              <a:rPr lang="en-US" sz="2500" b="1" dirty="0">
                <a:latin typeface="Garamond" panose="02020404030301010803" pitchFamily="18" charset="0"/>
              </a:rPr>
              <a:t>(pp. 246</a:t>
            </a:r>
            <a:r>
              <a:rPr lang="en-US" sz="2500" dirty="0">
                <a:effectLst/>
              </a:rPr>
              <a:t>–</a:t>
            </a:r>
            <a:r>
              <a:rPr lang="en-US" sz="2500" b="1" dirty="0">
                <a:latin typeface="Garamond" panose="02020404030301010803" pitchFamily="18" charset="0"/>
              </a:rPr>
              <a:t>254)</a:t>
            </a:r>
          </a:p>
        </p:txBody>
      </p:sp>
      <p:sp>
        <p:nvSpPr>
          <p:cNvPr id="3" name="Content Placeholder 2"/>
          <p:cNvSpPr>
            <a:spLocks noGrp="1"/>
          </p:cNvSpPr>
          <p:nvPr>
            <p:ph idx="1"/>
          </p:nvPr>
        </p:nvSpPr>
        <p:spPr>
          <a:xfrm>
            <a:off x="457200" y="1981200"/>
            <a:ext cx="8229600" cy="4144963"/>
          </a:xfrm>
        </p:spPr>
        <p:txBody>
          <a:bodyPr>
            <a:normAutofit/>
          </a:bodyPr>
          <a:lstStyle/>
          <a:p>
            <a:r>
              <a:rPr lang="en-US" dirty="0">
                <a:latin typeface="Arial" panose="020B0604020202020204" pitchFamily="34" charset="0"/>
                <a:cs typeface="Arial" panose="020B0604020202020204" pitchFamily="34" charset="0"/>
              </a:rPr>
              <a:t>School observations</a:t>
            </a:r>
          </a:p>
          <a:p>
            <a:pPr lvl="1"/>
            <a:r>
              <a:rPr lang="en-US" sz="3200" dirty="0">
                <a:latin typeface="Arial" panose="020B0604020202020204" pitchFamily="34" charset="0"/>
                <a:cs typeface="Arial" panose="020B0604020202020204" pitchFamily="34" charset="0"/>
              </a:rPr>
              <a:t>Classroom Observation Checklist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(Table 7-1; pp. 249-250)</a:t>
            </a:r>
          </a:p>
          <a:p>
            <a:pPr lvl="1"/>
            <a:r>
              <a:rPr lang="en-US" sz="3200" dirty="0">
                <a:latin typeface="Arial" panose="020B0604020202020204" pitchFamily="34" charset="0"/>
                <a:cs typeface="Arial" panose="020B0604020202020204" pitchFamily="34" charset="0"/>
              </a:rPr>
              <a:t>Observation Checklist for Rating a Child in a Classroom (Table 7-2; pp. 251-252)</a:t>
            </a:r>
          </a:p>
        </p:txBody>
      </p:sp>
    </p:spTree>
    <p:extLst>
      <p:ext uri="{BB962C8B-B14F-4D97-AF65-F5344CB8AC3E}">
        <p14:creationId xmlns:p14="http://schemas.microsoft.com/office/powerpoint/2010/main" val="32629161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Observing a Child’s Interactions with Others</a:t>
            </a:r>
            <a:br>
              <a:rPr lang="en-US" dirty="0"/>
            </a:br>
            <a:r>
              <a:rPr lang="en-US" sz="2500" dirty="0"/>
              <a:t>(p. 256)</a:t>
            </a:r>
          </a:p>
        </p:txBody>
      </p:sp>
      <p:sp>
        <p:nvSpPr>
          <p:cNvPr id="3" name="Content Placeholder 2"/>
          <p:cNvSpPr>
            <a:spLocks noGrp="1"/>
          </p:cNvSpPr>
          <p:nvPr>
            <p:ph idx="1"/>
          </p:nvPr>
        </p:nvSpPr>
        <p:spPr>
          <a:xfrm>
            <a:off x="457200" y="1981200"/>
            <a:ext cx="8229600" cy="4144963"/>
          </a:xfrm>
        </p:spPr>
        <p:txBody>
          <a:bodyPr/>
          <a:lstStyle/>
          <a:p>
            <a:r>
              <a:rPr lang="en-US" dirty="0">
                <a:latin typeface="Arial" panose="020B0604020202020204" pitchFamily="34" charset="0"/>
                <a:cs typeface="Arial" panose="020B0604020202020204" pitchFamily="34" charset="0"/>
              </a:rPr>
              <a:t>See Exhibit 7-1 on p. 256</a:t>
            </a:r>
          </a:p>
        </p:txBody>
      </p:sp>
    </p:spTree>
    <p:extLst>
      <p:ext uri="{BB962C8B-B14F-4D97-AF65-F5344CB8AC3E}">
        <p14:creationId xmlns:p14="http://schemas.microsoft.com/office/powerpoint/2010/main" val="305237076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Observing Parent-Infant Interactions </a:t>
            </a:r>
            <a:r>
              <a:rPr lang="en-US" sz="2500" b="1" dirty="0">
                <a:latin typeface="Garamond" panose="02020404030301010803" pitchFamily="18" charset="0"/>
              </a:rPr>
              <a:t>(pp. 257</a:t>
            </a:r>
            <a:r>
              <a:rPr lang="en-US" sz="2500" dirty="0">
                <a:effectLst/>
              </a:rPr>
              <a:t>–</a:t>
            </a:r>
            <a:r>
              <a:rPr lang="en-US" sz="2500" b="1" dirty="0">
                <a:latin typeface="Garamond" panose="02020404030301010803" pitchFamily="18" charset="0"/>
              </a:rPr>
              <a:t>259)</a:t>
            </a:r>
          </a:p>
        </p:txBody>
      </p:sp>
      <p:sp>
        <p:nvSpPr>
          <p:cNvPr id="3" name="Content Placeholder 2"/>
          <p:cNvSpPr>
            <a:spLocks noGrp="1"/>
          </p:cNvSpPr>
          <p:nvPr>
            <p:ph idx="1"/>
          </p:nvPr>
        </p:nvSpPr>
        <p:spPr/>
        <p:txBody>
          <a:bodyPr>
            <a:noAutofit/>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
        <p:nvSpPr>
          <p:cNvPr id="4" name="Content Placeholder 3"/>
          <p:cNvSpPr>
            <a:spLocks noGrp="1"/>
          </p:cNvSpPr>
          <p:nvPr>
            <p:ph sz="half" idx="4294967295"/>
          </p:nvPr>
        </p:nvSpPr>
        <p:spPr>
          <a:xfrm>
            <a:off x="457200" y="1752600"/>
            <a:ext cx="8077200" cy="4953000"/>
          </a:xfrm>
        </p:spPr>
        <p:txBody>
          <a:bodyPr>
            <a:noAutofit/>
          </a:bodyPr>
          <a:lstStyle/>
          <a:p>
            <a:r>
              <a:rPr lang="en-US" sz="3200" dirty="0">
                <a:latin typeface="Arial" panose="020B0604020202020204" pitchFamily="34" charset="0"/>
                <a:cs typeface="Arial" panose="020B0604020202020204" pitchFamily="34" charset="0"/>
              </a:rPr>
              <a:t>See Exhibit 7-2 on pp. 257-259</a:t>
            </a:r>
          </a:p>
        </p:txBody>
      </p:sp>
    </p:spTree>
    <p:extLst>
      <p:ext uri="{BB962C8B-B14F-4D97-AF65-F5344CB8AC3E}">
        <p14:creationId xmlns:p14="http://schemas.microsoft.com/office/powerpoint/2010/main" val="146032265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Observing Parent-Toddler Interactions </a:t>
            </a:r>
            <a:r>
              <a:rPr lang="en-US" sz="2500" b="1" dirty="0">
                <a:latin typeface="Garamond" panose="02020404030301010803" pitchFamily="18" charset="0"/>
              </a:rPr>
              <a:t>(pp. 257</a:t>
            </a:r>
            <a:r>
              <a:rPr lang="en-US" sz="2500" dirty="0">
                <a:effectLst/>
              </a:rPr>
              <a:t>–</a:t>
            </a:r>
            <a:r>
              <a:rPr lang="en-US" sz="2500" b="1" dirty="0">
                <a:latin typeface="Garamond" panose="02020404030301010803" pitchFamily="18" charset="0"/>
              </a:rPr>
              <a:t>259)</a:t>
            </a:r>
          </a:p>
        </p:txBody>
      </p:sp>
      <p:sp>
        <p:nvSpPr>
          <p:cNvPr id="3" name="Content Placeholder 2"/>
          <p:cNvSpPr>
            <a:spLocks noGrp="1"/>
          </p:cNvSpPr>
          <p:nvPr>
            <p:ph idx="1"/>
          </p:nvPr>
        </p:nvSpPr>
        <p:spPr/>
        <p:txBody>
          <a:bodyPr>
            <a:noAutofit/>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
        <p:nvSpPr>
          <p:cNvPr id="4" name="Content Placeholder 3"/>
          <p:cNvSpPr>
            <a:spLocks noGrp="1"/>
          </p:cNvSpPr>
          <p:nvPr>
            <p:ph sz="half" idx="4294967295"/>
          </p:nvPr>
        </p:nvSpPr>
        <p:spPr>
          <a:xfrm>
            <a:off x="457200" y="1752600"/>
            <a:ext cx="8077200" cy="4953000"/>
          </a:xfrm>
        </p:spPr>
        <p:txBody>
          <a:bodyPr>
            <a:noAutofit/>
          </a:bodyPr>
          <a:lstStyle/>
          <a:p>
            <a:r>
              <a:rPr lang="en-US" sz="3200" dirty="0">
                <a:latin typeface="Arial" panose="020B0604020202020204" pitchFamily="34" charset="0"/>
                <a:cs typeface="Arial" panose="020B0604020202020204" pitchFamily="34" charset="0"/>
              </a:rPr>
              <a:t>See Exhibit 7-2 on pp. 258-259</a:t>
            </a:r>
          </a:p>
        </p:txBody>
      </p:sp>
    </p:spTree>
    <p:extLst>
      <p:ext uri="{BB962C8B-B14F-4D97-AF65-F5344CB8AC3E}">
        <p14:creationId xmlns:p14="http://schemas.microsoft.com/office/powerpoint/2010/main" val="1789100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981200"/>
          </a:xfrm>
        </p:spPr>
        <p:txBody>
          <a:bodyPr>
            <a:noAutofit/>
          </a:bodyPr>
          <a:lstStyle/>
          <a:p>
            <a:r>
              <a:rPr lang="en-US" b="1" dirty="0">
                <a:latin typeface="Garamond" panose="02020404030301010803" pitchFamily="18" charset="0"/>
              </a:rPr>
              <a:t>Observing Parent and School-Aged Child Interactions  </a:t>
            </a:r>
            <a:br>
              <a:rPr lang="en-US" b="1" dirty="0">
                <a:latin typeface="Garamond" panose="02020404030301010803" pitchFamily="18" charset="0"/>
              </a:rPr>
            </a:br>
            <a:r>
              <a:rPr lang="en-US" sz="2500" dirty="0"/>
              <a:t>(p. 259)</a:t>
            </a:r>
            <a:endParaRPr lang="en-US" sz="2500" b="1" dirty="0"/>
          </a:p>
        </p:txBody>
      </p:sp>
      <p:sp>
        <p:nvSpPr>
          <p:cNvPr id="5" name="Content Placeholder 4"/>
          <p:cNvSpPr>
            <a:spLocks noGrp="1"/>
          </p:cNvSpPr>
          <p:nvPr>
            <p:ph idx="1"/>
          </p:nvPr>
        </p:nvSpPr>
        <p:spPr>
          <a:xfrm>
            <a:off x="457200" y="2514600"/>
            <a:ext cx="8229600" cy="3810000"/>
          </a:xfrm>
        </p:spPr>
        <p:txBody>
          <a:bodyPr/>
          <a:lstStyle/>
          <a:p>
            <a:r>
              <a:rPr lang="en-US" dirty="0">
                <a:latin typeface="Arial" panose="020B0604020202020204" pitchFamily="34" charset="0"/>
                <a:cs typeface="Arial" panose="020B0604020202020204" pitchFamily="34" charset="0"/>
              </a:rPr>
              <a:t>See Exhibit 7-2 (p. 259)</a:t>
            </a:r>
          </a:p>
        </p:txBody>
      </p:sp>
    </p:spTree>
    <p:extLst>
      <p:ext uri="{BB962C8B-B14F-4D97-AF65-F5344CB8AC3E}">
        <p14:creationId xmlns:p14="http://schemas.microsoft.com/office/powerpoint/2010/main" val="419358094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752600"/>
          </a:xfrm>
        </p:spPr>
        <p:txBody>
          <a:bodyPr>
            <a:noAutofit/>
          </a:bodyPr>
          <a:lstStyle/>
          <a:p>
            <a:r>
              <a:rPr lang="en-US" b="1" dirty="0">
                <a:latin typeface="Garamond" panose="02020404030301010803" pitchFamily="18" charset="0"/>
              </a:rPr>
              <a:t>Observing a Teacher and Classroom </a:t>
            </a:r>
            <a:r>
              <a:rPr lang="en-US" sz="2500" b="1" dirty="0">
                <a:latin typeface="Garamond" panose="02020404030301010803" pitchFamily="18" charset="0"/>
              </a:rPr>
              <a:t>(pp. 261-262)</a:t>
            </a:r>
            <a:endParaRPr lang="en-US" sz="2500" b="1" dirty="0"/>
          </a:p>
        </p:txBody>
      </p:sp>
      <p:sp>
        <p:nvSpPr>
          <p:cNvPr id="5" name="Content Placeholder 4"/>
          <p:cNvSpPr>
            <a:spLocks noGrp="1"/>
          </p:cNvSpPr>
          <p:nvPr>
            <p:ph idx="1"/>
          </p:nvPr>
        </p:nvSpPr>
        <p:spPr>
          <a:xfrm>
            <a:off x="457200" y="2438400"/>
            <a:ext cx="8229600" cy="3886200"/>
          </a:xfrm>
        </p:spPr>
        <p:txBody>
          <a:bodyPr/>
          <a:lstStyle/>
          <a:p>
            <a:r>
              <a:rPr lang="en-US" dirty="0">
                <a:latin typeface="Arial" panose="020B0604020202020204" pitchFamily="34" charset="0"/>
                <a:cs typeface="Arial" panose="020B0604020202020204" pitchFamily="34" charset="0"/>
              </a:rPr>
              <a:t>See Exhibit 7-3 on pp. 261-262</a:t>
            </a:r>
          </a:p>
        </p:txBody>
      </p:sp>
    </p:spTree>
    <p:extLst>
      <p:ext uri="{BB962C8B-B14F-4D97-AF65-F5344CB8AC3E}">
        <p14:creationId xmlns:p14="http://schemas.microsoft.com/office/powerpoint/2010/main" val="312104156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8</a:t>
            </a:r>
          </a:p>
        </p:txBody>
      </p:sp>
      <p:sp>
        <p:nvSpPr>
          <p:cNvPr id="3" name="Subtitle 2"/>
          <p:cNvSpPr>
            <a:spLocks noGrp="1"/>
          </p:cNvSpPr>
          <p:nvPr>
            <p:ph type="subTitle" sz="quarter" idx="1"/>
          </p:nvPr>
        </p:nvSpPr>
        <p:spPr/>
        <p:txBody>
          <a:bodyPr/>
          <a:lstStyle/>
          <a:p>
            <a:r>
              <a:rPr lang="en-US" sz="4400" b="1" dirty="0"/>
              <a:t>Observational Methods</a:t>
            </a:r>
          </a:p>
          <a:p>
            <a:r>
              <a:rPr lang="en-US" sz="4400" b="1" dirty="0"/>
              <a:t>Part 2</a:t>
            </a:r>
          </a:p>
        </p:txBody>
      </p:sp>
    </p:spTree>
    <p:extLst>
      <p:ext uri="{BB962C8B-B14F-4D97-AF65-F5344CB8AC3E}">
        <p14:creationId xmlns:p14="http://schemas.microsoft.com/office/powerpoint/2010/main" val="258995261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Self-Monitoring Assessment </a:t>
            </a:r>
            <a:br>
              <a:rPr lang="en-US" sz="4900" dirty="0"/>
            </a:br>
            <a:r>
              <a:rPr lang="en-US" sz="2800" dirty="0"/>
              <a:t>(pp. 310</a:t>
            </a:r>
            <a:r>
              <a:rPr lang="en-US" sz="2800" dirty="0">
                <a:effectLst/>
              </a:rPr>
              <a:t>-317)</a:t>
            </a:r>
            <a:endParaRPr lang="en-US" sz="2800" dirty="0"/>
          </a:p>
        </p:txBody>
      </p:sp>
      <p:sp>
        <p:nvSpPr>
          <p:cNvPr id="3" name="Content Placeholder 2"/>
          <p:cNvSpPr>
            <a:spLocks noGrp="1"/>
          </p:cNvSpPr>
          <p:nvPr>
            <p:ph idx="1"/>
          </p:nvPr>
        </p:nvSpPr>
        <p:spPr>
          <a:xfrm>
            <a:off x="457200" y="1600200"/>
            <a:ext cx="8229600" cy="5105400"/>
          </a:xfrm>
        </p:spPr>
        <p:txBody>
          <a:bodyPr>
            <a:normAutofit/>
          </a:bodyPr>
          <a:lstStyle/>
          <a:p>
            <a:r>
              <a:rPr lang="en-US" sz="3200" dirty="0">
                <a:latin typeface="Arial" panose="020B0604020202020204" pitchFamily="34" charset="0"/>
                <a:cs typeface="Arial" panose="020B0604020202020204" pitchFamily="34" charset="0"/>
              </a:rPr>
              <a:t>Follow the steps in Figure 8-2 on p. 315 for i</a:t>
            </a:r>
            <a:r>
              <a:rPr lang="en-US" dirty="0">
                <a:latin typeface="Arial" panose="020B0604020202020204" pitchFamily="34" charset="0"/>
                <a:cs typeface="Arial" panose="020B0604020202020204" pitchFamily="34" charset="0"/>
              </a:rPr>
              <a:t>mplementing a Self-Monitoring Assessment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8468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417638"/>
            <a:ext cx="8229600" cy="4708525"/>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Idris et al. (2019) reported the following findings on the prevalence of EBD: (</a:t>
            </a:r>
            <a:r>
              <a:rPr lang="en-US" i="1" dirty="0">
                <a:effectLst/>
                <a:latin typeface="Arial" panose="020B0604020202020204" pitchFamily="34" charset="0"/>
                <a:ea typeface="Calibri" panose="020F0502020204030204" pitchFamily="34" charset="0"/>
                <a:cs typeface="Arial" panose="020B0604020202020204" pitchFamily="34" charset="0"/>
              </a:rPr>
              <a:t>Cont.</a:t>
            </a:r>
            <a:r>
              <a:rPr lang="en-US" dirty="0">
                <a:effectLst/>
                <a:latin typeface="Arial" panose="020B0604020202020204" pitchFamily="34" charset="0"/>
                <a:ea typeface="Calibri" panose="020F0502020204030204" pitchFamily="34" charset="0"/>
                <a:cs typeface="Arial" panose="020B0604020202020204" pitchFamily="34" charset="0"/>
              </a:rPr>
              <a:t>)</a:t>
            </a:r>
          </a:p>
          <a:p>
            <a:pPr>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Prevalence of EBD in Malaysian school children was: </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9.3% for teacher-report</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8.5% for parent-report</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3.9% for child-report</a:t>
            </a:r>
          </a:p>
        </p:txBody>
      </p:sp>
    </p:spTree>
    <p:extLst>
      <p:ext uri="{BB962C8B-B14F-4D97-AF65-F5344CB8AC3E}">
        <p14:creationId xmlns:p14="http://schemas.microsoft.com/office/powerpoint/2010/main" val="345387664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9</a:t>
            </a:r>
          </a:p>
        </p:txBody>
      </p:sp>
      <p:sp>
        <p:nvSpPr>
          <p:cNvPr id="3" name="Subtitle 2"/>
          <p:cNvSpPr>
            <a:spLocks noGrp="1"/>
          </p:cNvSpPr>
          <p:nvPr>
            <p:ph type="subTitle" sz="quarter" idx="1"/>
          </p:nvPr>
        </p:nvSpPr>
        <p:spPr>
          <a:xfrm>
            <a:off x="533400" y="3429000"/>
            <a:ext cx="8153400" cy="1752600"/>
          </a:xfrm>
        </p:spPr>
        <p:txBody>
          <a:bodyPr/>
          <a:lstStyle/>
          <a:p>
            <a:r>
              <a:rPr lang="en-US" sz="4400" b="1" dirty="0"/>
              <a:t>Broad Measures of Behavioral, Social and Emotional Functioning and of Parenting and Family Variables</a:t>
            </a:r>
          </a:p>
        </p:txBody>
      </p:sp>
    </p:spTree>
    <p:extLst>
      <p:ext uri="{BB962C8B-B14F-4D97-AF65-F5344CB8AC3E}">
        <p14:creationId xmlns:p14="http://schemas.microsoft.com/office/powerpoint/2010/main" val="166853488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Strengths and Difficulties Questionnaire (SDQ) </a:t>
            </a:r>
            <a:r>
              <a:rPr lang="en-US" sz="2800" dirty="0"/>
              <a:t>(pp. 336</a:t>
            </a:r>
            <a:r>
              <a:rPr lang="en-US" sz="2800" dirty="0">
                <a:effectLst/>
              </a:rPr>
              <a:t>-337)</a:t>
            </a:r>
            <a:endParaRPr lang="en-US" sz="2800" dirty="0"/>
          </a:p>
        </p:txBody>
      </p:sp>
      <p:sp>
        <p:nvSpPr>
          <p:cNvPr id="3" name="Content Placeholder 2"/>
          <p:cNvSpPr>
            <a:spLocks noGrp="1"/>
          </p:cNvSpPr>
          <p:nvPr>
            <p:ph idx="1"/>
          </p:nvPr>
        </p:nvSpPr>
        <p:spPr>
          <a:xfrm>
            <a:off x="457200" y="1600200"/>
            <a:ext cx="8229600" cy="5105400"/>
          </a:xfrm>
        </p:spPr>
        <p:txBody>
          <a:bodyPr>
            <a:normAutofit/>
          </a:bodyPr>
          <a:lstStyle/>
          <a:p>
            <a:r>
              <a:rPr lang="en-US" sz="3200" dirty="0">
                <a:latin typeface="Arial" panose="020B0604020202020204" pitchFamily="34" charset="0"/>
                <a:cs typeface="Arial" panose="020B0604020202020204" pitchFamily="34" charset="0"/>
              </a:rPr>
              <a:t>See discussion of the SDQ on pp. 336-337</a:t>
            </a:r>
          </a:p>
          <a:p>
            <a:r>
              <a:rPr lang="en-US" dirty="0">
                <a:latin typeface="Arial" panose="020B0604020202020204" pitchFamily="34" charset="0"/>
                <a:cs typeface="Arial" panose="020B0604020202020204" pitchFamily="34" charset="0"/>
              </a:rPr>
              <a:t>See the Ten-Item Personality Inventory on p. 337</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368592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10</a:t>
            </a:r>
          </a:p>
        </p:txBody>
      </p:sp>
      <p:sp>
        <p:nvSpPr>
          <p:cNvPr id="3" name="Subtitle 2"/>
          <p:cNvSpPr>
            <a:spLocks noGrp="1"/>
          </p:cNvSpPr>
          <p:nvPr>
            <p:ph type="subTitle" sz="quarter" idx="1"/>
          </p:nvPr>
        </p:nvSpPr>
        <p:spPr/>
        <p:txBody>
          <a:bodyPr/>
          <a:lstStyle/>
          <a:p>
            <a:r>
              <a:rPr lang="en-US" sz="4400" dirty="0"/>
              <a:t> </a:t>
            </a:r>
            <a:r>
              <a:rPr lang="en-US" sz="4400" b="1" dirty="0"/>
              <a:t>Executive Functions</a:t>
            </a:r>
          </a:p>
        </p:txBody>
      </p:sp>
    </p:spTree>
    <p:extLst>
      <p:ext uri="{BB962C8B-B14F-4D97-AF65-F5344CB8AC3E}">
        <p14:creationId xmlns:p14="http://schemas.microsoft.com/office/powerpoint/2010/main" val="280339223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Executive Functions</a:t>
            </a:r>
            <a:br>
              <a:rPr lang="en-US" dirty="0"/>
            </a:br>
            <a:r>
              <a:rPr lang="en-US" sz="2500" dirty="0"/>
              <a:t>(p. 374)</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7 primary executive functions</a:t>
            </a:r>
          </a:p>
          <a:p>
            <a:pPr lvl="1"/>
            <a:r>
              <a:rPr lang="en-US" sz="3200" dirty="0">
                <a:latin typeface="Arial" panose="020B0604020202020204" pitchFamily="34" charset="0"/>
                <a:cs typeface="Arial" panose="020B0604020202020204" pitchFamily="34" charset="0"/>
              </a:rPr>
              <a:t>Planning</a:t>
            </a:r>
          </a:p>
          <a:p>
            <a:pPr lvl="1"/>
            <a:r>
              <a:rPr lang="en-US" sz="3200" dirty="0">
                <a:latin typeface="Arial" panose="020B0604020202020204" pitchFamily="34" charset="0"/>
                <a:cs typeface="Arial" panose="020B0604020202020204" pitchFamily="34" charset="0"/>
              </a:rPr>
              <a:t>Organizing</a:t>
            </a:r>
          </a:p>
          <a:p>
            <a:pPr lvl="1"/>
            <a:r>
              <a:rPr lang="en-US" sz="3200" dirty="0">
                <a:latin typeface="Arial" panose="020B0604020202020204" pitchFamily="34" charset="0"/>
                <a:cs typeface="Arial" panose="020B0604020202020204" pitchFamily="34" charset="0"/>
              </a:rPr>
              <a:t>Prioritizing</a:t>
            </a:r>
          </a:p>
          <a:p>
            <a:pPr lvl="1"/>
            <a:r>
              <a:rPr lang="en-US" sz="3200" dirty="0">
                <a:latin typeface="Arial" panose="020B0604020202020204" pitchFamily="34" charset="0"/>
                <a:cs typeface="Arial" panose="020B0604020202020204" pitchFamily="34" charset="0"/>
              </a:rPr>
              <a:t>Working Memory</a:t>
            </a:r>
          </a:p>
          <a:p>
            <a:pPr lvl="1"/>
            <a:r>
              <a:rPr lang="en-US" sz="3200" dirty="0">
                <a:latin typeface="Arial" panose="020B0604020202020204" pitchFamily="34" charset="0"/>
                <a:cs typeface="Arial" panose="020B0604020202020204" pitchFamily="34" charset="0"/>
              </a:rPr>
              <a:t>Shifting</a:t>
            </a:r>
          </a:p>
          <a:p>
            <a:pPr lvl="1"/>
            <a:r>
              <a:rPr lang="en-US" sz="3200" dirty="0">
                <a:latin typeface="Arial" panose="020B0604020202020204" pitchFamily="34" charset="0"/>
                <a:cs typeface="Arial" panose="020B0604020202020204" pitchFamily="34" charset="0"/>
              </a:rPr>
              <a:t>Inhibition</a:t>
            </a:r>
          </a:p>
          <a:p>
            <a:pPr lvl="1"/>
            <a:r>
              <a:rPr lang="en-US" sz="3200" dirty="0">
                <a:latin typeface="Arial" panose="020B0604020202020204" pitchFamily="34" charset="0"/>
                <a:cs typeface="Arial" panose="020B0604020202020204" pitchFamily="34" charset="0"/>
              </a:rPr>
              <a:t>Self-Regulation</a:t>
            </a:r>
          </a:p>
        </p:txBody>
      </p:sp>
      <p:sp>
        <p:nvSpPr>
          <p:cNvPr id="5" name="TextBox 4">
            <a:extLst>
              <a:ext uri="{FF2B5EF4-FFF2-40B4-BE49-F238E27FC236}">
                <a16:creationId xmlns:a16="http://schemas.microsoft.com/office/drawing/2014/main" id="{2750566A-58AE-491F-8531-F1A421C8D895}"/>
              </a:ext>
            </a:extLst>
          </p:cNvPr>
          <p:cNvSpPr txBox="1"/>
          <p:nvPr/>
        </p:nvSpPr>
        <p:spPr>
          <a:xfrm>
            <a:off x="2286000" y="3107635"/>
            <a:ext cx="45720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F1111"/>
                </a:solidFill>
                <a:effectLst/>
                <a:uLnTx/>
                <a:uFillTx/>
                <a:latin typeface="Amazon Ember"/>
                <a:ea typeface="+mn-ea"/>
                <a:cs typeface="+mn-cs"/>
              </a:rPr>
              <a:t>,           ,</a:t>
            </a:r>
          </a:p>
        </p:txBody>
      </p:sp>
    </p:spTree>
    <p:extLst>
      <p:ext uri="{BB962C8B-B14F-4D97-AF65-F5344CB8AC3E}">
        <p14:creationId xmlns:p14="http://schemas.microsoft.com/office/powerpoint/2010/main" val="252308186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Executive Functions </a:t>
            </a:r>
            <a:r>
              <a:rPr lang="en-US" sz="2500" dirty="0"/>
              <a:t>(pp. 382-385)</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Executive Functions can be assessed by:</a:t>
            </a:r>
          </a:p>
          <a:p>
            <a:pPr lvl="1"/>
            <a:r>
              <a:rPr lang="en-US" sz="3200" dirty="0">
                <a:latin typeface="Arial" panose="020B0604020202020204" pitchFamily="34" charset="0"/>
                <a:cs typeface="Arial" panose="020B0604020202020204" pitchFamily="34" charset="0"/>
              </a:rPr>
              <a:t>Administering informal procedures (see Table 10-3, pp. 383-384)</a:t>
            </a:r>
          </a:p>
          <a:p>
            <a:pPr lvl="1"/>
            <a:r>
              <a:rPr lang="en-US" sz="3200" dirty="0">
                <a:latin typeface="Arial" panose="020B0604020202020204" pitchFamily="34" charset="0"/>
                <a:cs typeface="Arial" panose="020B0604020202020204" pitchFamily="34" charset="0"/>
              </a:rPr>
              <a:t>Obtaining ratings of the child </a:t>
            </a:r>
          </a:p>
          <a:p>
            <a:pPr lvl="1"/>
            <a:r>
              <a:rPr lang="en-US" sz="3200" dirty="0">
                <a:latin typeface="Arial" panose="020B0604020202020204" pitchFamily="34" charset="0"/>
                <a:cs typeface="Arial" panose="020B0604020202020204" pitchFamily="34" charset="0"/>
              </a:rPr>
              <a:t>Analyzing samples of the child’s work</a:t>
            </a:r>
          </a:p>
        </p:txBody>
      </p:sp>
    </p:spTree>
    <p:extLst>
      <p:ext uri="{BB962C8B-B14F-4D97-AF65-F5344CB8AC3E}">
        <p14:creationId xmlns:p14="http://schemas.microsoft.com/office/powerpoint/2010/main" val="143788204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in the Assessment of Executive Functions </a:t>
            </a:r>
            <a:r>
              <a:rPr lang="en-US" sz="2500" dirty="0"/>
              <a:t>(p. 384) </a:t>
            </a:r>
          </a:p>
        </p:txBody>
      </p:sp>
      <p:sp>
        <p:nvSpPr>
          <p:cNvPr id="3" name="Content Placeholder 2"/>
          <p:cNvSpPr>
            <a:spLocks noGrp="1"/>
          </p:cNvSpPr>
          <p:nvPr>
            <p:ph idx="1"/>
          </p:nvPr>
        </p:nvSpPr>
        <p:spPr>
          <a:xfrm>
            <a:off x="457200" y="1600200"/>
            <a:ext cx="8229600" cy="5029200"/>
          </a:xfrm>
        </p:spPr>
        <p:txBody>
          <a:bodyPr/>
          <a:lstStyle/>
          <a:p>
            <a:r>
              <a:rPr lang="en-US" dirty="0">
                <a:latin typeface="Arial" panose="020B0604020202020204" pitchFamily="34" charset="0"/>
                <a:cs typeface="Arial" panose="020B0604020202020204" pitchFamily="34" charset="0"/>
              </a:rPr>
              <a:t>See p. 384 for five limitations in the assessment of executive functions</a:t>
            </a:r>
          </a:p>
        </p:txBody>
      </p:sp>
    </p:spTree>
    <p:extLst>
      <p:ext uri="{BB962C8B-B14F-4D97-AF65-F5344CB8AC3E}">
        <p14:creationId xmlns:p14="http://schemas.microsoft.com/office/powerpoint/2010/main" val="75922198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12</a:t>
            </a:r>
          </a:p>
        </p:txBody>
      </p:sp>
      <p:sp>
        <p:nvSpPr>
          <p:cNvPr id="3" name="Subtitle 2"/>
          <p:cNvSpPr>
            <a:spLocks noGrp="1"/>
          </p:cNvSpPr>
          <p:nvPr>
            <p:ph type="subTitle" sz="quarter" idx="1"/>
          </p:nvPr>
        </p:nvSpPr>
        <p:spPr/>
        <p:txBody>
          <a:bodyPr/>
          <a:lstStyle/>
          <a:p>
            <a:r>
              <a:rPr lang="en-US" sz="4400" b="1" dirty="0"/>
              <a:t>Functional Behavioral Assessment (FBA)</a:t>
            </a:r>
          </a:p>
        </p:txBody>
      </p:sp>
    </p:spTree>
    <p:extLst>
      <p:ext uri="{BB962C8B-B14F-4D97-AF65-F5344CB8AC3E}">
        <p14:creationId xmlns:p14="http://schemas.microsoft.com/office/powerpoint/2010/main" val="172083993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is FBA? </a:t>
            </a:r>
            <a:r>
              <a:rPr lang="en-US" sz="2500" dirty="0"/>
              <a:t>(p. 412) [1]</a:t>
            </a:r>
          </a:p>
        </p:txBody>
      </p:sp>
      <p:sp>
        <p:nvSpPr>
          <p:cNvPr id="24579" name="Content Placeholder 2"/>
          <p:cNvSpPr>
            <a:spLocks noGrp="1"/>
          </p:cNvSpPr>
          <p:nvPr>
            <p:ph idx="1"/>
          </p:nvPr>
        </p:nvSpPr>
        <p:spPr/>
        <p:txBody>
          <a:bodyPr/>
          <a:lstStyle/>
          <a:p>
            <a:r>
              <a:rPr lang="en-US" altLang="en-US" dirty="0">
                <a:effectLst>
                  <a:outerShdw blurRad="38100" dist="38100" dir="2700000" algn="tl">
                    <a:srgbClr val="000000">
                      <a:alpha val="43137"/>
                    </a:srgbClr>
                  </a:outerShdw>
                </a:effectLst>
                <a:latin typeface="Arial" charset="0"/>
                <a:cs typeface="Arial" charset="0"/>
              </a:rPr>
              <a:t>FBA is a comprehensive, multimethod, and multisource assessment process</a:t>
            </a:r>
          </a:p>
          <a:p>
            <a:r>
              <a:rPr lang="en-US" altLang="en-US" dirty="0">
                <a:effectLst>
                  <a:outerShdw blurRad="38100" dist="38100" dir="2700000" algn="tl">
                    <a:srgbClr val="000000">
                      <a:alpha val="43137"/>
                    </a:srgbClr>
                  </a:outerShdw>
                </a:effectLst>
                <a:latin typeface="Arial" charset="0"/>
                <a:cs typeface="Arial" charset="0"/>
              </a:rPr>
              <a:t>FBA is a versatile technique for evaluating a range of problem behaviors in many different settings</a:t>
            </a:r>
          </a:p>
        </p:txBody>
      </p:sp>
    </p:spTree>
    <p:extLst>
      <p:ext uri="{BB962C8B-B14F-4D97-AF65-F5344CB8AC3E}">
        <p14:creationId xmlns:p14="http://schemas.microsoft.com/office/powerpoint/2010/main" val="32963986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is FBA? </a:t>
            </a:r>
            <a:r>
              <a:rPr lang="en-US" sz="2500" dirty="0">
                <a:cs typeface="Arial" panose="020B0604020202020204" pitchFamily="34" charset="0"/>
              </a:rPr>
              <a:t>(p. 412)[2](Continued)</a:t>
            </a:r>
          </a:p>
        </p:txBody>
      </p:sp>
      <p:sp>
        <p:nvSpPr>
          <p:cNvPr id="25603" name="Content Placeholder 2"/>
          <p:cNvSpPr>
            <a:spLocks noGrp="1"/>
          </p:cNvSpPr>
          <p:nvPr>
            <p:ph idx="1"/>
          </p:nvPr>
        </p:nvSpPr>
        <p:spPr>
          <a:xfrm>
            <a:off x="457200" y="1600200"/>
            <a:ext cx="8229600" cy="4953000"/>
          </a:xfrm>
        </p:spPr>
        <p:txBody>
          <a:bodyPr/>
          <a:lstStyle/>
          <a:p>
            <a:r>
              <a:rPr lang="en-US" altLang="en-US" dirty="0">
                <a:effectLst>
                  <a:outerShdw blurRad="38100" dist="38100" dir="2700000" algn="tl">
                    <a:srgbClr val="000000">
                      <a:alpha val="43137"/>
                    </a:srgbClr>
                  </a:outerShdw>
                </a:effectLst>
                <a:latin typeface="Arial" charset="0"/>
                <a:cs typeface="Arial" charset="0"/>
              </a:rPr>
              <a:t>FBA is designed to arrive at an understanding of a student’s problem behavior</a:t>
            </a:r>
          </a:p>
          <a:p>
            <a:pPr lvl="1"/>
            <a:r>
              <a:rPr lang="en-US" altLang="en-US" sz="3200" dirty="0">
                <a:effectLst>
                  <a:outerShdw blurRad="38100" dist="38100" dir="2700000" algn="tl">
                    <a:srgbClr val="000000">
                      <a:alpha val="43137"/>
                    </a:srgbClr>
                  </a:outerShdw>
                </a:effectLst>
                <a:latin typeface="Arial" charset="0"/>
                <a:cs typeface="Arial" charset="0"/>
              </a:rPr>
              <a:t>Find the relationship between the student’s problem behavior and specific environmental events</a:t>
            </a:r>
          </a:p>
          <a:p>
            <a:pPr lvl="1"/>
            <a:r>
              <a:rPr lang="en-US" altLang="en-US" sz="3200" dirty="0">
                <a:effectLst>
                  <a:outerShdw blurRad="38100" dist="38100" dir="2700000" algn="tl">
                    <a:srgbClr val="000000">
                      <a:alpha val="43137"/>
                    </a:srgbClr>
                  </a:outerShdw>
                </a:effectLst>
                <a:latin typeface="Arial" charset="0"/>
                <a:cs typeface="Arial" charset="0"/>
              </a:rPr>
              <a:t>Determine why a student engages in a problem behavior</a:t>
            </a:r>
          </a:p>
          <a:p>
            <a:pPr lvl="1"/>
            <a:r>
              <a:rPr lang="en-US" altLang="en-US" sz="3200" dirty="0">
                <a:effectLst>
                  <a:outerShdw blurRad="38100" dist="38100" dir="2700000" algn="tl">
                    <a:srgbClr val="000000">
                      <a:alpha val="43137"/>
                    </a:srgbClr>
                  </a:outerShdw>
                </a:effectLst>
                <a:latin typeface="Arial" charset="0"/>
                <a:cs typeface="Arial" charset="0"/>
              </a:rPr>
              <a:t>Develop a Behavioral Intervention Plan (BIP) </a:t>
            </a:r>
          </a:p>
        </p:txBody>
      </p:sp>
    </p:spTree>
    <p:extLst>
      <p:ext uri="{BB962C8B-B14F-4D97-AF65-F5344CB8AC3E}">
        <p14:creationId xmlns:p14="http://schemas.microsoft.com/office/powerpoint/2010/main" val="106535318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Conditions Surrounding the Problem Behavior </a:t>
            </a:r>
            <a:r>
              <a:rPr lang="en-US" sz="2500" dirty="0"/>
              <a:t>(pp. 413-415)</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See Figure 12-2, p. 414 for the ABC’s of functional behavioral assessment</a:t>
            </a:r>
          </a:p>
        </p:txBody>
      </p:sp>
    </p:spTree>
    <p:extLst>
      <p:ext uri="{BB962C8B-B14F-4D97-AF65-F5344CB8AC3E}">
        <p14:creationId xmlns:p14="http://schemas.microsoft.com/office/powerpoint/2010/main" val="2747611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417638"/>
            <a:ext cx="8229600" cy="4708525"/>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Idris et al. (2019) reported the following findings on the prevalence of EBD: (</a:t>
            </a:r>
            <a:r>
              <a:rPr lang="en-US" i="1" dirty="0">
                <a:effectLst/>
                <a:latin typeface="Arial" panose="020B0604020202020204" pitchFamily="34" charset="0"/>
                <a:ea typeface="Calibri" panose="020F0502020204030204" pitchFamily="34" charset="0"/>
                <a:cs typeface="Arial" panose="020B0604020202020204" pitchFamily="34" charset="0"/>
              </a:rPr>
              <a:t>Cont.</a:t>
            </a:r>
            <a:r>
              <a:rPr lang="en-US" dirty="0">
                <a:effectLst/>
                <a:latin typeface="Arial" panose="020B0604020202020204" pitchFamily="34" charset="0"/>
                <a:ea typeface="Calibri" panose="020F0502020204030204" pitchFamily="34" charset="0"/>
                <a:cs typeface="Arial" panose="020B0604020202020204" pitchFamily="34" charset="0"/>
              </a:rPr>
              <a:t>)</a:t>
            </a:r>
          </a:p>
          <a:p>
            <a:pPr>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Conclusions: </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Prevalence of EBD among Malaysian children is like that of Western countries and stable over a 6-month period</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Need for policy makers in near-developed countries to provide services aimed at preventing EBD and treating children identified as having such problems</a:t>
            </a:r>
          </a:p>
        </p:txBody>
      </p:sp>
    </p:spTree>
    <p:extLst>
      <p:ext uri="{BB962C8B-B14F-4D97-AF65-F5344CB8AC3E}">
        <p14:creationId xmlns:p14="http://schemas.microsoft.com/office/powerpoint/2010/main" val="37847331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13</a:t>
            </a:r>
          </a:p>
        </p:txBody>
      </p:sp>
      <p:sp>
        <p:nvSpPr>
          <p:cNvPr id="3" name="Subtitle 2"/>
          <p:cNvSpPr>
            <a:spLocks noGrp="1"/>
          </p:cNvSpPr>
          <p:nvPr>
            <p:ph type="subTitle" sz="quarter" idx="1"/>
          </p:nvPr>
        </p:nvSpPr>
        <p:spPr>
          <a:xfrm>
            <a:off x="914400" y="3352800"/>
            <a:ext cx="7543800" cy="2971800"/>
          </a:xfrm>
        </p:spPr>
        <p:txBody>
          <a:bodyPr/>
          <a:lstStyle/>
          <a:p>
            <a:pPr>
              <a:spcBef>
                <a:spcPts val="0"/>
              </a:spcBef>
            </a:pPr>
            <a:r>
              <a:rPr lang="en-US" sz="4400" b="1" dirty="0"/>
              <a:t>Disruptive Disorders, </a:t>
            </a:r>
          </a:p>
          <a:p>
            <a:pPr>
              <a:spcBef>
                <a:spcPts val="0"/>
              </a:spcBef>
            </a:pPr>
            <a:r>
              <a:rPr lang="en-US" sz="4400" b="1" dirty="0"/>
              <a:t>Anxiety and Mood Disorders, and </a:t>
            </a:r>
            <a:br>
              <a:rPr lang="en-US" sz="4400" b="1" dirty="0"/>
            </a:br>
            <a:r>
              <a:rPr lang="en-US" sz="4400" b="1" dirty="0"/>
              <a:t>Substance-Related Disorders</a:t>
            </a:r>
          </a:p>
        </p:txBody>
      </p:sp>
    </p:spTree>
    <p:extLst>
      <p:ext uri="{BB962C8B-B14F-4D97-AF65-F5344CB8AC3E}">
        <p14:creationId xmlns:p14="http://schemas.microsoft.com/office/powerpoint/2010/main" val="54315018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r>
              <a:rPr lang="en-US" dirty="0"/>
              <a:t>Assessment of Oppositional Defiant Disorder and Conduct Disorder </a:t>
            </a:r>
            <a:r>
              <a:rPr lang="en-US" sz="2500" dirty="0"/>
              <a:t>(pp. 435-436)</a:t>
            </a:r>
          </a:p>
        </p:txBody>
      </p:sp>
      <p:sp>
        <p:nvSpPr>
          <p:cNvPr id="3" name="Content Placeholder 2"/>
          <p:cNvSpPr>
            <a:spLocks noGrp="1"/>
          </p:cNvSpPr>
          <p:nvPr>
            <p:ph idx="1"/>
          </p:nvPr>
        </p:nvSpPr>
        <p:spPr>
          <a:xfrm>
            <a:off x="457200" y="2057400"/>
            <a:ext cx="8229600" cy="4068763"/>
          </a:xfrm>
        </p:spPr>
        <p:txBody>
          <a:bodyPr/>
          <a:lstStyle/>
          <a:p>
            <a:r>
              <a:rPr lang="en-US" dirty="0">
                <a:latin typeface="Arial" panose="020B0604020202020204" pitchFamily="34" charset="0"/>
                <a:cs typeface="Arial" panose="020B0604020202020204" pitchFamily="34" charset="0"/>
              </a:rPr>
              <a:t>See 16 questions on p. 436 for screening interview for a child who may have ODD</a:t>
            </a:r>
          </a:p>
        </p:txBody>
      </p:sp>
    </p:spTree>
    <p:extLst>
      <p:ext uri="{BB962C8B-B14F-4D97-AF65-F5344CB8AC3E}">
        <p14:creationId xmlns:p14="http://schemas.microsoft.com/office/powerpoint/2010/main" val="138124441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Conduct Disorder </a:t>
            </a:r>
            <a:br>
              <a:rPr lang="en-US" dirty="0"/>
            </a:br>
            <a:r>
              <a:rPr lang="en-US" sz="2500" dirty="0"/>
              <a:t>(p. 438)</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See 11 questions on p. 438 for screening interview for a child who may have conduct disorder</a:t>
            </a:r>
          </a:p>
        </p:txBody>
      </p:sp>
    </p:spTree>
    <p:extLst>
      <p:ext uri="{BB962C8B-B14F-4D97-AF65-F5344CB8AC3E}">
        <p14:creationId xmlns:p14="http://schemas.microsoft.com/office/powerpoint/2010/main" val="278351774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Assessing Anxiety Disorders </a:t>
            </a:r>
            <a:br>
              <a:rPr lang="en-US" dirty="0"/>
            </a:br>
            <a:r>
              <a:rPr lang="en-US" sz="2500" dirty="0"/>
              <a:t>(pp. 443-444)</a:t>
            </a:r>
          </a:p>
        </p:txBody>
      </p:sp>
      <p:sp>
        <p:nvSpPr>
          <p:cNvPr id="3" name="Content Placeholder 2"/>
          <p:cNvSpPr>
            <a:spLocks noGrp="1"/>
          </p:cNvSpPr>
          <p:nvPr>
            <p:ph idx="1"/>
          </p:nvPr>
        </p:nvSpPr>
        <p:spPr>
          <a:xfrm>
            <a:off x="457200" y="1600200"/>
            <a:ext cx="8458200" cy="4953000"/>
          </a:xfrm>
        </p:spPr>
        <p:txBody>
          <a:bodyPr>
            <a:normAutofit/>
          </a:bodyPr>
          <a:lstStyle/>
          <a:p>
            <a:r>
              <a:rPr lang="en-US" dirty="0">
                <a:latin typeface="Arial" panose="020B0604020202020204" pitchFamily="34" charset="0"/>
                <a:cs typeface="Arial" panose="020B0604020202020204" pitchFamily="34" charset="0"/>
              </a:rPr>
              <a:t>The Screen for Child Anxiety Related Disorders (SCARED) useful </a:t>
            </a:r>
            <a:r>
              <a:rPr lang="en-US" sz="3200" dirty="0">
                <a:latin typeface="Arial" panose="020B0604020202020204" pitchFamily="34" charset="0"/>
                <a:cs typeface="Arial" panose="020B0604020202020204" pitchFamily="34" charset="0"/>
              </a:rPr>
              <a:t>for screening childhood anxiety disorders (see links on p. 443)</a:t>
            </a:r>
          </a:p>
          <a:p>
            <a:r>
              <a:rPr lang="en-US" dirty="0">
                <a:latin typeface="Arial" panose="020B0604020202020204" pitchFamily="34" charset="0"/>
                <a:cs typeface="Arial" panose="020B0604020202020204" pitchFamily="34" charset="0"/>
              </a:rPr>
              <a:t>See 10 questions on p. 443 for screening interview for a child who may have generalized anxiety disorder</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696009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Depressive Disorders </a:t>
            </a:r>
            <a:r>
              <a:rPr lang="en-US" sz="2500" dirty="0"/>
              <a:t>(pp. 447</a:t>
            </a:r>
            <a:r>
              <a:rPr lang="en-US" sz="2800" dirty="0">
                <a:effectLst/>
              </a:rPr>
              <a:t>–</a:t>
            </a:r>
            <a:r>
              <a:rPr lang="en-US" sz="2500" dirty="0"/>
              <a:t>448)[1]</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See p. 447 for nine symptoms associated with a major depressive disorder</a:t>
            </a:r>
          </a:p>
        </p:txBody>
      </p:sp>
    </p:spTree>
    <p:extLst>
      <p:ext uri="{BB962C8B-B14F-4D97-AF65-F5344CB8AC3E}">
        <p14:creationId xmlns:p14="http://schemas.microsoft.com/office/powerpoint/2010/main" val="12318993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Assessment of Depressive Disorders </a:t>
            </a:r>
            <a:r>
              <a:rPr lang="en-US" sz="2500" dirty="0"/>
              <a:t>(pp. 448-449)</a:t>
            </a:r>
          </a:p>
        </p:txBody>
      </p:sp>
      <p:sp>
        <p:nvSpPr>
          <p:cNvPr id="3" name="Content Placeholder 2"/>
          <p:cNvSpPr>
            <a:spLocks noGrp="1"/>
          </p:cNvSpPr>
          <p:nvPr>
            <p:ph idx="1"/>
          </p:nvPr>
        </p:nvSpPr>
        <p:spPr>
          <a:xfrm>
            <a:off x="457200" y="1600200"/>
            <a:ext cx="8229600" cy="4800600"/>
          </a:xfrm>
        </p:spPr>
        <p:txBody>
          <a:bodyPr/>
          <a:lstStyle/>
          <a:p>
            <a:r>
              <a:rPr lang="en-US" dirty="0">
                <a:latin typeface="Arial" panose="020B0604020202020204" pitchFamily="34" charset="0"/>
                <a:cs typeface="Arial" panose="020B0604020202020204" pitchFamily="34" charset="0"/>
              </a:rPr>
              <a:t>See 15 questions on p. 449 that can serve as a screening interview for a child who may have a major depressive disorder </a:t>
            </a:r>
          </a:p>
        </p:txBody>
      </p:sp>
    </p:spTree>
    <p:extLst>
      <p:ext uri="{BB962C8B-B14F-4D97-AF65-F5344CB8AC3E}">
        <p14:creationId xmlns:p14="http://schemas.microsoft.com/office/powerpoint/2010/main" val="327263649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Suicide Risk </a:t>
            </a:r>
            <a:r>
              <a:rPr lang="en-US" sz="2500" dirty="0"/>
              <a:t>(pp. 452</a:t>
            </a:r>
            <a:r>
              <a:rPr lang="en-US" sz="2500" dirty="0">
                <a:effectLst/>
              </a:rPr>
              <a:t>–</a:t>
            </a:r>
            <a:r>
              <a:rPr lang="en-US" sz="2500" dirty="0"/>
              <a:t>460)[1]</a:t>
            </a:r>
          </a:p>
        </p:txBody>
      </p:sp>
      <p:sp>
        <p:nvSpPr>
          <p:cNvPr id="3" name="Content Placeholder 2"/>
          <p:cNvSpPr>
            <a:spLocks noGrp="1"/>
          </p:cNvSpPr>
          <p:nvPr>
            <p:ph idx="1"/>
          </p:nvPr>
        </p:nvSpPr>
        <p:spPr>
          <a:xfrm>
            <a:off x="457200" y="1430107"/>
            <a:ext cx="8229600" cy="4525963"/>
          </a:xfrm>
        </p:spPr>
        <p:txBody>
          <a:bodyPr/>
          <a:lstStyle/>
          <a:p>
            <a:r>
              <a:rPr lang="en-US" dirty="0">
                <a:latin typeface="Arial" panose="020B0604020202020204" pitchFamily="34" charset="0"/>
                <a:cs typeface="Arial" panose="020B0604020202020204" pitchFamily="34" charset="0"/>
              </a:rPr>
              <a:t>Levels of suicide risk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(see Figure 13-5 on p. 455)</a:t>
            </a:r>
          </a:p>
          <a:p>
            <a:r>
              <a:rPr lang="en-US" dirty="0">
                <a:latin typeface="Arial" panose="020B0604020202020204" pitchFamily="34" charset="0"/>
                <a:cs typeface="Arial" panose="020B0604020202020204" pitchFamily="34" charset="0"/>
              </a:rPr>
              <a:t>Checklist of risk factors for child or adolescent suicide (Table 13-6, p. 456)</a:t>
            </a:r>
          </a:p>
        </p:txBody>
      </p:sp>
    </p:spTree>
    <p:extLst>
      <p:ext uri="{BB962C8B-B14F-4D97-AF65-F5344CB8AC3E}">
        <p14:creationId xmlns:p14="http://schemas.microsoft.com/office/powerpoint/2010/main" val="70714738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14</a:t>
            </a:r>
          </a:p>
        </p:txBody>
      </p:sp>
      <p:sp>
        <p:nvSpPr>
          <p:cNvPr id="3" name="Subtitle 2"/>
          <p:cNvSpPr>
            <a:spLocks noGrp="1"/>
          </p:cNvSpPr>
          <p:nvPr>
            <p:ph type="subTitle" sz="quarter" idx="1"/>
          </p:nvPr>
        </p:nvSpPr>
        <p:spPr>
          <a:xfrm>
            <a:off x="533400" y="3886200"/>
            <a:ext cx="8077200" cy="1752600"/>
          </a:xfrm>
        </p:spPr>
        <p:txBody>
          <a:bodyPr/>
          <a:lstStyle/>
          <a:p>
            <a:r>
              <a:rPr lang="en-US" sz="4400" b="1" dirty="0"/>
              <a:t>Attention-Deficit/Hyperactivity Disorder (ADHD)</a:t>
            </a:r>
          </a:p>
        </p:txBody>
      </p:sp>
    </p:spTree>
    <p:extLst>
      <p:ext uri="{BB962C8B-B14F-4D97-AF65-F5344CB8AC3E}">
        <p14:creationId xmlns:p14="http://schemas.microsoft.com/office/powerpoint/2010/main" val="283810038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 472)</a:t>
            </a:r>
          </a:p>
        </p:txBody>
      </p:sp>
      <p:sp>
        <p:nvSpPr>
          <p:cNvPr id="3" name="Content Placeholder 2"/>
          <p:cNvSpPr>
            <a:spLocks noGrp="1"/>
          </p:cNvSpPr>
          <p:nvPr>
            <p:ph idx="1"/>
          </p:nvPr>
        </p:nvSpPr>
        <p:spPr>
          <a:xfrm>
            <a:off x="457200" y="1600200"/>
            <a:ext cx="8229600" cy="5029200"/>
          </a:xfrm>
        </p:spPr>
        <p:txBody>
          <a:bodyPr/>
          <a:lstStyle/>
          <a:p>
            <a:r>
              <a:rPr lang="en-US" dirty="0">
                <a:latin typeface="Arial" panose="020B0604020202020204" pitchFamily="34" charset="0"/>
                <a:cs typeface="Arial" panose="020B0604020202020204" pitchFamily="34" charset="0"/>
              </a:rPr>
              <a:t>Definition of ADHD: A neurobehavioral syndrome marked by inattention and/or hyperactivity and impulsivity</a:t>
            </a:r>
          </a:p>
        </p:txBody>
      </p:sp>
    </p:spTree>
    <p:extLst>
      <p:ext uri="{BB962C8B-B14F-4D97-AF65-F5344CB8AC3E}">
        <p14:creationId xmlns:p14="http://schemas.microsoft.com/office/powerpoint/2010/main" val="35937296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Disorders Comorbid with ADHD in Children </a:t>
            </a:r>
            <a:r>
              <a:rPr lang="en-US" sz="2800" dirty="0"/>
              <a:t>(p. 473-474)[1]</a:t>
            </a:r>
          </a:p>
        </p:txBody>
      </p:sp>
      <p:sp>
        <p:nvSpPr>
          <p:cNvPr id="3" name="Content Placeholder 2"/>
          <p:cNvSpPr>
            <a:spLocks noGrp="1"/>
          </p:cNvSpPr>
          <p:nvPr>
            <p:ph idx="1"/>
          </p:nvPr>
        </p:nvSpPr>
        <p:spPr/>
        <p:txBody>
          <a:bodyPr>
            <a:noAutofit/>
          </a:bodyPr>
          <a:lstStyle/>
          <a:p>
            <a:r>
              <a:rPr lang="en-US" dirty="0">
                <a:latin typeface="Arial" panose="020B0604020202020204" pitchFamily="34" charset="0"/>
                <a:cs typeface="Arial" panose="020B0604020202020204" pitchFamily="34" charset="0"/>
              </a:rPr>
              <a:t>For six disorders comorbid with ADHD in children, see p. 473</a:t>
            </a:r>
          </a:p>
        </p:txBody>
      </p:sp>
    </p:spTree>
    <p:extLst>
      <p:ext uri="{BB962C8B-B14F-4D97-AF65-F5344CB8AC3E}">
        <p14:creationId xmlns:p14="http://schemas.microsoft.com/office/powerpoint/2010/main" val="744646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417638"/>
            <a:ext cx="8229600" cy="4708525"/>
          </a:xfrm>
        </p:spPr>
        <p:txBody>
          <a:bodyPr/>
          <a:lstStyle/>
          <a:p>
            <a:pPr marL="0" indent="0">
              <a:spcBef>
                <a:spcPts val="0"/>
              </a:spcBef>
              <a:spcAft>
                <a:spcPts val="0"/>
              </a:spcAft>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Idris, I. B., Barlow, J., &amp; Dolan, A. (2019). A longitudinal study of emotional and behavioral problems among Malaysian school children. </a:t>
            </a:r>
            <a:r>
              <a:rPr lang="en-US" i="1" dirty="0">
                <a:effectLst/>
                <a:latin typeface="Arial" panose="020B0604020202020204" pitchFamily="34" charset="0"/>
                <a:ea typeface="Calibri" panose="020F0502020204030204" pitchFamily="34" charset="0"/>
                <a:cs typeface="Arial" panose="020B0604020202020204" pitchFamily="34" charset="0"/>
              </a:rPr>
              <a:t>Annals of Global Health, 85</a:t>
            </a:r>
            <a:r>
              <a:rPr lang="en-US" dirty="0">
                <a:effectLst/>
                <a:latin typeface="Arial" panose="020B0604020202020204" pitchFamily="34" charset="0"/>
                <a:ea typeface="Calibri" panose="020F0502020204030204" pitchFamily="34" charset="0"/>
                <a:cs typeface="Arial" panose="020B0604020202020204" pitchFamily="34" charset="0"/>
              </a:rPr>
              <a:t>(1), 30. https://doi.org/10.5334/aogh.2336</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9800960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ADHD </a:t>
            </a:r>
            <a:br>
              <a:rPr lang="en-US" dirty="0"/>
            </a:br>
            <a:r>
              <a:rPr lang="en-US" sz="2500" dirty="0"/>
              <a:t>(pp. 478</a:t>
            </a:r>
            <a:r>
              <a:rPr lang="en-US" sz="2800" dirty="0">
                <a:effectLst/>
              </a:rPr>
              <a:t>–</a:t>
            </a:r>
            <a:r>
              <a:rPr lang="en-US" sz="2500" dirty="0"/>
              <a:t>484)</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Table 14-2 (pp. 484-485) provides a </a:t>
            </a:r>
            <a:br>
              <a:rPr lang="en-US" dirty="0">
                <a:latin typeface="Arial" panose="020B0604020202020204" pitchFamily="34" charset="0"/>
                <a:cs typeface="Arial" panose="020B0604020202020204" pitchFamily="34" charset="0"/>
              </a:rPr>
            </a:br>
            <a:r>
              <a:rPr lang="en-US" i="1" dirty="0">
                <a:latin typeface="Arial" panose="020B0604020202020204" pitchFamily="34" charset="0"/>
                <a:cs typeface="Arial" panose="020B0604020202020204" pitchFamily="34" charset="0"/>
              </a:rPr>
              <a:t>DSM-5 </a:t>
            </a:r>
            <a:r>
              <a:rPr lang="en-US" dirty="0">
                <a:latin typeface="Arial" panose="020B0604020202020204" pitchFamily="34" charset="0"/>
                <a:cs typeface="Arial" panose="020B0604020202020204" pitchFamily="34" charset="0"/>
              </a:rPr>
              <a:t>checklist for ADHD</a:t>
            </a:r>
          </a:p>
        </p:txBody>
      </p:sp>
    </p:spTree>
    <p:extLst>
      <p:ext uri="{BB962C8B-B14F-4D97-AF65-F5344CB8AC3E}">
        <p14:creationId xmlns:p14="http://schemas.microsoft.com/office/powerpoint/2010/main" val="72165531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15</a:t>
            </a:r>
          </a:p>
        </p:txBody>
      </p:sp>
      <p:sp>
        <p:nvSpPr>
          <p:cNvPr id="3" name="Subtitle 2"/>
          <p:cNvSpPr>
            <a:spLocks noGrp="1"/>
          </p:cNvSpPr>
          <p:nvPr>
            <p:ph type="subTitle" sz="quarter" idx="1"/>
          </p:nvPr>
        </p:nvSpPr>
        <p:spPr/>
        <p:txBody>
          <a:bodyPr/>
          <a:lstStyle/>
          <a:p>
            <a:r>
              <a:rPr lang="en-US" sz="4400" b="1" dirty="0"/>
              <a:t>Autism Spectrum Disorder (ASD)</a:t>
            </a:r>
          </a:p>
        </p:txBody>
      </p:sp>
    </p:spTree>
    <p:extLst>
      <p:ext uri="{BB962C8B-B14F-4D97-AF65-F5344CB8AC3E}">
        <p14:creationId xmlns:p14="http://schemas.microsoft.com/office/powerpoint/2010/main" val="93496439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500</a:t>
            </a:r>
            <a:r>
              <a:rPr lang="en-US" sz="2500" dirty="0">
                <a:effectLst/>
              </a:rPr>
              <a:t>–</a:t>
            </a:r>
            <a:r>
              <a:rPr lang="en-US" sz="2500" dirty="0"/>
              <a:t>501)</a:t>
            </a:r>
          </a:p>
        </p:txBody>
      </p:sp>
      <p:sp>
        <p:nvSpPr>
          <p:cNvPr id="3" name="Content Placeholder 2"/>
          <p:cNvSpPr>
            <a:spLocks noGrp="1"/>
          </p:cNvSpPr>
          <p:nvPr>
            <p:ph idx="1"/>
          </p:nvPr>
        </p:nvSpPr>
        <p:spPr>
          <a:xfrm>
            <a:off x="457200" y="1295400"/>
            <a:ext cx="8229600" cy="5105400"/>
          </a:xfrm>
        </p:spPr>
        <p:txBody>
          <a:bodyPr>
            <a:noAutofit/>
          </a:bodyPr>
          <a:lstStyle/>
          <a:p>
            <a:pPr lvl="0"/>
            <a:r>
              <a:rPr lang="en-US" dirty="0">
                <a:latin typeface="Arial" panose="020B0604020202020204" pitchFamily="34" charset="0"/>
                <a:cs typeface="Arial" panose="020B0604020202020204" pitchFamily="34" charset="0"/>
              </a:rPr>
              <a:t>For developmental indicators of possible ASD, see Exhibit 15-1 on pp. 502-503</a:t>
            </a:r>
          </a:p>
          <a:p>
            <a:pPr marL="457200" lvl="1" indent="0">
              <a:buNone/>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645488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i="1" dirty="0"/>
              <a:t>DSM-5</a:t>
            </a:r>
            <a:r>
              <a:rPr lang="en-US" dirty="0"/>
              <a:t> Classification of ASD </a:t>
            </a:r>
            <a:br>
              <a:rPr lang="en-US" dirty="0"/>
            </a:br>
            <a:r>
              <a:rPr lang="en-US" sz="2500" dirty="0"/>
              <a:t>(pp. 505-509)[1]</a:t>
            </a:r>
          </a:p>
        </p:txBody>
      </p:sp>
      <p:sp>
        <p:nvSpPr>
          <p:cNvPr id="3" name="Content Placeholder 2"/>
          <p:cNvSpPr>
            <a:spLocks noGrp="1"/>
          </p:cNvSpPr>
          <p:nvPr>
            <p:ph idx="1"/>
          </p:nvPr>
        </p:nvSpPr>
        <p:spPr>
          <a:xfrm>
            <a:off x="457200" y="1524000"/>
            <a:ext cx="8229600" cy="5029200"/>
          </a:xfrm>
        </p:spPr>
        <p:txBody>
          <a:bodyPr/>
          <a:lstStyle/>
          <a:p>
            <a:r>
              <a:rPr lang="en-US" dirty="0">
                <a:latin typeface="Arial" panose="020B0604020202020204" pitchFamily="34" charset="0"/>
                <a:cs typeface="Arial" panose="020B0604020202020204" pitchFamily="34" charset="0"/>
              </a:rPr>
              <a:t>See Exhibit 15-2, pp. 506-508, for </a:t>
            </a:r>
            <a:r>
              <a:rPr lang="en-US" i="1" dirty="0">
                <a:latin typeface="Arial" panose="020B0604020202020204" pitchFamily="34" charset="0"/>
                <a:cs typeface="Arial" panose="020B0604020202020204" pitchFamily="34" charset="0"/>
              </a:rPr>
              <a:t>DSM-5</a:t>
            </a:r>
            <a:r>
              <a:rPr lang="en-US" dirty="0">
                <a:latin typeface="Arial" panose="020B0604020202020204" pitchFamily="34" charset="0"/>
                <a:cs typeface="Arial" panose="020B0604020202020204" pitchFamily="34" charset="0"/>
              </a:rPr>
              <a:t> criteria</a:t>
            </a:r>
          </a:p>
          <a:p>
            <a:r>
              <a:rPr lang="en-US" dirty="0">
                <a:latin typeface="Arial" panose="020B0604020202020204" pitchFamily="34" charset="0"/>
                <a:cs typeface="Arial" panose="020B0604020202020204" pitchFamily="34" charset="0"/>
              </a:rPr>
              <a:t>Table 15-1, p. 509, provides a </a:t>
            </a:r>
            <a:r>
              <a:rPr lang="en-US" i="1" dirty="0">
                <a:latin typeface="Arial" panose="020B0604020202020204" pitchFamily="34" charset="0"/>
                <a:cs typeface="Arial" panose="020B0604020202020204" pitchFamily="34" charset="0"/>
              </a:rPr>
              <a:t>DSM-5 </a:t>
            </a:r>
            <a:r>
              <a:rPr lang="en-US" dirty="0">
                <a:latin typeface="Arial" panose="020B0604020202020204" pitchFamily="34" charset="0"/>
                <a:cs typeface="Arial" panose="020B0604020202020204" pitchFamily="34" charset="0"/>
              </a:rPr>
              <a:t>checklist for arriving at a diagnosis of autism spectrum disorder</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599379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Assessment of Children with ASD </a:t>
            </a:r>
            <a:br>
              <a:rPr lang="en-US" dirty="0"/>
            </a:br>
            <a:r>
              <a:rPr lang="en-US" sz="2500" dirty="0"/>
              <a:t>(pp. 512</a:t>
            </a:r>
            <a:r>
              <a:rPr lang="en-US" sz="2800" dirty="0">
                <a:effectLst/>
              </a:rPr>
              <a:t>–</a:t>
            </a:r>
            <a:r>
              <a:rPr lang="en-US" sz="2500" dirty="0"/>
              <a:t>517) </a:t>
            </a:r>
            <a:endParaRPr lang="en-US" sz="2500" dirty="0">
              <a:solidFill>
                <a:schemeClr val="tx1"/>
              </a:solidFill>
            </a:endParaRPr>
          </a:p>
        </p:txBody>
      </p:sp>
      <p:sp>
        <p:nvSpPr>
          <p:cNvPr id="3" name="Content Placeholder 2"/>
          <p:cNvSpPr>
            <a:spLocks noGrp="1"/>
          </p:cNvSpPr>
          <p:nvPr>
            <p:ph idx="1"/>
          </p:nvPr>
        </p:nvSpPr>
        <p:spPr>
          <a:xfrm>
            <a:off x="457200" y="1600200"/>
            <a:ext cx="8610600" cy="5105400"/>
          </a:xfrm>
        </p:spPr>
        <p:txBody>
          <a:bodyPr>
            <a:noAutofit/>
          </a:bodyPr>
          <a:lstStyle/>
          <a:p>
            <a:r>
              <a:rPr lang="en-US" dirty="0">
                <a:latin typeface="Arial" panose="020B0604020202020204" pitchFamily="34" charset="0"/>
                <a:cs typeface="Arial" panose="020B0604020202020204" pitchFamily="34" charset="0"/>
              </a:rPr>
              <a:t>Observations of a child’s language and social communication during an evaluation (See Exhibit 15-3, p. 513) </a:t>
            </a:r>
          </a:p>
          <a:p>
            <a:pPr marL="457200" lvl="1" indent="0">
              <a:buNone/>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919605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Assessment of Children for ASD </a:t>
            </a:r>
            <a:br>
              <a:rPr lang="en-US" dirty="0"/>
            </a:br>
            <a:r>
              <a:rPr lang="en-US" sz="2500" dirty="0"/>
              <a:t>(pp. 512</a:t>
            </a:r>
            <a:r>
              <a:rPr lang="en-US" sz="2500" dirty="0">
                <a:effectLst/>
              </a:rPr>
              <a:t>–</a:t>
            </a:r>
            <a:r>
              <a:rPr lang="en-US" sz="2500" dirty="0"/>
              <a:t>517)[5]</a:t>
            </a:r>
          </a:p>
        </p:txBody>
      </p:sp>
      <p:sp>
        <p:nvSpPr>
          <p:cNvPr id="3" name="Content Placeholder 2"/>
          <p:cNvSpPr>
            <a:spLocks noGrp="1"/>
          </p:cNvSpPr>
          <p:nvPr>
            <p:ph idx="1"/>
          </p:nvPr>
        </p:nvSpPr>
        <p:spPr/>
        <p:txBody>
          <a:bodyPr>
            <a:noAutofit/>
          </a:bodyPr>
          <a:lstStyle/>
          <a:p>
            <a:r>
              <a:rPr lang="en-US" dirty="0">
                <a:latin typeface="Arial" panose="020B0604020202020204" pitchFamily="34" charset="0"/>
                <a:cs typeface="Arial" panose="020B0604020202020204" pitchFamily="34" charset="0"/>
              </a:rPr>
              <a:t>Tips for assessment of ASD (see pp. 513-514)</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95212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Prognosis for Children with ASD </a:t>
            </a:r>
            <a:r>
              <a:rPr lang="en-US" sz="2500" dirty="0"/>
              <a:t>(p. 519)[1]</a:t>
            </a:r>
          </a:p>
        </p:txBody>
      </p:sp>
      <p:sp>
        <p:nvSpPr>
          <p:cNvPr id="3" name="Content Placeholder 2"/>
          <p:cNvSpPr>
            <a:spLocks noGrp="1"/>
          </p:cNvSpPr>
          <p:nvPr>
            <p:ph idx="1"/>
          </p:nvPr>
        </p:nvSpPr>
        <p:spPr/>
        <p:txBody>
          <a:bodyPr>
            <a:noAutofit/>
          </a:bodyPr>
          <a:lstStyle/>
          <a:p>
            <a:r>
              <a:rPr lang="en-US" dirty="0">
                <a:latin typeface="Arial" panose="020B0604020202020204" pitchFamily="34" charset="0"/>
                <a:cs typeface="Arial" panose="020B0604020202020204" pitchFamily="34" charset="0"/>
              </a:rPr>
              <a:t>Communication and social deficits continue throughout life</a:t>
            </a:r>
          </a:p>
          <a:p>
            <a:r>
              <a:rPr lang="en-US" dirty="0">
                <a:latin typeface="Arial" panose="020B0604020202020204" pitchFamily="34" charset="0"/>
                <a:cs typeface="Arial" panose="020B0604020202020204" pitchFamily="34" charset="0"/>
              </a:rPr>
              <a:t>Prognosis more favorable when child:</a:t>
            </a:r>
          </a:p>
          <a:p>
            <a:pPr lvl="1"/>
            <a:r>
              <a:rPr lang="en-US" sz="3200" dirty="0">
                <a:latin typeface="Arial" panose="020B0604020202020204" pitchFamily="34" charset="0"/>
                <a:cs typeface="Arial" panose="020B0604020202020204" pitchFamily="34" charset="0"/>
              </a:rPr>
              <a:t>Receives early and intensive intervention</a:t>
            </a:r>
          </a:p>
          <a:p>
            <a:pPr lvl="1"/>
            <a:r>
              <a:rPr lang="en-US" sz="3200" dirty="0">
                <a:latin typeface="Arial" panose="020B0604020202020204" pitchFamily="34" charset="0"/>
                <a:cs typeface="Arial" panose="020B0604020202020204" pitchFamily="34" charset="0"/>
              </a:rPr>
              <a:t>Has some communicative speech before 5 years of age</a:t>
            </a:r>
          </a:p>
          <a:p>
            <a:pPr lvl="1"/>
            <a:r>
              <a:rPr lang="en-US" sz="3200" dirty="0">
                <a:latin typeface="Arial" panose="020B0604020202020204" pitchFamily="34" charset="0"/>
                <a:cs typeface="Arial" panose="020B0604020202020204" pitchFamily="34" charset="0"/>
              </a:rPr>
              <a:t>Has an IQ above 70</a:t>
            </a:r>
          </a:p>
          <a:p>
            <a:pPr lvl="1"/>
            <a:r>
              <a:rPr lang="en-US" sz="3200" dirty="0">
                <a:latin typeface="Arial" panose="020B0604020202020204" pitchFamily="34" charset="0"/>
                <a:cs typeface="Arial" panose="020B0604020202020204" pitchFamily="34" charset="0"/>
              </a:rPr>
              <a:t>Has a well-educated mother</a:t>
            </a:r>
          </a:p>
        </p:txBody>
      </p:sp>
    </p:spTree>
    <p:extLst>
      <p:ext uri="{BB962C8B-B14F-4D97-AF65-F5344CB8AC3E}">
        <p14:creationId xmlns:p14="http://schemas.microsoft.com/office/powerpoint/2010/main" val="164653652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16</a:t>
            </a:r>
          </a:p>
        </p:txBody>
      </p:sp>
      <p:sp>
        <p:nvSpPr>
          <p:cNvPr id="3" name="Subtitle 2"/>
          <p:cNvSpPr>
            <a:spLocks noGrp="1"/>
          </p:cNvSpPr>
          <p:nvPr>
            <p:ph type="subTitle" sz="quarter" idx="1"/>
          </p:nvPr>
        </p:nvSpPr>
        <p:spPr>
          <a:xfrm>
            <a:off x="1371600" y="3886200"/>
            <a:ext cx="6400800" cy="2057400"/>
          </a:xfrm>
        </p:spPr>
        <p:txBody>
          <a:bodyPr/>
          <a:lstStyle/>
          <a:p>
            <a:r>
              <a:rPr lang="en-US" sz="4400" dirty="0"/>
              <a:t> </a:t>
            </a:r>
            <a:r>
              <a:rPr lang="en-US" sz="4400" b="1" dirty="0"/>
              <a:t>Trauma and </a:t>
            </a:r>
          </a:p>
          <a:p>
            <a:r>
              <a:rPr lang="en-US" sz="4400" b="1" dirty="0"/>
              <a:t>Trauma-Informed Care </a:t>
            </a:r>
          </a:p>
        </p:txBody>
      </p:sp>
    </p:spTree>
    <p:extLst>
      <p:ext uri="{BB962C8B-B14F-4D97-AF65-F5344CB8AC3E}">
        <p14:creationId xmlns:p14="http://schemas.microsoft.com/office/powerpoint/2010/main" val="21626948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532-534)</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For a child, a traumatic event may involve:</a:t>
            </a:r>
          </a:p>
          <a:p>
            <a:pPr lvl="1"/>
            <a:r>
              <a:rPr lang="en-US" sz="3200" dirty="0">
                <a:latin typeface="Arial" panose="020B0604020202020204" pitchFamily="34" charset="0"/>
                <a:cs typeface="Arial" panose="020B0604020202020204" pitchFamily="34" charset="0"/>
              </a:rPr>
              <a:t>A psychological injury</a:t>
            </a:r>
          </a:p>
          <a:p>
            <a:pPr lvl="1"/>
            <a:r>
              <a:rPr lang="en-US" sz="3200" dirty="0">
                <a:latin typeface="Arial" panose="020B0604020202020204" pitchFamily="34" charset="0"/>
                <a:cs typeface="Arial" panose="020B0604020202020204" pitchFamily="34" charset="0"/>
              </a:rPr>
              <a:t>Severe bodily harm  </a:t>
            </a:r>
          </a:p>
          <a:p>
            <a:pPr lvl="1"/>
            <a:r>
              <a:rPr lang="en-US" sz="3200" dirty="0">
                <a:latin typeface="Arial" panose="020B0604020202020204" pitchFamily="34" charset="0"/>
                <a:cs typeface="Arial" panose="020B0604020202020204" pitchFamily="34" charset="0"/>
              </a:rPr>
              <a:t>A threat of death</a:t>
            </a:r>
          </a:p>
          <a:p>
            <a:r>
              <a:rPr lang="en-US" dirty="0">
                <a:latin typeface="Arial" panose="020B0604020202020204" pitchFamily="34" charset="0"/>
                <a:cs typeface="Arial" panose="020B0604020202020204" pitchFamily="34" charset="0"/>
              </a:rPr>
              <a:t>Exhibit 16-1 (pp. 533-534) defines key terms used in the literature on trauma and trauma-informed care</a:t>
            </a:r>
          </a:p>
        </p:txBody>
      </p:sp>
    </p:spTree>
    <p:extLst>
      <p:ext uri="{BB962C8B-B14F-4D97-AF65-F5344CB8AC3E}">
        <p14:creationId xmlns:p14="http://schemas.microsoft.com/office/powerpoint/2010/main" val="37510765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Traumatic Events </a:t>
            </a:r>
            <a:br>
              <a:rPr lang="en-US" dirty="0"/>
            </a:br>
            <a:r>
              <a:rPr lang="en-US" sz="2500" dirty="0"/>
              <a:t>(pp. 532, 534-535)</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Possible signs and symptoms of child traumatic stress (see Table 16-1, p. 535)</a:t>
            </a:r>
          </a:p>
        </p:txBody>
      </p:sp>
    </p:spTree>
    <p:extLst>
      <p:ext uri="{BB962C8B-B14F-4D97-AF65-F5344CB8AC3E}">
        <p14:creationId xmlns:p14="http://schemas.microsoft.com/office/powerpoint/2010/main" val="3391270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[5]</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828800"/>
            <a:ext cx="8229600" cy="4297363"/>
          </a:xfrm>
        </p:spPr>
        <p:txBody>
          <a:bodyPr/>
          <a:lstStyle/>
          <a:p>
            <a:pPr>
              <a:spcBef>
                <a:spcPts val="0"/>
              </a:spcBef>
              <a:spcAft>
                <a:spcPts val="0"/>
              </a:spcAft>
            </a:pPr>
            <a:r>
              <a:rPr lang="en-US" dirty="0" err="1">
                <a:effectLst/>
                <a:latin typeface="Arial" panose="020B0604020202020204" pitchFamily="34" charset="0"/>
                <a:ea typeface="Calibri" panose="020F0502020204030204" pitchFamily="34" charset="0"/>
                <a:cs typeface="Arial" panose="020B0604020202020204" pitchFamily="34" charset="0"/>
              </a:rPr>
              <a:t>Zahir</a:t>
            </a:r>
            <a:r>
              <a:rPr lang="en-US" dirty="0">
                <a:effectLst/>
                <a:latin typeface="Arial" panose="020B0604020202020204" pitchFamily="34" charset="0"/>
                <a:ea typeface="Calibri" panose="020F0502020204030204" pitchFamily="34" charset="0"/>
                <a:cs typeface="Arial" panose="020B0604020202020204" pitchFamily="34" charset="0"/>
              </a:rPr>
              <a:t> et al. (2018), using the Strengths and Difficulties Questionnaire (SDQ), reported that the incidence of mental health problems among adolescents attending schools in Kuala Lumpur was 4.4% </a:t>
            </a:r>
          </a:p>
          <a:p>
            <a:pPr>
              <a:spcBef>
                <a:spcPts val="0"/>
              </a:spcBef>
              <a:spcAft>
                <a:spcPts val="0"/>
              </a:spcAft>
            </a:pP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4965040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Developmental Perspective</a:t>
            </a:r>
            <a:br>
              <a:rPr lang="en-US" dirty="0"/>
            </a:br>
            <a:r>
              <a:rPr lang="en-US" sz="2500" dirty="0"/>
              <a:t>(p. 536)</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For a developmental perspective on trauma, see p. 536</a:t>
            </a:r>
          </a:p>
        </p:txBody>
      </p:sp>
    </p:spTree>
    <p:extLst>
      <p:ext uri="{BB962C8B-B14F-4D97-AF65-F5344CB8AC3E}">
        <p14:creationId xmlns:p14="http://schemas.microsoft.com/office/powerpoint/2010/main" val="293929712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Disturbances Shown by Survivors</a:t>
            </a:r>
            <a:br>
              <a:rPr lang="en-US" dirty="0"/>
            </a:br>
            <a:r>
              <a:rPr lang="en-US" sz="2500" dirty="0"/>
              <a:t>(pp. 536-537) </a:t>
            </a:r>
          </a:p>
        </p:txBody>
      </p:sp>
      <p:sp>
        <p:nvSpPr>
          <p:cNvPr id="3" name="Content Placeholder 2"/>
          <p:cNvSpPr>
            <a:spLocks noGrp="1"/>
          </p:cNvSpPr>
          <p:nvPr>
            <p:ph idx="1"/>
          </p:nvPr>
        </p:nvSpPr>
        <p:spPr>
          <a:xfrm>
            <a:off x="429986" y="1524000"/>
            <a:ext cx="8229600" cy="5257800"/>
          </a:xfrm>
        </p:spPr>
        <p:txBody>
          <a:bodyPr/>
          <a:lstStyle/>
          <a:p>
            <a:r>
              <a:rPr lang="en-US" dirty="0">
                <a:latin typeface="Arial" panose="020B0604020202020204" pitchFamily="34" charset="0"/>
                <a:cs typeface="Arial" panose="020B0604020202020204" pitchFamily="34" charset="0"/>
              </a:rPr>
              <a:t>For a list of possible changes in thought processes and emotions shown by survivors of a traumatic experience, see pp. 536-537</a:t>
            </a:r>
          </a:p>
          <a:p>
            <a:endParaRPr lang="en-US" dirty="0"/>
          </a:p>
        </p:txBody>
      </p:sp>
    </p:spTree>
    <p:extLst>
      <p:ext uri="{BB962C8B-B14F-4D97-AF65-F5344CB8AC3E}">
        <p14:creationId xmlns:p14="http://schemas.microsoft.com/office/powerpoint/2010/main" val="333597173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Trauma Survivors</a:t>
            </a:r>
            <a:br>
              <a:rPr lang="en-US" dirty="0"/>
            </a:br>
            <a:r>
              <a:rPr lang="en-US" sz="2500" dirty="0"/>
              <a:t>(pp. 537-538)</a:t>
            </a:r>
          </a:p>
        </p:txBody>
      </p:sp>
      <p:sp>
        <p:nvSpPr>
          <p:cNvPr id="3" name="Content Placeholder 2"/>
          <p:cNvSpPr>
            <a:spLocks noGrp="1"/>
          </p:cNvSpPr>
          <p:nvPr>
            <p:ph idx="1"/>
          </p:nvPr>
        </p:nvSpPr>
        <p:spPr>
          <a:xfrm>
            <a:off x="228600" y="1450295"/>
            <a:ext cx="8686800" cy="5257800"/>
          </a:xfrm>
        </p:spPr>
        <p:txBody>
          <a:bodyPr/>
          <a:lstStyle/>
          <a:p>
            <a:r>
              <a:rPr lang="en-US" dirty="0">
                <a:latin typeface="Arial" panose="020B0604020202020204" pitchFamily="34" charset="0"/>
                <a:cs typeface="Arial" panose="020B0604020202020204" pitchFamily="34" charset="0"/>
              </a:rPr>
              <a:t>For ways to establish rapport and enhance the effectiveness of the interaction, see the nine procedures on pp. 537-538 </a:t>
            </a:r>
          </a:p>
          <a:p>
            <a:endParaRPr lang="en-US" dirty="0"/>
          </a:p>
          <a:p>
            <a:endParaRPr lang="en-US" dirty="0"/>
          </a:p>
        </p:txBody>
      </p:sp>
    </p:spTree>
    <p:extLst>
      <p:ext uri="{BB962C8B-B14F-4D97-AF65-F5344CB8AC3E}">
        <p14:creationId xmlns:p14="http://schemas.microsoft.com/office/powerpoint/2010/main" val="133372644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Coping with Trauma </a:t>
            </a:r>
            <a:r>
              <a:rPr lang="en-US" sz="2500" dirty="0"/>
              <a:t>(pp. 538-543)[1]</a:t>
            </a:r>
          </a:p>
        </p:txBody>
      </p:sp>
      <p:sp>
        <p:nvSpPr>
          <p:cNvPr id="3" name="Content Placeholder 2"/>
          <p:cNvSpPr>
            <a:spLocks noGrp="1"/>
          </p:cNvSpPr>
          <p:nvPr>
            <p:ph idx="1"/>
          </p:nvPr>
        </p:nvSpPr>
        <p:spPr>
          <a:xfrm>
            <a:off x="457200" y="1600200"/>
            <a:ext cx="8229600" cy="5029200"/>
          </a:xfrm>
        </p:spPr>
        <p:txBody>
          <a:bodyPr/>
          <a:lstStyle/>
          <a:p>
            <a:r>
              <a:rPr lang="en-US" dirty="0">
                <a:latin typeface="Arial" panose="020B0604020202020204" pitchFamily="34" charset="0"/>
                <a:cs typeface="Arial" panose="020B0604020202020204" pitchFamily="34" charset="0"/>
              </a:rPr>
              <a:t>For 10 protective and compensatory factors that will help children recover from a trauma-related event, see pp. 538-539  </a:t>
            </a:r>
          </a:p>
        </p:txBody>
      </p:sp>
    </p:spTree>
    <p:extLst>
      <p:ext uri="{BB962C8B-B14F-4D97-AF65-F5344CB8AC3E}">
        <p14:creationId xmlns:p14="http://schemas.microsoft.com/office/powerpoint/2010/main" val="393601206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Coping with Trauma </a:t>
            </a:r>
            <a:r>
              <a:rPr lang="en-US" sz="2500" dirty="0"/>
              <a:t>(pp. 538-543)[2] (Continued)</a:t>
            </a:r>
            <a:endParaRPr lang="en-US"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Risk and protective factors:</a:t>
            </a:r>
          </a:p>
          <a:p>
            <a:pPr lvl="1"/>
            <a:r>
              <a:rPr lang="en-US" sz="3200" dirty="0">
                <a:latin typeface="Arial" panose="020B0604020202020204" pitchFamily="34" charset="0"/>
                <a:cs typeface="Arial" panose="020B0604020202020204" pitchFamily="34" charset="0"/>
              </a:rPr>
              <a:t>For a checklist for assessing the risk of violent behavior in children, see Table 16-2, p. 540</a:t>
            </a:r>
          </a:p>
          <a:p>
            <a:pPr lvl="1"/>
            <a:r>
              <a:rPr lang="en-US" sz="3200" dirty="0">
                <a:latin typeface="Arial" panose="020B0604020202020204" pitchFamily="34" charset="0"/>
                <a:cs typeface="Arial" panose="020B0604020202020204" pitchFamily="34" charset="0"/>
              </a:rPr>
              <a:t>For strategies to prevent children from becoming victims of violence, see Table 16-3, p. 541 </a:t>
            </a:r>
          </a:p>
        </p:txBody>
      </p:sp>
    </p:spTree>
    <p:extLst>
      <p:ext uri="{BB962C8B-B14F-4D97-AF65-F5344CB8AC3E}">
        <p14:creationId xmlns:p14="http://schemas.microsoft.com/office/powerpoint/2010/main" val="211847150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Coping with Trauma </a:t>
            </a:r>
            <a:r>
              <a:rPr lang="en-US" sz="2500" dirty="0"/>
              <a:t>(pp. 538-543)[3]</a:t>
            </a:r>
            <a:endParaRPr lang="en-US"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The prognosis for children who have experienced a significant trauma is not good unless steps are taken to mitigate the adverse reactions associated with the trauma</a:t>
            </a:r>
          </a:p>
        </p:txBody>
      </p:sp>
    </p:spTree>
    <p:extLst>
      <p:ext uri="{BB962C8B-B14F-4D97-AF65-F5344CB8AC3E}">
        <p14:creationId xmlns:p14="http://schemas.microsoft.com/office/powerpoint/2010/main" val="94017410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C2954-4973-4375-85F6-788A31244155}"/>
              </a:ext>
            </a:extLst>
          </p:cNvPr>
          <p:cNvSpPr>
            <a:spLocks noGrp="1"/>
          </p:cNvSpPr>
          <p:nvPr>
            <p:ph type="title"/>
          </p:nvPr>
        </p:nvSpPr>
        <p:spPr/>
        <p:txBody>
          <a:bodyPr/>
          <a:lstStyle/>
          <a:p>
            <a:r>
              <a:rPr lang="en-US" dirty="0"/>
              <a:t>Violence </a:t>
            </a:r>
            <a:r>
              <a:rPr lang="en-US" sz="2500" dirty="0"/>
              <a:t>(pp. 543-546)</a:t>
            </a:r>
          </a:p>
        </p:txBody>
      </p:sp>
      <p:sp>
        <p:nvSpPr>
          <p:cNvPr id="3" name="Content Placeholder 2">
            <a:extLst>
              <a:ext uri="{FF2B5EF4-FFF2-40B4-BE49-F238E27FC236}">
                <a16:creationId xmlns:a16="http://schemas.microsoft.com/office/drawing/2014/main" id="{4F336435-416B-4761-B79E-D6BAF39DBFA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Exposure to violence (specific factors):</a:t>
            </a:r>
          </a:p>
          <a:p>
            <a:pPr lvl="1"/>
            <a:r>
              <a:rPr lang="en-US" sz="3200" dirty="0">
                <a:latin typeface="Arial" panose="020B0604020202020204" pitchFamily="34" charset="0"/>
                <a:cs typeface="Arial" panose="020B0604020202020204" pitchFamily="34" charset="0"/>
              </a:rPr>
              <a:t>Individual level</a:t>
            </a:r>
          </a:p>
          <a:p>
            <a:pPr lvl="1"/>
            <a:r>
              <a:rPr lang="en-US" sz="3200" dirty="0">
                <a:latin typeface="Arial" panose="020B0604020202020204" pitchFamily="34" charset="0"/>
                <a:cs typeface="Arial" panose="020B0604020202020204" pitchFamily="34" charset="0"/>
              </a:rPr>
              <a:t>Personal relationships</a:t>
            </a:r>
          </a:p>
          <a:p>
            <a:pPr lvl="1"/>
            <a:r>
              <a:rPr lang="en-US" sz="3200" dirty="0">
                <a:latin typeface="Arial" panose="020B0604020202020204" pitchFamily="34" charset="0"/>
                <a:cs typeface="Arial" panose="020B0604020202020204" pitchFamily="34" charset="0"/>
              </a:rPr>
              <a:t>Community contexts</a:t>
            </a:r>
          </a:p>
          <a:p>
            <a:pPr lvl="1"/>
            <a:r>
              <a:rPr lang="en-US" sz="3200" dirty="0">
                <a:latin typeface="Arial" panose="020B0604020202020204" pitchFamily="34" charset="0"/>
                <a:cs typeface="Arial" panose="020B0604020202020204" pitchFamily="34" charset="0"/>
              </a:rPr>
              <a:t>Societal factors</a:t>
            </a:r>
          </a:p>
        </p:txBody>
      </p:sp>
    </p:spTree>
    <p:extLst>
      <p:ext uri="{BB962C8B-B14F-4D97-AF65-F5344CB8AC3E}">
        <p14:creationId xmlns:p14="http://schemas.microsoft.com/office/powerpoint/2010/main" val="3778487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Ethnicity and Trauma </a:t>
            </a:r>
            <a:r>
              <a:rPr lang="en-US" sz="2500" dirty="0"/>
              <a:t>(pp. 546-547)</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Ethnic trauma occurs when children experience mental or emotional injuries caused by bias or discrimination </a:t>
            </a:r>
          </a:p>
        </p:txBody>
      </p:sp>
    </p:spTree>
    <p:extLst>
      <p:ext uri="{BB962C8B-B14F-4D97-AF65-F5344CB8AC3E}">
        <p14:creationId xmlns:p14="http://schemas.microsoft.com/office/powerpoint/2010/main" val="315303648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Trauma-Related Disorders</a:t>
            </a:r>
            <a:br>
              <a:rPr lang="en-US" dirty="0"/>
            </a:br>
            <a:r>
              <a:rPr lang="en-US" sz="2500" dirty="0"/>
              <a:t>(pp. 547-550)[1]</a:t>
            </a:r>
          </a:p>
        </p:txBody>
      </p:sp>
      <p:sp>
        <p:nvSpPr>
          <p:cNvPr id="3" name="Content Placeholder 2"/>
          <p:cNvSpPr>
            <a:spLocks noGrp="1"/>
          </p:cNvSpPr>
          <p:nvPr>
            <p:ph idx="1"/>
          </p:nvPr>
        </p:nvSpPr>
        <p:spPr>
          <a:xfrm>
            <a:off x="457200" y="1371600"/>
            <a:ext cx="8229600" cy="5105400"/>
          </a:xfrm>
        </p:spPr>
        <p:txBody>
          <a:bodyPr/>
          <a:lstStyle/>
          <a:p>
            <a:r>
              <a:rPr lang="en-US" i="1" dirty="0">
                <a:latin typeface="Arial" panose="020B0604020202020204" pitchFamily="34" charset="0"/>
                <a:cs typeface="Arial" panose="020B0604020202020204" pitchFamily="34" charset="0"/>
              </a:rPr>
              <a:t>DSM-5</a:t>
            </a:r>
            <a:r>
              <a:rPr lang="en-US" dirty="0">
                <a:latin typeface="Arial" panose="020B0604020202020204" pitchFamily="34" charset="0"/>
                <a:cs typeface="Arial" panose="020B0604020202020204" pitchFamily="34" charset="0"/>
              </a:rPr>
              <a:t> has five disorders classified in the “Trauma- and Stressor-Related Disorders” category:</a:t>
            </a:r>
          </a:p>
          <a:p>
            <a:pPr lvl="1"/>
            <a:r>
              <a:rPr lang="en-US" sz="3200" dirty="0">
                <a:latin typeface="Arial" panose="020B0604020202020204" pitchFamily="34" charset="0"/>
                <a:cs typeface="Arial" panose="020B0604020202020204" pitchFamily="34" charset="0"/>
              </a:rPr>
              <a:t>Reactive attachment disorder</a:t>
            </a:r>
          </a:p>
          <a:p>
            <a:pPr lvl="1"/>
            <a:r>
              <a:rPr lang="en-US" sz="3200" dirty="0">
                <a:latin typeface="Arial" panose="020B0604020202020204" pitchFamily="34" charset="0"/>
                <a:cs typeface="Arial" panose="020B0604020202020204" pitchFamily="34" charset="0"/>
              </a:rPr>
              <a:t>Disinhibited social engagement disorder</a:t>
            </a:r>
          </a:p>
          <a:p>
            <a:pPr lvl="1"/>
            <a:r>
              <a:rPr lang="en-US" sz="3200" dirty="0">
                <a:latin typeface="Arial" panose="020B0604020202020204" pitchFamily="34" charset="0"/>
                <a:cs typeface="Arial" panose="020B0604020202020204" pitchFamily="34" charset="0"/>
              </a:rPr>
              <a:t>Posttraumatic stress disorder</a:t>
            </a:r>
          </a:p>
          <a:p>
            <a:pPr lvl="1"/>
            <a:r>
              <a:rPr lang="en-US" sz="3200" dirty="0">
                <a:latin typeface="Arial" panose="020B0604020202020204" pitchFamily="34" charset="0"/>
                <a:cs typeface="Arial" panose="020B0604020202020204" pitchFamily="34" charset="0"/>
              </a:rPr>
              <a:t>Acute stress disorder</a:t>
            </a:r>
          </a:p>
          <a:p>
            <a:pPr lvl="1"/>
            <a:r>
              <a:rPr lang="en-US" sz="3200" dirty="0">
                <a:latin typeface="Arial" panose="020B0604020202020204" pitchFamily="34" charset="0"/>
                <a:cs typeface="Arial" panose="020B0604020202020204" pitchFamily="34" charset="0"/>
              </a:rPr>
              <a:t>Adjustment disorders </a:t>
            </a:r>
          </a:p>
        </p:txBody>
      </p:sp>
    </p:spTree>
    <p:extLst>
      <p:ext uri="{BB962C8B-B14F-4D97-AF65-F5344CB8AC3E}">
        <p14:creationId xmlns:p14="http://schemas.microsoft.com/office/powerpoint/2010/main" val="11612957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Trauma-Related Disorders</a:t>
            </a:r>
            <a:br>
              <a:rPr lang="en-US" dirty="0"/>
            </a:br>
            <a:r>
              <a:rPr lang="en-US" sz="2500" dirty="0"/>
              <a:t>(pp. 547-550)[2](Continued)</a:t>
            </a:r>
            <a:endParaRPr lang="en-US" dirty="0"/>
          </a:p>
        </p:txBody>
      </p:sp>
      <p:sp>
        <p:nvSpPr>
          <p:cNvPr id="3" name="Content Placeholder 2"/>
          <p:cNvSpPr>
            <a:spLocks noGrp="1"/>
          </p:cNvSpPr>
          <p:nvPr>
            <p:ph idx="1"/>
          </p:nvPr>
        </p:nvSpPr>
        <p:spPr>
          <a:xfrm>
            <a:off x="457200" y="1828800"/>
            <a:ext cx="8229600" cy="4953000"/>
          </a:xfrm>
        </p:spPr>
        <p:txBody>
          <a:bodyPr/>
          <a:lstStyle/>
          <a:p>
            <a:r>
              <a:rPr lang="en-US" i="1" dirty="0">
                <a:latin typeface="Arial" panose="020B0604020202020204" pitchFamily="34" charset="0"/>
                <a:cs typeface="Arial" panose="020B0604020202020204" pitchFamily="34" charset="0"/>
              </a:rPr>
              <a:t>ICD-11</a:t>
            </a:r>
            <a:r>
              <a:rPr lang="en-US" dirty="0">
                <a:latin typeface="Arial" panose="020B0604020202020204" pitchFamily="34" charset="0"/>
                <a:cs typeface="Arial" panose="020B0604020202020204" pitchFamily="34" charset="0"/>
              </a:rPr>
              <a:t> has an additional trauma-related disorder:</a:t>
            </a:r>
          </a:p>
          <a:p>
            <a:pPr lvl="1"/>
            <a:r>
              <a:rPr lang="en-US" sz="3200" dirty="0">
                <a:latin typeface="Arial" panose="020B0604020202020204" pitchFamily="34" charset="0"/>
                <a:cs typeface="Arial" panose="020B0604020202020204" pitchFamily="34" charset="0"/>
              </a:rPr>
              <a:t>Complex posttraumatic stress disorder</a:t>
            </a:r>
          </a:p>
          <a:p>
            <a:pPr lvl="2"/>
            <a:r>
              <a:rPr lang="en-US" sz="3200" dirty="0">
                <a:latin typeface="Arial" panose="020B0604020202020204" pitchFamily="34" charset="0"/>
                <a:cs typeface="Arial" panose="020B0604020202020204" pitchFamily="34" charset="0"/>
              </a:rPr>
              <a:t>Re-experiencing traumatic event</a:t>
            </a:r>
          </a:p>
          <a:p>
            <a:pPr lvl="2"/>
            <a:r>
              <a:rPr lang="en-US" sz="3200" dirty="0">
                <a:latin typeface="Arial" panose="020B0604020202020204" pitchFamily="34" charset="0"/>
                <a:cs typeface="Arial" panose="020B0604020202020204" pitchFamily="34" charset="0"/>
              </a:rPr>
              <a:t>Avoiding thoughts and memories of the event</a:t>
            </a:r>
          </a:p>
          <a:p>
            <a:pPr lvl="2"/>
            <a:r>
              <a:rPr lang="en-US" sz="3200" dirty="0">
                <a:latin typeface="Arial" panose="020B0604020202020204" pitchFamily="34" charset="0"/>
                <a:cs typeface="Arial" panose="020B0604020202020204" pitchFamily="34" charset="0"/>
              </a:rPr>
              <a:t>Persistent perceptions of heightened current threat </a:t>
            </a:r>
          </a:p>
        </p:txBody>
      </p:sp>
    </p:spTree>
    <p:extLst>
      <p:ext uri="{BB962C8B-B14F-4D97-AF65-F5344CB8AC3E}">
        <p14:creationId xmlns:p14="http://schemas.microsoft.com/office/powerpoint/2010/main" val="3710343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[6]</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524000"/>
            <a:ext cx="8229600" cy="4602163"/>
          </a:xfrm>
        </p:spPr>
        <p:txBody>
          <a:bodyPr/>
          <a:lstStyle/>
          <a:p>
            <a:pPr marL="0" indent="0">
              <a:spcBef>
                <a:spcPts val="0"/>
              </a:spcBef>
              <a:spcAft>
                <a:spcPts val="0"/>
              </a:spcAft>
              <a:buNone/>
            </a:pPr>
            <a:r>
              <a:rPr lang="en-US" sz="3000" dirty="0" err="1">
                <a:effectLst/>
                <a:latin typeface="Arial" panose="020B0604020202020204" pitchFamily="34" charset="0"/>
                <a:ea typeface="Calibri" panose="020F0502020204030204" pitchFamily="34" charset="0"/>
                <a:cs typeface="Arial" panose="020B0604020202020204" pitchFamily="34" charset="0"/>
              </a:rPr>
              <a:t>Zahir</a:t>
            </a:r>
            <a:r>
              <a:rPr lang="en-US" sz="3000" dirty="0">
                <a:effectLst/>
                <a:latin typeface="Arial" panose="020B0604020202020204" pitchFamily="34" charset="0"/>
                <a:ea typeface="Calibri" panose="020F0502020204030204" pitchFamily="34" charset="0"/>
                <a:cs typeface="Arial" panose="020B0604020202020204" pitchFamily="34" charset="0"/>
              </a:rPr>
              <a:t>, I. A., Shamsul </a:t>
            </a:r>
            <a:r>
              <a:rPr lang="en-US" sz="3000" dirty="0" err="1">
                <a:effectLst/>
                <a:latin typeface="Arial" panose="020B0604020202020204" pitchFamily="34" charset="0"/>
                <a:ea typeface="Calibri" panose="020F0502020204030204" pitchFamily="34" charset="0"/>
                <a:cs typeface="Arial" panose="020B0604020202020204" pitchFamily="34" charset="0"/>
              </a:rPr>
              <a:t>Azhar</a:t>
            </a:r>
            <a:r>
              <a:rPr lang="en-US" sz="3000" dirty="0">
                <a:effectLst/>
                <a:latin typeface="Arial" panose="020B0604020202020204" pitchFamily="34" charset="0"/>
                <a:ea typeface="Calibri" panose="020F0502020204030204" pitchFamily="34" charset="0"/>
                <a:cs typeface="Arial" panose="020B0604020202020204" pitchFamily="34" charset="0"/>
              </a:rPr>
              <a:t>, S., Tan, M. K. S., &amp; Syed-</a:t>
            </a:r>
            <a:r>
              <a:rPr lang="en-US" sz="3000" dirty="0" err="1">
                <a:effectLst/>
                <a:latin typeface="Arial" panose="020B0604020202020204" pitchFamily="34" charset="0"/>
                <a:ea typeface="Calibri" panose="020F0502020204030204" pitchFamily="34" charset="0"/>
                <a:cs typeface="Arial" panose="020B0604020202020204" pitchFamily="34" charset="0"/>
              </a:rPr>
              <a:t>Sharizman</a:t>
            </a:r>
            <a:r>
              <a:rPr lang="en-US" sz="3000" dirty="0">
                <a:effectLst/>
                <a:latin typeface="Arial" panose="020B0604020202020204" pitchFamily="34" charset="0"/>
                <a:ea typeface="Calibri" panose="020F0502020204030204" pitchFamily="34" charset="0"/>
                <a:cs typeface="Arial" panose="020B0604020202020204" pitchFamily="34" charset="0"/>
              </a:rPr>
              <a:t>, S. A. R. (2018). </a:t>
            </a:r>
            <a:r>
              <a:rPr lang="en-US" sz="3000" dirty="0" err="1">
                <a:effectLst/>
                <a:latin typeface="Arial" panose="020B0604020202020204" pitchFamily="34" charset="0"/>
                <a:ea typeface="Calibri" panose="020F0502020204030204" pitchFamily="34" charset="0"/>
                <a:cs typeface="Arial" panose="020B0604020202020204" pitchFamily="34" charset="0"/>
              </a:rPr>
              <a:t>Neighbourhood</a:t>
            </a:r>
            <a:r>
              <a:rPr lang="en-US" sz="3000" dirty="0">
                <a:effectLst/>
                <a:latin typeface="Arial" panose="020B0604020202020204" pitchFamily="34" charset="0"/>
                <a:ea typeface="Calibri" panose="020F0502020204030204" pitchFamily="34" charset="0"/>
                <a:cs typeface="Arial" panose="020B0604020202020204" pitchFamily="34" charset="0"/>
              </a:rPr>
              <a:t> influences and its association with the mental health of adolescents in Kuala Lumpur, Malaysia. </a:t>
            </a:r>
            <a:r>
              <a:rPr lang="en-US" sz="3000" i="1" dirty="0">
                <a:effectLst/>
                <a:latin typeface="Arial" panose="020B0604020202020204" pitchFamily="34" charset="0"/>
                <a:ea typeface="Calibri" panose="020F0502020204030204" pitchFamily="34" charset="0"/>
                <a:cs typeface="Arial" panose="020B0604020202020204" pitchFamily="34" charset="0"/>
              </a:rPr>
              <a:t>Asian Journal of Psychiatry, 38</a:t>
            </a:r>
            <a:r>
              <a:rPr lang="en-US" sz="3000" dirty="0">
                <a:effectLst/>
                <a:latin typeface="Arial" panose="020B0604020202020204" pitchFamily="34" charset="0"/>
                <a:ea typeface="Calibri" panose="020F0502020204030204" pitchFamily="34" charset="0"/>
                <a:cs typeface="Arial" panose="020B0604020202020204" pitchFamily="34" charset="0"/>
              </a:rPr>
              <a:t>, 35–41. https://doi.org/10.1016/j.ajp.2018.10.018</a:t>
            </a:r>
          </a:p>
        </p:txBody>
      </p:sp>
    </p:spTree>
    <p:extLst>
      <p:ext uri="{BB962C8B-B14F-4D97-AF65-F5344CB8AC3E}">
        <p14:creationId xmlns:p14="http://schemas.microsoft.com/office/powerpoint/2010/main" val="106291785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Trauma-Related Disorders</a:t>
            </a:r>
            <a:br>
              <a:rPr lang="en-US" dirty="0"/>
            </a:br>
            <a:r>
              <a:rPr lang="en-US" sz="2500" dirty="0"/>
              <a:t>(pp. 547-550)[3] (Continued)</a:t>
            </a:r>
            <a:endParaRPr lang="en-US" dirty="0"/>
          </a:p>
        </p:txBody>
      </p:sp>
      <p:sp>
        <p:nvSpPr>
          <p:cNvPr id="3" name="Content Placeholder 2"/>
          <p:cNvSpPr>
            <a:spLocks noGrp="1"/>
          </p:cNvSpPr>
          <p:nvPr>
            <p:ph idx="1"/>
          </p:nvPr>
        </p:nvSpPr>
        <p:spPr/>
        <p:txBody>
          <a:bodyPr/>
          <a:lstStyle/>
          <a:p>
            <a:r>
              <a:rPr lang="en-US" i="1" dirty="0">
                <a:latin typeface="Arial" panose="020B0604020202020204" pitchFamily="34" charset="0"/>
                <a:cs typeface="Arial" panose="020B0604020202020204" pitchFamily="34" charset="0"/>
              </a:rPr>
              <a:t>ICD-11</a:t>
            </a:r>
            <a:r>
              <a:rPr lang="en-US" dirty="0">
                <a:latin typeface="Arial" panose="020B0604020202020204" pitchFamily="34" charset="0"/>
                <a:cs typeface="Arial" panose="020B0604020202020204" pitchFamily="34" charset="0"/>
              </a:rPr>
              <a:t> has an additional trauma-related disorder:</a:t>
            </a:r>
          </a:p>
          <a:p>
            <a:pPr lvl="1"/>
            <a:r>
              <a:rPr lang="en-US" sz="3200" dirty="0">
                <a:latin typeface="Arial" panose="020B0604020202020204" pitchFamily="34" charset="0"/>
                <a:cs typeface="Arial" panose="020B0604020202020204" pitchFamily="34" charset="0"/>
              </a:rPr>
              <a:t>Complex posttraumatic stress disorder (</a:t>
            </a:r>
            <a:r>
              <a:rPr lang="en-US" sz="3200" i="1" dirty="0">
                <a:latin typeface="Arial" panose="020B0604020202020204" pitchFamily="34" charset="0"/>
                <a:cs typeface="Arial" panose="020B0604020202020204" pitchFamily="34" charset="0"/>
              </a:rPr>
              <a:t>Cont</a:t>
            </a:r>
            <a:r>
              <a:rPr lang="en-US" sz="3200" dirty="0">
                <a:latin typeface="Arial" panose="020B0604020202020204" pitchFamily="34" charset="0"/>
                <a:cs typeface="Arial" panose="020B0604020202020204" pitchFamily="34" charset="0"/>
              </a:rPr>
              <a:t>.)</a:t>
            </a:r>
          </a:p>
          <a:p>
            <a:pPr lvl="2"/>
            <a:r>
              <a:rPr lang="en-US" sz="3200" dirty="0">
                <a:latin typeface="Arial" panose="020B0604020202020204" pitchFamily="34" charset="0"/>
                <a:cs typeface="Arial" panose="020B0604020202020204" pitchFamily="34" charset="0"/>
              </a:rPr>
              <a:t>Problems in affect regulation </a:t>
            </a:r>
          </a:p>
          <a:p>
            <a:pPr lvl="2"/>
            <a:r>
              <a:rPr lang="en-US" sz="3200" dirty="0">
                <a:latin typeface="Arial" panose="020B0604020202020204" pitchFamily="34" charset="0"/>
                <a:cs typeface="Arial" panose="020B0604020202020204" pitchFamily="34" charset="0"/>
              </a:rPr>
              <a:t>Negative self-concept </a:t>
            </a:r>
          </a:p>
          <a:p>
            <a:pPr lvl="2"/>
            <a:r>
              <a:rPr lang="en-US" sz="3200" dirty="0">
                <a:latin typeface="Arial" panose="020B0604020202020204" pitchFamily="34" charset="0"/>
                <a:cs typeface="Arial" panose="020B0604020202020204" pitchFamily="34" charset="0"/>
              </a:rPr>
              <a:t>Disturbed interpersonal relationships  </a:t>
            </a:r>
          </a:p>
          <a:p>
            <a:pPr lvl="2"/>
            <a:endParaRPr lang="en-US" dirty="0">
              <a:latin typeface="Arial" panose="020B0604020202020204" pitchFamily="34" charset="0"/>
              <a:cs typeface="Arial" panose="020B0604020202020204" pitchFamily="34" charset="0"/>
            </a:endParaRPr>
          </a:p>
          <a:p>
            <a:pPr lvl="2"/>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61466306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Trauma-Related Disorders</a:t>
            </a:r>
            <a:br>
              <a:rPr lang="en-US" dirty="0"/>
            </a:br>
            <a:r>
              <a:rPr lang="en-US" sz="2500" dirty="0"/>
              <a:t>(pp. 547-550)[4] (Continued)</a:t>
            </a:r>
            <a:endParaRPr lang="en-US"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For scales useful in the assessment of PTSD in children, see p. 549</a:t>
            </a:r>
          </a:p>
          <a:p>
            <a:r>
              <a:rPr lang="en-US" dirty="0">
                <a:latin typeface="Arial" panose="020B0604020202020204" pitchFamily="34" charset="0"/>
                <a:cs typeface="Arial" panose="020B0604020202020204" pitchFamily="34" charset="0"/>
              </a:rPr>
              <a:t>See for example the Child PTSD Symptoms Scale for DSM-5 (https://istss.org/getattachment/Clinical-Resources/Assessing-Trauma/Child-PTSD-Symptom-Scale-for-DSM-5-(CPSS-5</a:t>
            </a:r>
            <a:r>
              <a:rPr lang="en-US">
                <a:latin typeface="Arial" panose="020B0604020202020204" pitchFamily="34" charset="0"/>
                <a:cs typeface="Arial" panose="020B0604020202020204" pitchFamily="34" charset="0"/>
              </a:rPr>
              <a:t>)/CPSS-5-Scoring-Psychometrics</a:t>
            </a:r>
            <a:r>
              <a:rPr lang="en-US" dirty="0">
                <a:latin typeface="Arial" panose="020B0604020202020204" pitchFamily="34" charset="0"/>
                <a:cs typeface="Arial" panose="020B0604020202020204" pitchFamily="34" charset="0"/>
              </a:rPr>
              <a:t>.pdf?lang=en-US</a:t>
            </a:r>
          </a:p>
          <a:p>
            <a:pPr lvl="2"/>
            <a:endParaRPr lang="en-US" dirty="0">
              <a:latin typeface="Arial" panose="020B0604020202020204" pitchFamily="34" charset="0"/>
              <a:cs typeface="Arial" panose="020B0604020202020204" pitchFamily="34" charset="0"/>
            </a:endParaRPr>
          </a:p>
          <a:p>
            <a:pPr lvl="2"/>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55932942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Traumatic Brain Injury (TBI)</a:t>
            </a:r>
            <a:br>
              <a:rPr lang="en-US" dirty="0"/>
            </a:br>
            <a:r>
              <a:rPr lang="en-US" sz="2500" dirty="0"/>
              <a:t>(pp. 550-562)</a:t>
            </a:r>
          </a:p>
        </p:txBody>
      </p:sp>
      <p:sp>
        <p:nvSpPr>
          <p:cNvPr id="3" name="Content Placeholder 2"/>
          <p:cNvSpPr>
            <a:spLocks noGrp="1"/>
          </p:cNvSpPr>
          <p:nvPr>
            <p:ph idx="1"/>
          </p:nvPr>
        </p:nvSpPr>
        <p:spPr>
          <a:xfrm>
            <a:off x="457200" y="1426105"/>
            <a:ext cx="8229600" cy="4876800"/>
          </a:xfrm>
        </p:spPr>
        <p:txBody>
          <a:bodyPr/>
          <a:lstStyle/>
          <a:p>
            <a:r>
              <a:rPr lang="en-US" dirty="0">
                <a:latin typeface="Arial" panose="020B0604020202020204" pitchFamily="34" charset="0"/>
                <a:cs typeface="Arial" panose="020B0604020202020204" pitchFamily="34" charset="0"/>
              </a:rPr>
              <a:t>For a list of symptoms that may appear after a child sustains a head injury, see p. 551</a:t>
            </a:r>
          </a:p>
          <a:p>
            <a:r>
              <a:rPr lang="en-US" dirty="0">
                <a:latin typeface="Arial" panose="020B0604020202020204" pitchFamily="34" charset="0"/>
                <a:cs typeface="Arial" panose="020B0604020202020204" pitchFamily="34" charset="0"/>
              </a:rPr>
              <a:t>The effects of TBI on children will depend on four factors (see p. 551)</a:t>
            </a:r>
          </a:p>
          <a:p>
            <a:r>
              <a:rPr lang="en-US" dirty="0">
                <a:latin typeface="Arial" panose="020B0604020202020204" pitchFamily="34" charset="0"/>
                <a:cs typeface="Arial" panose="020B0604020202020204" pitchFamily="34" charset="0"/>
              </a:rPr>
              <a:t>TBI may produce physical, cognitive, and behavioral symptoms (see Table 16-6, pp. 552-553) </a:t>
            </a:r>
          </a:p>
          <a:p>
            <a:r>
              <a:rPr lang="en-US" dirty="0">
                <a:latin typeface="Arial" panose="020B0604020202020204" pitchFamily="34" charset="0"/>
                <a:cs typeface="Arial" panose="020B0604020202020204" pitchFamily="34" charset="0"/>
              </a:rPr>
              <a:t>See Figure 16-5, p. 554, for symptoms of TBI that overlap with PTSD</a:t>
            </a:r>
          </a:p>
        </p:txBody>
      </p:sp>
    </p:spTree>
    <p:extLst>
      <p:ext uri="{BB962C8B-B14F-4D97-AF65-F5344CB8AC3E}">
        <p14:creationId xmlns:p14="http://schemas.microsoft.com/office/powerpoint/2010/main" val="99879300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Trauma-Informed Care</a:t>
            </a:r>
            <a:br>
              <a:rPr lang="en-US" dirty="0"/>
            </a:br>
            <a:r>
              <a:rPr lang="en-US" sz="2500" dirty="0"/>
              <a:t>(pp. 558-562)</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For 13</a:t>
            </a:r>
            <a:r>
              <a:rPr lang="en-US" sz="3200" dirty="0">
                <a:latin typeface="Arial" panose="020B0604020202020204" pitchFamily="34" charset="0"/>
                <a:cs typeface="Arial" panose="020B0604020202020204" pitchFamily="34" charset="0"/>
              </a:rPr>
              <a:t> key principles of trauma-informed care, see descriptions on pp. 559-560 and Figure 16-7 on p. 559</a:t>
            </a:r>
          </a:p>
        </p:txBody>
      </p:sp>
    </p:spTree>
    <p:extLst>
      <p:ext uri="{BB962C8B-B14F-4D97-AF65-F5344CB8AC3E}">
        <p14:creationId xmlns:p14="http://schemas.microsoft.com/office/powerpoint/2010/main" val="116113980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17</a:t>
            </a:r>
          </a:p>
        </p:txBody>
      </p:sp>
      <p:sp>
        <p:nvSpPr>
          <p:cNvPr id="3" name="Subtitle 2"/>
          <p:cNvSpPr>
            <a:spLocks noGrp="1"/>
          </p:cNvSpPr>
          <p:nvPr>
            <p:ph type="subTitle" sz="quarter" idx="1"/>
          </p:nvPr>
        </p:nvSpPr>
        <p:spPr/>
        <p:txBody>
          <a:bodyPr/>
          <a:lstStyle/>
          <a:p>
            <a:r>
              <a:rPr lang="en-US" sz="4400" b="1" dirty="0"/>
              <a:t>Traditional Bullying and Cyberbullying </a:t>
            </a:r>
          </a:p>
        </p:txBody>
      </p:sp>
    </p:spTree>
    <p:extLst>
      <p:ext uri="{BB962C8B-B14F-4D97-AF65-F5344CB8AC3E}">
        <p14:creationId xmlns:p14="http://schemas.microsoft.com/office/powerpoint/2010/main" val="129427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570-572) </a:t>
            </a:r>
          </a:p>
        </p:txBody>
      </p:sp>
      <p:sp>
        <p:nvSpPr>
          <p:cNvPr id="3" name="Content Placeholder 2"/>
          <p:cNvSpPr>
            <a:spLocks noGrp="1"/>
          </p:cNvSpPr>
          <p:nvPr>
            <p:ph idx="1"/>
          </p:nvPr>
        </p:nvSpPr>
        <p:spPr>
          <a:xfrm>
            <a:off x="457200" y="1600200"/>
            <a:ext cx="8229600" cy="5029200"/>
          </a:xfrm>
        </p:spPr>
        <p:txBody>
          <a:bodyPr/>
          <a:lstStyle/>
          <a:p>
            <a:r>
              <a:rPr lang="en-US" dirty="0">
                <a:latin typeface="Arial" panose="020B0604020202020204" pitchFamily="34" charset="0"/>
                <a:cs typeface="Arial" panose="020B0604020202020204" pitchFamily="34" charset="0"/>
              </a:rPr>
              <a:t>See Table 17-1, p. 571, for examples of bullying</a:t>
            </a:r>
          </a:p>
          <a:p>
            <a:r>
              <a:rPr lang="en-US" dirty="0">
                <a:latin typeface="Arial" panose="020B0604020202020204" pitchFamily="34" charset="0"/>
                <a:cs typeface="Arial" panose="020B0604020202020204" pitchFamily="34" charset="0"/>
              </a:rPr>
              <a:t>Two key components of bullying are:</a:t>
            </a:r>
          </a:p>
          <a:p>
            <a:pPr lvl="1"/>
            <a:r>
              <a:rPr lang="en-US" sz="3200" dirty="0">
                <a:latin typeface="Arial" panose="020B0604020202020204" pitchFamily="34" charset="0"/>
                <a:cs typeface="Arial" panose="020B0604020202020204" pitchFamily="34" charset="0"/>
              </a:rPr>
              <a:t>Repeated harmful acts</a:t>
            </a:r>
          </a:p>
          <a:p>
            <a:pPr lvl="1"/>
            <a:r>
              <a:rPr lang="en-US" sz="3200" dirty="0">
                <a:latin typeface="Arial" panose="020B0604020202020204" pitchFamily="34" charset="0"/>
                <a:cs typeface="Arial" panose="020B0604020202020204" pitchFamily="34" charset="0"/>
              </a:rPr>
              <a:t>Imbalance of power</a:t>
            </a:r>
          </a:p>
          <a:p>
            <a:pPr lvl="1"/>
            <a:endParaRPr lang="en-US" dirty="0"/>
          </a:p>
        </p:txBody>
      </p:sp>
    </p:spTree>
    <p:extLst>
      <p:ext uri="{BB962C8B-B14F-4D97-AF65-F5344CB8AC3E}">
        <p14:creationId xmlns:p14="http://schemas.microsoft.com/office/powerpoint/2010/main" val="332689084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Bullying </a:t>
            </a:r>
            <a:br>
              <a:rPr lang="en-US" dirty="0"/>
            </a:br>
            <a:r>
              <a:rPr lang="en-US" sz="2500" dirty="0"/>
              <a:t>(pp. 572-575)[1]</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See Table 17-4, pp. 573-574, for examples of each of these factors</a:t>
            </a:r>
          </a:p>
        </p:txBody>
      </p:sp>
    </p:spTree>
    <p:extLst>
      <p:ext uri="{BB962C8B-B14F-4D97-AF65-F5344CB8AC3E}">
        <p14:creationId xmlns:p14="http://schemas.microsoft.com/office/powerpoint/2010/main" val="238908727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Cyberbullying</a:t>
            </a:r>
            <a:br>
              <a:rPr lang="en-US" dirty="0"/>
            </a:br>
            <a:r>
              <a:rPr lang="en-US" sz="2500" dirty="0"/>
              <a:t>(pp. 574-579)[1]</a:t>
            </a:r>
          </a:p>
        </p:txBody>
      </p:sp>
      <p:sp>
        <p:nvSpPr>
          <p:cNvPr id="3" name="Content Placeholder 2"/>
          <p:cNvSpPr>
            <a:spLocks noGrp="1"/>
          </p:cNvSpPr>
          <p:nvPr>
            <p:ph idx="1"/>
          </p:nvPr>
        </p:nvSpPr>
        <p:spPr>
          <a:xfrm>
            <a:off x="457200" y="1600200"/>
            <a:ext cx="8229600" cy="5105400"/>
          </a:xfrm>
        </p:spPr>
        <p:txBody>
          <a:bodyPr/>
          <a:lstStyle/>
          <a:p>
            <a:r>
              <a:rPr lang="en-US" dirty="0">
                <a:latin typeface="Arial" panose="020B0604020202020204" pitchFamily="34" charset="0"/>
                <a:cs typeface="Arial" panose="020B0604020202020204" pitchFamily="34" charset="0"/>
              </a:rPr>
              <a:t>Table 17-5 (p. 576) presents six types of cyberbullying </a:t>
            </a:r>
          </a:p>
        </p:txBody>
      </p:sp>
    </p:spTree>
    <p:extLst>
      <p:ext uri="{BB962C8B-B14F-4D97-AF65-F5344CB8AC3E}">
        <p14:creationId xmlns:p14="http://schemas.microsoft.com/office/powerpoint/2010/main" val="261262827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Cyberbullying vs. Traditional Bullying </a:t>
            </a:r>
            <a:r>
              <a:rPr lang="en-US" sz="2500" dirty="0"/>
              <a:t>(pp. 579-581)[1]</a:t>
            </a:r>
          </a:p>
        </p:txBody>
      </p:sp>
      <p:sp>
        <p:nvSpPr>
          <p:cNvPr id="3" name="Content Placeholder 2"/>
          <p:cNvSpPr>
            <a:spLocks noGrp="1"/>
          </p:cNvSpPr>
          <p:nvPr>
            <p:ph idx="1"/>
          </p:nvPr>
        </p:nvSpPr>
        <p:spPr>
          <a:xfrm>
            <a:off x="457200" y="1600200"/>
            <a:ext cx="8610600" cy="5257800"/>
          </a:xfrm>
        </p:spPr>
        <p:txBody>
          <a:bodyPr/>
          <a:lstStyle/>
          <a:p>
            <a:r>
              <a:rPr lang="en-US" dirty="0">
                <a:latin typeface="Arial" panose="020B0604020202020204" pitchFamily="34" charset="0"/>
                <a:cs typeface="Arial" panose="020B0604020202020204" pitchFamily="34" charset="0"/>
              </a:rPr>
              <a:t>Cyberbullying and traditional bullying share three primary features:</a:t>
            </a:r>
          </a:p>
          <a:p>
            <a:pPr lvl="1"/>
            <a:r>
              <a:rPr lang="en-US" sz="3200" dirty="0">
                <a:latin typeface="Arial" panose="020B0604020202020204" pitchFamily="34" charset="0"/>
                <a:cs typeface="Arial" panose="020B0604020202020204" pitchFamily="34" charset="0"/>
              </a:rPr>
              <a:t>Acts of aggression</a:t>
            </a:r>
          </a:p>
          <a:p>
            <a:pPr lvl="1"/>
            <a:r>
              <a:rPr lang="en-US" sz="3200" dirty="0">
                <a:latin typeface="Arial" panose="020B0604020202020204" pitchFamily="34" charset="0"/>
                <a:cs typeface="Arial" panose="020B0604020202020204" pitchFamily="34" charset="0"/>
              </a:rPr>
              <a:t>Power imbalance among individuals</a:t>
            </a:r>
          </a:p>
          <a:p>
            <a:pPr lvl="1"/>
            <a:r>
              <a:rPr lang="en-US" sz="3200" dirty="0">
                <a:latin typeface="Arial" panose="020B0604020202020204" pitchFamily="34" charset="0"/>
                <a:cs typeface="Arial" panose="020B0604020202020204" pitchFamily="34" charset="0"/>
              </a:rPr>
              <a:t>Often repeated </a:t>
            </a:r>
          </a:p>
          <a:p>
            <a:r>
              <a:rPr lang="en-US" dirty="0">
                <a:latin typeface="Arial" panose="020B0604020202020204" pitchFamily="34" charset="0"/>
                <a:cs typeface="Arial" panose="020B0604020202020204" pitchFamily="34" charset="0"/>
              </a:rPr>
              <a:t>Many victims of cyberbullying are also victims of traditional bullying—cyberbullying is part of a general pattern of bullying  </a:t>
            </a:r>
          </a:p>
          <a:p>
            <a:pPr lvl="1"/>
            <a:endParaRPr lang="en-US" dirty="0"/>
          </a:p>
        </p:txBody>
      </p:sp>
    </p:spTree>
    <p:extLst>
      <p:ext uri="{BB962C8B-B14F-4D97-AF65-F5344CB8AC3E}">
        <p14:creationId xmlns:p14="http://schemas.microsoft.com/office/powerpoint/2010/main" val="60805591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Cyberbullying vs. Traditional Bullying </a:t>
            </a:r>
            <a:r>
              <a:rPr lang="en-US" sz="2500" dirty="0"/>
              <a:t>(pp. 579-581)[2]</a:t>
            </a:r>
            <a:r>
              <a:rPr lang="en-US" sz="4400" dirty="0"/>
              <a:t> </a:t>
            </a:r>
            <a:r>
              <a:rPr lang="en-US" sz="2500" dirty="0"/>
              <a:t>(Continued)</a:t>
            </a:r>
          </a:p>
        </p:txBody>
      </p:sp>
      <p:sp>
        <p:nvSpPr>
          <p:cNvPr id="3" name="Content Placeholder 2"/>
          <p:cNvSpPr>
            <a:spLocks noGrp="1"/>
          </p:cNvSpPr>
          <p:nvPr>
            <p:ph idx="1"/>
          </p:nvPr>
        </p:nvSpPr>
        <p:spPr>
          <a:xfrm>
            <a:off x="457200" y="1600200"/>
            <a:ext cx="8686800" cy="5257800"/>
          </a:xfrm>
        </p:spPr>
        <p:txBody>
          <a:bodyPr/>
          <a:lstStyle/>
          <a:p>
            <a:r>
              <a:rPr lang="en-US" dirty="0">
                <a:latin typeface="Arial" panose="020B0604020202020204" pitchFamily="34" charset="0"/>
                <a:cs typeface="Arial" panose="020B0604020202020204" pitchFamily="34" charset="0"/>
              </a:rPr>
              <a:t>Cyberbullying vs. traditional bullying: </a:t>
            </a:r>
          </a:p>
          <a:p>
            <a:pPr lvl="1"/>
            <a:r>
              <a:rPr lang="en-US" sz="3200" dirty="0">
                <a:latin typeface="Arial" panose="020B0604020202020204" pitchFamily="34" charset="0"/>
                <a:cs typeface="Arial" panose="020B0604020202020204" pitchFamily="34" charset="0"/>
              </a:rPr>
              <a:t>Cyberbullies can remain anonymous </a:t>
            </a:r>
          </a:p>
          <a:p>
            <a:pPr lvl="1"/>
            <a:r>
              <a:rPr lang="en-US" sz="3200" dirty="0">
                <a:latin typeface="Arial" panose="020B0604020202020204" pitchFamily="34" charset="0"/>
                <a:cs typeface="Arial" panose="020B0604020202020204" pitchFamily="34" charset="0"/>
              </a:rPr>
              <a:t>Being anonymous allows cyberbullies to avoid being judged as can occur in face-to-face bullies</a:t>
            </a:r>
          </a:p>
          <a:p>
            <a:pPr lvl="1"/>
            <a:r>
              <a:rPr lang="en-US" sz="3200" dirty="0">
                <a:latin typeface="Arial" panose="020B0604020202020204" pitchFamily="34" charset="0"/>
                <a:cs typeface="Arial" panose="020B0604020202020204" pitchFamily="34" charset="0"/>
              </a:rPr>
              <a:t>Cyberbullies usually do not know the effect of their behavior on the victim </a:t>
            </a:r>
          </a:p>
          <a:p>
            <a:pPr marL="457200" lvl="1" indent="0">
              <a:buNone/>
            </a:pPr>
            <a:endParaRPr lang="en-US" dirty="0"/>
          </a:p>
        </p:txBody>
      </p:sp>
    </p:spTree>
    <p:extLst>
      <p:ext uri="{BB962C8B-B14F-4D97-AF65-F5344CB8AC3E}">
        <p14:creationId xmlns:p14="http://schemas.microsoft.com/office/powerpoint/2010/main" val="513946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[7]</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524000"/>
            <a:ext cx="8229600" cy="4602163"/>
          </a:xfrm>
        </p:spPr>
        <p:txBody>
          <a:bodyPr/>
          <a:lstStyle/>
          <a:p>
            <a:pPr marL="0" indent="0">
              <a:spcBef>
                <a:spcPts val="0"/>
              </a:spcBef>
              <a:spcAft>
                <a:spcPts val="0"/>
              </a:spcAft>
              <a:buNone/>
            </a:pPr>
            <a:r>
              <a:rPr lang="en-US" sz="3200" dirty="0" err="1">
                <a:effectLst/>
                <a:latin typeface="Arial" panose="020B0604020202020204" pitchFamily="34" charset="0"/>
                <a:ea typeface="Calibri" panose="020F0502020204030204" pitchFamily="34" charset="0"/>
                <a:cs typeface="Arial" panose="020B0604020202020204" pitchFamily="34" charset="0"/>
              </a:rPr>
              <a:t>Sahril</a:t>
            </a:r>
            <a:r>
              <a:rPr lang="en-US" sz="3200" dirty="0">
                <a:effectLst/>
                <a:latin typeface="Arial" panose="020B0604020202020204" pitchFamily="34" charset="0"/>
                <a:ea typeface="Calibri" panose="020F0502020204030204" pitchFamily="34" charset="0"/>
                <a:cs typeface="Arial" panose="020B0604020202020204" pitchFamily="34" charset="0"/>
              </a:rPr>
              <a:t> et al. (2021) studied the prevalence of mental health problems in children aged 5 to 15 years:</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Data came from the National Health and Morbidity Survey in 2015 </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Strengths and Difficulties Questionnaire (SDQ) used</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Overall prevalence of mental health problems was 11.1%</a:t>
            </a:r>
          </a:p>
        </p:txBody>
      </p:sp>
    </p:spTree>
    <p:extLst>
      <p:ext uri="{BB962C8B-B14F-4D97-AF65-F5344CB8AC3E}">
        <p14:creationId xmlns:p14="http://schemas.microsoft.com/office/powerpoint/2010/main" val="399402163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Cyberbullying vs. Traditional Bullying </a:t>
            </a:r>
            <a:r>
              <a:rPr lang="en-US" sz="2500" dirty="0"/>
              <a:t>(pp. 579-581)[3]</a:t>
            </a:r>
            <a:r>
              <a:rPr lang="en-US" sz="4400" dirty="0"/>
              <a:t> </a:t>
            </a:r>
            <a:r>
              <a:rPr lang="en-US" sz="2500" dirty="0"/>
              <a:t>(Continued)</a:t>
            </a:r>
          </a:p>
        </p:txBody>
      </p:sp>
      <p:sp>
        <p:nvSpPr>
          <p:cNvPr id="3" name="Content Placeholder 2"/>
          <p:cNvSpPr>
            <a:spLocks noGrp="1"/>
          </p:cNvSpPr>
          <p:nvPr>
            <p:ph idx="1"/>
          </p:nvPr>
        </p:nvSpPr>
        <p:spPr>
          <a:xfrm>
            <a:off x="457200" y="1600200"/>
            <a:ext cx="8686800" cy="5181600"/>
          </a:xfrm>
        </p:spPr>
        <p:txBody>
          <a:bodyPr/>
          <a:lstStyle/>
          <a:p>
            <a:r>
              <a:rPr lang="en-US" dirty="0">
                <a:latin typeface="Arial" panose="020B0604020202020204" pitchFamily="34" charset="0"/>
                <a:cs typeface="Arial" panose="020B0604020202020204" pitchFamily="34" charset="0"/>
              </a:rPr>
              <a:t>Cyberbullying vs. traditional bullying (</a:t>
            </a:r>
            <a:r>
              <a:rPr lang="en-US" i="1" dirty="0">
                <a:latin typeface="Arial" panose="020B0604020202020204" pitchFamily="34" charset="0"/>
                <a:cs typeface="Arial" panose="020B0604020202020204" pitchFamily="34" charset="0"/>
              </a:rPr>
              <a:t>Cont</a:t>
            </a:r>
            <a:r>
              <a:rPr lang="en-US" dirty="0">
                <a:latin typeface="Arial" panose="020B0604020202020204" pitchFamily="34" charset="0"/>
                <a:cs typeface="Arial" panose="020B0604020202020204" pitchFamily="34" charset="0"/>
              </a:rPr>
              <a:t>.):</a:t>
            </a:r>
          </a:p>
          <a:p>
            <a:pPr lvl="1"/>
            <a:r>
              <a:rPr lang="en-US" sz="3200" dirty="0">
                <a:latin typeface="Arial" panose="020B0604020202020204" pitchFamily="34" charset="0"/>
                <a:cs typeface="Arial" panose="020B0604020202020204" pitchFamily="34" charset="0"/>
              </a:rPr>
              <a:t>Cyberbullies can strike at a moment’s notice and without premeditation</a:t>
            </a:r>
          </a:p>
          <a:p>
            <a:pPr lvl="1"/>
            <a:r>
              <a:rPr lang="en-US" sz="3200" dirty="0">
                <a:latin typeface="Arial" panose="020B0604020202020204" pitchFamily="34" charset="0"/>
                <a:cs typeface="Arial" panose="020B0604020202020204" pitchFamily="34" charset="0"/>
              </a:rPr>
              <a:t>Cyberbullies can attract an audience whose size is limitless </a:t>
            </a:r>
          </a:p>
        </p:txBody>
      </p:sp>
    </p:spTree>
    <p:extLst>
      <p:ext uri="{BB962C8B-B14F-4D97-AF65-F5344CB8AC3E}">
        <p14:creationId xmlns:p14="http://schemas.microsoft.com/office/powerpoint/2010/main" val="4106126480"/>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Victims of Bullying </a:t>
            </a:r>
            <a:r>
              <a:rPr lang="en-US" sz="2500" dirty="0"/>
              <a:t>(pp. 582-588)[1]</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See Table 17-6, p. 583, for characteristics that may be associated with becoming a victim of traditional bullying or cyberbullying</a:t>
            </a:r>
          </a:p>
        </p:txBody>
      </p:sp>
    </p:spTree>
    <p:extLst>
      <p:ext uri="{BB962C8B-B14F-4D97-AF65-F5344CB8AC3E}">
        <p14:creationId xmlns:p14="http://schemas.microsoft.com/office/powerpoint/2010/main" val="104569770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Victims of Bullying </a:t>
            </a:r>
            <a:r>
              <a:rPr lang="en-US" sz="2500" dirty="0"/>
              <a:t>(pp. 582-588)[2]</a:t>
            </a:r>
            <a:r>
              <a:rPr lang="en-US" sz="4400" dirty="0"/>
              <a:t> </a:t>
            </a:r>
            <a:r>
              <a:rPr lang="en-US" sz="2500" dirty="0"/>
              <a:t>(Continued)</a:t>
            </a:r>
          </a:p>
        </p:txBody>
      </p:sp>
      <p:sp>
        <p:nvSpPr>
          <p:cNvPr id="3" name="Content Placeholder 2"/>
          <p:cNvSpPr>
            <a:spLocks noGrp="1"/>
          </p:cNvSpPr>
          <p:nvPr>
            <p:ph idx="1"/>
          </p:nvPr>
        </p:nvSpPr>
        <p:spPr>
          <a:xfrm>
            <a:off x="457200" y="1905000"/>
            <a:ext cx="8229600" cy="4221163"/>
          </a:xfrm>
        </p:spPr>
        <p:txBody>
          <a:bodyPr/>
          <a:lstStyle/>
          <a:p>
            <a:r>
              <a:rPr lang="en-US" dirty="0">
                <a:latin typeface="Arial" panose="020B0604020202020204" pitchFamily="34" charset="0"/>
                <a:cs typeface="Arial" panose="020B0604020202020204" pitchFamily="34" charset="0"/>
              </a:rPr>
              <a:t>Table 17-8 (p. 585) lists signs of distress displayed by victims of traditional bullying and cyberbullying </a:t>
            </a:r>
          </a:p>
        </p:txBody>
      </p:sp>
    </p:spTree>
    <p:extLst>
      <p:ext uri="{BB962C8B-B14F-4D97-AF65-F5344CB8AC3E}">
        <p14:creationId xmlns:p14="http://schemas.microsoft.com/office/powerpoint/2010/main" val="152657350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Bystanders</a:t>
            </a:r>
            <a:br>
              <a:rPr lang="en-US" dirty="0"/>
            </a:br>
            <a:r>
              <a:rPr lang="en-US" sz="2500" dirty="0"/>
              <a:t>(pp. 589-591)[1]</a:t>
            </a:r>
            <a:endParaRPr lang="en-US" dirty="0"/>
          </a:p>
        </p:txBody>
      </p:sp>
      <p:sp>
        <p:nvSpPr>
          <p:cNvPr id="3" name="Content Placeholder 2"/>
          <p:cNvSpPr>
            <a:spLocks noGrp="1"/>
          </p:cNvSpPr>
          <p:nvPr>
            <p:ph idx="1"/>
          </p:nvPr>
        </p:nvSpPr>
        <p:spPr>
          <a:xfrm>
            <a:off x="457200" y="1600200"/>
            <a:ext cx="8229600" cy="4953000"/>
          </a:xfrm>
        </p:spPr>
        <p:txBody>
          <a:bodyPr/>
          <a:lstStyle/>
          <a:p>
            <a:r>
              <a:rPr lang="en-US" dirty="0">
                <a:latin typeface="Arial" panose="020B0604020202020204" pitchFamily="34" charset="0"/>
                <a:cs typeface="Arial" panose="020B0604020202020204" pitchFamily="34" charset="0"/>
              </a:rPr>
              <a:t>Table 17-10 (p. 589) presents examples of four roles that bystanders can assume: </a:t>
            </a:r>
          </a:p>
          <a:p>
            <a:pPr lvl="1"/>
            <a:r>
              <a:rPr lang="en-US" sz="3200" dirty="0">
                <a:latin typeface="Arial" panose="020B0604020202020204" pitchFamily="34" charset="0"/>
                <a:cs typeface="Arial" panose="020B0604020202020204" pitchFamily="34" charset="0"/>
              </a:rPr>
              <a:t>Outsider</a:t>
            </a:r>
          </a:p>
          <a:p>
            <a:pPr lvl="1"/>
            <a:r>
              <a:rPr lang="en-US" sz="3200" dirty="0">
                <a:latin typeface="Arial" panose="020B0604020202020204" pitchFamily="34" charset="0"/>
                <a:cs typeface="Arial" panose="020B0604020202020204" pitchFamily="34" charset="0"/>
              </a:rPr>
              <a:t>Reinforcer</a:t>
            </a:r>
          </a:p>
          <a:p>
            <a:pPr lvl="1"/>
            <a:r>
              <a:rPr lang="en-US" sz="3200" dirty="0">
                <a:latin typeface="Arial" panose="020B0604020202020204" pitchFamily="34" charset="0"/>
                <a:cs typeface="Arial" panose="020B0604020202020204" pitchFamily="34" charset="0"/>
              </a:rPr>
              <a:t>Defender</a:t>
            </a:r>
          </a:p>
          <a:p>
            <a:pPr lvl="1"/>
            <a:r>
              <a:rPr lang="en-US" sz="3200" dirty="0">
                <a:latin typeface="Arial" panose="020B0604020202020204" pitchFamily="34" charset="0"/>
                <a:cs typeface="Arial" panose="020B0604020202020204" pitchFamily="34" charset="0"/>
              </a:rPr>
              <a:t>Assistant</a:t>
            </a:r>
          </a:p>
          <a:p>
            <a:pPr marL="457200" lvl="1" indent="0">
              <a:buNone/>
            </a:pPr>
            <a:r>
              <a:rPr lang="en-US" dirty="0"/>
              <a:t> </a:t>
            </a:r>
          </a:p>
        </p:txBody>
      </p:sp>
    </p:spTree>
    <p:extLst>
      <p:ext uri="{BB962C8B-B14F-4D97-AF65-F5344CB8AC3E}">
        <p14:creationId xmlns:p14="http://schemas.microsoft.com/office/powerpoint/2010/main" val="160445074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Climate </a:t>
            </a:r>
            <a:r>
              <a:rPr lang="en-US" sz="2500" dirty="0"/>
              <a:t>(pp. 590-593)</a:t>
            </a:r>
          </a:p>
        </p:txBody>
      </p:sp>
      <p:sp>
        <p:nvSpPr>
          <p:cNvPr id="3" name="Content Placeholder 2"/>
          <p:cNvSpPr>
            <a:spLocks noGrp="1"/>
          </p:cNvSpPr>
          <p:nvPr>
            <p:ph idx="1"/>
          </p:nvPr>
        </p:nvSpPr>
        <p:spPr>
          <a:xfrm>
            <a:off x="457200" y="1371600"/>
            <a:ext cx="8305800" cy="5410200"/>
          </a:xfrm>
        </p:spPr>
        <p:txBody>
          <a:bodyPr/>
          <a:lstStyle/>
          <a:p>
            <a:r>
              <a:rPr lang="en-US" dirty="0">
                <a:latin typeface="Arial" panose="020B0604020202020204" pitchFamily="34" charset="0"/>
                <a:cs typeface="Arial" panose="020B0604020202020204" pitchFamily="34" charset="0"/>
              </a:rPr>
              <a:t>For definition of school climate, see p. 590</a:t>
            </a:r>
          </a:p>
          <a:p>
            <a:r>
              <a:rPr lang="en-US" dirty="0">
                <a:latin typeface="Arial" panose="020B0604020202020204" pitchFamily="34" charset="0"/>
                <a:cs typeface="Arial" panose="020B0604020202020204" pitchFamily="34" charset="0"/>
              </a:rPr>
              <a:t>For 11 features of a positive school climate see p. 591</a:t>
            </a:r>
          </a:p>
          <a:p>
            <a:r>
              <a:rPr lang="en-US" dirty="0">
                <a:latin typeface="Arial" panose="020B0604020202020204" pitchFamily="34" charset="0"/>
                <a:cs typeface="Arial" panose="020B0604020202020204" pitchFamily="34" charset="0"/>
              </a:rPr>
              <a:t>Positive school climate is associated with students who have:</a:t>
            </a:r>
          </a:p>
          <a:p>
            <a:pPr lvl="1"/>
            <a:r>
              <a:rPr lang="en-US" sz="3200" dirty="0">
                <a:latin typeface="Arial" panose="020B0604020202020204" pitchFamily="34" charset="0"/>
                <a:cs typeface="Arial" panose="020B0604020202020204" pitchFamily="34" charset="0"/>
              </a:rPr>
              <a:t>Higher behavioral/cognitive engagement </a:t>
            </a:r>
          </a:p>
          <a:p>
            <a:pPr lvl="1"/>
            <a:r>
              <a:rPr lang="en-US" sz="3200" dirty="0">
                <a:latin typeface="Arial" panose="020B0604020202020204" pitchFamily="34" charset="0"/>
                <a:cs typeface="Arial" panose="020B0604020202020204" pitchFamily="34" charset="0"/>
              </a:rPr>
              <a:t>Higher emotional engagement </a:t>
            </a:r>
          </a:p>
          <a:p>
            <a:r>
              <a:rPr lang="en-US" dirty="0">
                <a:latin typeface="Arial" panose="020B0604020202020204" pitchFamily="34" charset="0"/>
                <a:cs typeface="Arial" panose="020B0604020202020204" pitchFamily="34" charset="0"/>
              </a:rPr>
              <a:t>See p. 592 for six practices that can improve school climate </a:t>
            </a:r>
          </a:p>
          <a:p>
            <a:endParaRPr lang="en-US"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153111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Incidents of Bullying</a:t>
            </a:r>
            <a:br>
              <a:rPr lang="en-US" dirty="0"/>
            </a:br>
            <a:r>
              <a:rPr lang="en-US" sz="2500" dirty="0"/>
              <a:t>(p. 593)</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Five-level approach to analyzing a bullying incident:</a:t>
            </a:r>
          </a:p>
          <a:p>
            <a:pPr lvl="1"/>
            <a:r>
              <a:rPr lang="en-US" sz="3200" dirty="0">
                <a:latin typeface="Arial" panose="020B0604020202020204" pitchFamily="34" charset="0"/>
                <a:cs typeface="Arial" panose="020B0604020202020204" pitchFamily="34" charset="0"/>
              </a:rPr>
              <a:t>Individual level</a:t>
            </a:r>
          </a:p>
          <a:p>
            <a:pPr lvl="1"/>
            <a:r>
              <a:rPr lang="en-US" sz="3200" dirty="0">
                <a:latin typeface="Arial" panose="020B0604020202020204" pitchFamily="34" charset="0"/>
                <a:cs typeface="Arial" panose="020B0604020202020204" pitchFamily="34" charset="0"/>
              </a:rPr>
              <a:t>Interpersonal level</a:t>
            </a:r>
          </a:p>
          <a:p>
            <a:pPr lvl="1"/>
            <a:r>
              <a:rPr lang="en-US" sz="3200" dirty="0">
                <a:latin typeface="Arial" panose="020B0604020202020204" pitchFamily="34" charset="0"/>
                <a:cs typeface="Arial" panose="020B0604020202020204" pitchFamily="34" charset="0"/>
              </a:rPr>
              <a:t>School and classroom level</a:t>
            </a:r>
          </a:p>
          <a:p>
            <a:pPr lvl="1"/>
            <a:r>
              <a:rPr lang="en-US" sz="3200" dirty="0">
                <a:latin typeface="Arial" panose="020B0604020202020204" pitchFamily="34" charset="0"/>
                <a:cs typeface="Arial" panose="020B0604020202020204" pitchFamily="34" charset="0"/>
              </a:rPr>
              <a:t>Community level</a:t>
            </a:r>
          </a:p>
          <a:p>
            <a:pPr lvl="1"/>
            <a:r>
              <a:rPr lang="en-US" sz="3200" dirty="0">
                <a:latin typeface="Arial" panose="020B0604020202020204" pitchFamily="34" charset="0"/>
                <a:cs typeface="Arial" panose="020B0604020202020204" pitchFamily="34" charset="0"/>
              </a:rPr>
              <a:t>Societal level </a:t>
            </a:r>
          </a:p>
        </p:txBody>
      </p:sp>
    </p:spTree>
    <p:extLst>
      <p:ext uri="{BB962C8B-B14F-4D97-AF65-F5344CB8AC3E}">
        <p14:creationId xmlns:p14="http://schemas.microsoft.com/office/powerpoint/2010/main" val="310254754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Interventions </a:t>
            </a:r>
            <a:r>
              <a:rPr lang="en-US" sz="2500" dirty="0"/>
              <a:t>(pp. 593-597)</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For resources useful for bullying prevention, see Exhibit 17-1, pp. 595-596</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2919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[8]</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524000"/>
            <a:ext cx="8229600" cy="4602163"/>
          </a:xfrm>
        </p:spPr>
        <p:txBody>
          <a:bodyPr/>
          <a:lstStyle/>
          <a:p>
            <a:pPr marL="0" indent="0">
              <a:spcBef>
                <a:spcPts val="0"/>
              </a:spcBef>
              <a:spcAft>
                <a:spcPts val="0"/>
              </a:spcAft>
              <a:buNone/>
            </a:pPr>
            <a:r>
              <a:rPr lang="en-US" sz="3200" dirty="0" err="1">
                <a:effectLst/>
                <a:latin typeface="Arial" panose="020B0604020202020204" pitchFamily="34" charset="0"/>
                <a:ea typeface="Calibri" panose="020F0502020204030204" pitchFamily="34" charset="0"/>
                <a:cs typeface="Arial" panose="020B0604020202020204" pitchFamily="34" charset="0"/>
              </a:rPr>
              <a:t>Sahril</a:t>
            </a:r>
            <a:r>
              <a:rPr lang="en-US" sz="3200" dirty="0">
                <a:effectLst/>
                <a:latin typeface="Arial" panose="020B0604020202020204" pitchFamily="34" charset="0"/>
                <a:ea typeface="Calibri" panose="020F0502020204030204" pitchFamily="34" charset="0"/>
                <a:cs typeface="Arial" panose="020B0604020202020204" pitchFamily="34" charset="0"/>
              </a:rPr>
              <a:t> et al. (2021): (</a:t>
            </a:r>
            <a:r>
              <a:rPr lang="en-US" sz="3200" i="1" dirty="0">
                <a:effectLst/>
                <a:latin typeface="Arial" panose="020B0604020202020204" pitchFamily="34" charset="0"/>
                <a:ea typeface="Calibri" panose="020F0502020204030204" pitchFamily="34" charset="0"/>
                <a:cs typeface="Arial" panose="020B0604020202020204" pitchFamily="34" charset="0"/>
              </a:rPr>
              <a:t>Cont.</a:t>
            </a:r>
            <a:r>
              <a:rPr lang="en-US" sz="3200" dirty="0">
                <a:effectLst/>
                <a:latin typeface="Arial" panose="020B0604020202020204" pitchFamily="34" charset="0"/>
                <a:ea typeface="Calibri" panose="020F0502020204030204" pitchFamily="34" charset="0"/>
                <a:cs typeface="Arial" panose="020B0604020202020204" pitchFamily="34" charset="0"/>
              </a:rPr>
              <a:t>)</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Mental health problems were greater when children: </a:t>
            </a:r>
          </a:p>
          <a:p>
            <a:pPr lvl="1">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Had fathers with a nonformal education and worked in the private sector</a:t>
            </a:r>
          </a:p>
          <a:p>
            <a:pPr lvl="1">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Had parents who were widowed or divorced</a:t>
            </a:r>
          </a:p>
          <a:p>
            <a:pPr lvl="1">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Had either parent with mental health problems</a:t>
            </a:r>
          </a:p>
          <a:p>
            <a:pPr lvl="1">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Were from the lower socioeconomic group and who had either parent with mental health problems </a:t>
            </a:r>
          </a:p>
          <a:p>
            <a:pPr>
              <a:spcBef>
                <a:spcPts val="0"/>
              </a:spcBef>
              <a:spcAft>
                <a:spcPts val="0"/>
              </a:spcAft>
            </a:pP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98102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[9]</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524000"/>
            <a:ext cx="8229600" cy="4602163"/>
          </a:xfrm>
        </p:spPr>
        <p:txBody>
          <a:bodyPr/>
          <a:lstStyle/>
          <a:p>
            <a:pPr marL="0" indent="0">
              <a:spcBef>
                <a:spcPts val="0"/>
              </a:spcBef>
              <a:spcAft>
                <a:spcPts val="0"/>
              </a:spcAft>
              <a:buNone/>
            </a:pPr>
            <a:r>
              <a:rPr lang="en-US" sz="3200" dirty="0" err="1">
                <a:effectLst/>
                <a:latin typeface="Arial" panose="020B0604020202020204" pitchFamily="34" charset="0"/>
                <a:ea typeface="Calibri" panose="020F0502020204030204" pitchFamily="34" charset="0"/>
                <a:cs typeface="Arial" panose="020B0604020202020204" pitchFamily="34" charset="0"/>
              </a:rPr>
              <a:t>Sahril</a:t>
            </a:r>
            <a:r>
              <a:rPr lang="en-US" sz="3200" dirty="0">
                <a:effectLst/>
                <a:latin typeface="Arial" panose="020B0604020202020204" pitchFamily="34" charset="0"/>
                <a:ea typeface="Calibri" panose="020F0502020204030204" pitchFamily="34" charset="0"/>
                <a:cs typeface="Arial" panose="020B0604020202020204" pitchFamily="34" charset="0"/>
              </a:rPr>
              <a:t>, N., Ahmad, N.A., Idris, I.B., </a:t>
            </a:r>
            <a:r>
              <a:rPr lang="en-US" sz="3200" dirty="0" err="1">
                <a:effectLst/>
                <a:latin typeface="Arial" panose="020B0604020202020204" pitchFamily="34" charset="0"/>
                <a:ea typeface="Calibri" panose="020F0502020204030204" pitchFamily="34" charset="0"/>
                <a:cs typeface="Arial" panose="020B0604020202020204" pitchFamily="34" charset="0"/>
              </a:rPr>
              <a:t>Sooryanarayana</a:t>
            </a:r>
            <a:r>
              <a:rPr lang="en-US" sz="3200" dirty="0">
                <a:effectLst/>
                <a:latin typeface="Arial" panose="020B0604020202020204" pitchFamily="34" charset="0"/>
                <a:ea typeface="Calibri" panose="020F0502020204030204" pitchFamily="34" charset="0"/>
                <a:cs typeface="Arial" panose="020B0604020202020204" pitchFamily="34" charset="0"/>
              </a:rPr>
              <a:t>, R., &amp; Abd Razak, M.A. (2021). Factors associated with mental health problems among Malaysian children: A large population-based Study. </a:t>
            </a:r>
            <a:r>
              <a:rPr lang="en-US" sz="3200" i="1" dirty="0">
                <a:effectLst/>
                <a:latin typeface="Arial" panose="020B0604020202020204" pitchFamily="34" charset="0"/>
                <a:ea typeface="Calibri" panose="020F0502020204030204" pitchFamily="34" charset="0"/>
                <a:cs typeface="Arial" panose="020B0604020202020204" pitchFamily="34" charset="0"/>
              </a:rPr>
              <a:t>Children, 8. </a:t>
            </a:r>
            <a:r>
              <a:rPr lang="en-US" sz="3200" dirty="0">
                <a:effectLst/>
                <a:latin typeface="Arial" panose="020B0604020202020204" pitchFamily="34" charset="0"/>
                <a:ea typeface="Calibri" panose="020F0502020204030204" pitchFamily="34" charset="0"/>
                <a:cs typeface="Arial" panose="020B0604020202020204" pitchFamily="34" charset="0"/>
              </a:rPr>
              <a:t>Article 119. https://doi.org/10.3390/children8020119</a:t>
            </a:r>
          </a:p>
        </p:txBody>
      </p:sp>
    </p:spTree>
    <p:extLst>
      <p:ext uri="{BB962C8B-B14F-4D97-AF65-F5344CB8AC3E}">
        <p14:creationId xmlns:p14="http://schemas.microsoft.com/office/powerpoint/2010/main" val="73086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[10]</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524000"/>
            <a:ext cx="8229600" cy="4602163"/>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An earlier study by Ahmad et al. (2015) reported on the incidence of mental health problems among children aged 5 through 15 years in Malaysia from 1996 to 2011</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Used the 10-item Reporting Questionnaire for Children: </a:t>
            </a:r>
          </a:p>
          <a:p>
            <a:pPr marL="514350" indent="-514350">
              <a:spcBef>
                <a:spcPts val="0"/>
              </a:spcBef>
              <a:spcAft>
                <a:spcPts val="0"/>
              </a:spcAft>
              <a:buFont typeface="+mj-lt"/>
              <a:buAutoNum type="arabicPeriod"/>
            </a:pPr>
            <a:r>
              <a:rPr lang="en-US" sz="3200" dirty="0">
                <a:effectLst/>
                <a:latin typeface="Arial" panose="020B0604020202020204" pitchFamily="34" charset="0"/>
                <a:ea typeface="Calibri" panose="020F0502020204030204" pitchFamily="34" charset="0"/>
                <a:cs typeface="Arial" panose="020B0604020202020204" pitchFamily="34" charset="0"/>
              </a:rPr>
              <a:t>Is the child’s speech in any way abnormal? (retarded, incomprehensible, stammering)</a:t>
            </a:r>
          </a:p>
          <a:p>
            <a:pPr marL="514350" indent="-514350">
              <a:spcBef>
                <a:spcPts val="0"/>
              </a:spcBef>
              <a:spcAft>
                <a:spcPts val="0"/>
              </a:spcAft>
              <a:buFont typeface="+mj-lt"/>
              <a:buAutoNum type="arabicPeriod"/>
            </a:pPr>
            <a:r>
              <a:rPr lang="en-US" sz="3200" dirty="0">
                <a:effectLst/>
                <a:latin typeface="Arial" panose="020B0604020202020204" pitchFamily="34" charset="0"/>
                <a:ea typeface="Calibri" panose="020F0502020204030204" pitchFamily="34" charset="0"/>
                <a:cs typeface="Arial" panose="020B0604020202020204" pitchFamily="34" charset="0"/>
              </a:rPr>
              <a:t>Does the child have sleep problems?</a:t>
            </a:r>
          </a:p>
          <a:p>
            <a:pPr>
              <a:spcBef>
                <a:spcPts val="0"/>
              </a:spcBef>
              <a:spcAft>
                <a:spcPts val="0"/>
              </a:spcAft>
            </a:pP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2095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Demographics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219200"/>
            <a:ext cx="8229600" cy="4906963"/>
          </a:xfrm>
        </p:spPr>
        <p:txBody>
          <a:bodyPr/>
          <a:lstStyle/>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In 2022, the estimated population in Malaysia is about 34 million people </a:t>
            </a:r>
          </a:p>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In 2017, the ethnic breakdown was as follows:</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Malay: 69%</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Chinese: 23%</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Indian: 7%</a:t>
            </a:r>
          </a:p>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In 2015, 4.4 million Orang Asli </a:t>
            </a:r>
          </a:p>
        </p:txBody>
      </p:sp>
    </p:spTree>
    <p:extLst>
      <p:ext uri="{BB962C8B-B14F-4D97-AF65-F5344CB8AC3E}">
        <p14:creationId xmlns:p14="http://schemas.microsoft.com/office/powerpoint/2010/main" val="3100901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[11]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524000"/>
            <a:ext cx="8229600" cy="4602163"/>
          </a:xfrm>
        </p:spPr>
        <p:txBody>
          <a:bodyPr/>
          <a:lstStyle/>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Used the 10-item Reporting Questionnaire for Children: (</a:t>
            </a:r>
            <a:r>
              <a:rPr lang="en-US" sz="3200" i="1" dirty="0">
                <a:effectLst/>
                <a:latin typeface="Arial" panose="020B0604020202020204" pitchFamily="34" charset="0"/>
                <a:ea typeface="Calibri" panose="020F0502020204030204" pitchFamily="34" charset="0"/>
                <a:cs typeface="Arial" panose="020B0604020202020204" pitchFamily="34" charset="0"/>
              </a:rPr>
              <a:t>Cont.</a:t>
            </a:r>
            <a:r>
              <a:rPr lang="en-US" sz="3200" dirty="0">
                <a:effectLst/>
                <a:latin typeface="Arial" panose="020B0604020202020204" pitchFamily="34" charset="0"/>
                <a:ea typeface="Calibri" panose="020F0502020204030204" pitchFamily="34" charset="0"/>
                <a:cs typeface="Arial" panose="020B0604020202020204" pitchFamily="34" charset="0"/>
              </a:rPr>
              <a:t>)</a:t>
            </a:r>
          </a:p>
          <a:p>
            <a:pPr marL="514350" indent="-514350">
              <a:spcBef>
                <a:spcPts val="0"/>
              </a:spcBef>
              <a:spcAft>
                <a:spcPts val="0"/>
              </a:spcAft>
              <a:buFont typeface="+mj-lt"/>
              <a:buAutoNum type="arabicPeriod" startAt="3"/>
            </a:pPr>
            <a:r>
              <a:rPr lang="en-US" sz="3200" dirty="0">
                <a:effectLst/>
                <a:latin typeface="Arial" panose="020B0604020202020204" pitchFamily="34" charset="0"/>
                <a:ea typeface="Calibri" panose="020F0502020204030204" pitchFamily="34" charset="0"/>
                <a:cs typeface="Arial" panose="020B0604020202020204" pitchFamily="34" charset="0"/>
              </a:rPr>
              <a:t>Did the child ever have a fit or fall to the ground for no apparent reason?</a:t>
            </a:r>
          </a:p>
          <a:p>
            <a:pPr marL="514350" indent="-514350">
              <a:spcBef>
                <a:spcPts val="0"/>
              </a:spcBef>
              <a:spcAft>
                <a:spcPts val="0"/>
              </a:spcAft>
              <a:buFont typeface="+mj-lt"/>
              <a:buAutoNum type="arabicPeriod" startAt="3"/>
            </a:pPr>
            <a:r>
              <a:rPr lang="en-US" sz="3200" dirty="0">
                <a:effectLst/>
                <a:latin typeface="Arial" panose="020B0604020202020204" pitchFamily="34" charset="0"/>
                <a:ea typeface="Calibri" panose="020F0502020204030204" pitchFamily="34" charset="0"/>
                <a:cs typeface="Arial" panose="020B0604020202020204" pitchFamily="34" charset="0"/>
              </a:rPr>
              <a:t>Does the child suffer from frequent headaches? (at least twice a week over a period of one month or more)</a:t>
            </a:r>
          </a:p>
          <a:p>
            <a:pPr marL="514350" indent="-514350">
              <a:spcBef>
                <a:spcPts val="0"/>
              </a:spcBef>
              <a:spcAft>
                <a:spcPts val="0"/>
              </a:spcAft>
              <a:buFont typeface="+mj-lt"/>
              <a:buAutoNum type="arabicPeriod" startAt="3"/>
            </a:pPr>
            <a:r>
              <a:rPr lang="en-US" sz="3200" dirty="0">
                <a:effectLst/>
                <a:latin typeface="Arial" panose="020B0604020202020204" pitchFamily="34" charset="0"/>
                <a:ea typeface="Calibri" panose="020F0502020204030204" pitchFamily="34" charset="0"/>
                <a:cs typeface="Arial" panose="020B0604020202020204" pitchFamily="34" charset="0"/>
              </a:rPr>
              <a:t>Does the child run away from home frequently? (on three or more occasions)</a:t>
            </a:r>
          </a:p>
          <a:p>
            <a:pPr marL="514350" indent="-514350">
              <a:spcBef>
                <a:spcPts val="0"/>
              </a:spcBef>
              <a:spcAft>
                <a:spcPts val="0"/>
              </a:spcAft>
              <a:buFont typeface="+mj-lt"/>
              <a:buAutoNum type="arabicPeriod" startAt="3"/>
            </a:pPr>
            <a:r>
              <a:rPr lang="en-US" sz="3200" dirty="0">
                <a:effectLst/>
                <a:latin typeface="Arial" panose="020B0604020202020204" pitchFamily="34" charset="0"/>
                <a:ea typeface="Calibri" panose="020F0502020204030204" pitchFamily="34" charset="0"/>
                <a:cs typeface="Arial" panose="020B0604020202020204" pitchFamily="34" charset="0"/>
              </a:rPr>
              <a:t>Does the child steal things from home?</a:t>
            </a:r>
          </a:p>
          <a:p>
            <a:pPr>
              <a:spcBef>
                <a:spcPts val="0"/>
              </a:spcBef>
              <a:spcAft>
                <a:spcPts val="0"/>
              </a:spcAft>
            </a:pP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2833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[12]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524000"/>
            <a:ext cx="8229600" cy="4602163"/>
          </a:xfrm>
        </p:spPr>
        <p:txBody>
          <a:bodyPr/>
          <a:lstStyle/>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Used the 10-item Reporting Questionnaire for Children: (</a:t>
            </a:r>
            <a:r>
              <a:rPr lang="en-US" sz="3200" i="1" dirty="0">
                <a:effectLst/>
                <a:latin typeface="Arial" panose="020B0604020202020204" pitchFamily="34" charset="0"/>
                <a:ea typeface="Calibri" panose="020F0502020204030204" pitchFamily="34" charset="0"/>
                <a:cs typeface="Arial" panose="020B0604020202020204" pitchFamily="34" charset="0"/>
              </a:rPr>
              <a:t>Cont.</a:t>
            </a:r>
            <a:r>
              <a:rPr lang="en-US" sz="3200" dirty="0">
                <a:effectLst/>
                <a:latin typeface="Arial" panose="020B0604020202020204" pitchFamily="34" charset="0"/>
                <a:ea typeface="Calibri" panose="020F0502020204030204" pitchFamily="34" charset="0"/>
                <a:cs typeface="Arial" panose="020B0604020202020204" pitchFamily="34" charset="0"/>
              </a:rPr>
              <a:t>)</a:t>
            </a:r>
          </a:p>
          <a:p>
            <a:pPr marL="514350" indent="-514350">
              <a:spcBef>
                <a:spcPts val="0"/>
              </a:spcBef>
              <a:spcAft>
                <a:spcPts val="0"/>
              </a:spcAft>
              <a:buFont typeface="+mj-lt"/>
              <a:buAutoNum type="arabicPeriod" startAt="7"/>
            </a:pPr>
            <a:r>
              <a:rPr lang="en-US" sz="3200" dirty="0">
                <a:effectLst/>
                <a:latin typeface="Arial" panose="020B0604020202020204" pitchFamily="34" charset="0"/>
                <a:ea typeface="Calibri" panose="020F0502020204030204" pitchFamily="34" charset="0"/>
                <a:cs typeface="Arial" panose="020B0604020202020204" pitchFamily="34" charset="0"/>
              </a:rPr>
              <a:t>Does the child get scared or nervous for no good reason?</a:t>
            </a:r>
          </a:p>
          <a:p>
            <a:pPr marL="514350" indent="-514350">
              <a:spcBef>
                <a:spcPts val="0"/>
              </a:spcBef>
              <a:spcAft>
                <a:spcPts val="0"/>
              </a:spcAft>
              <a:buFont typeface="+mj-lt"/>
              <a:buAutoNum type="arabicPeriod" startAt="7"/>
            </a:pPr>
            <a:r>
              <a:rPr lang="en-US" sz="3200" dirty="0">
                <a:effectLst/>
                <a:latin typeface="Arial" panose="020B0604020202020204" pitchFamily="34" charset="0"/>
                <a:ea typeface="Calibri" panose="020F0502020204030204" pitchFamily="34" charset="0"/>
                <a:cs typeface="Arial" panose="020B0604020202020204" pitchFamily="34" charset="0"/>
              </a:rPr>
              <a:t>Does the child in any way appear backward or slow to learn when compared with other children of about the same age?</a:t>
            </a:r>
          </a:p>
          <a:p>
            <a:pPr marL="514350" indent="-514350">
              <a:spcBef>
                <a:spcPts val="0"/>
              </a:spcBef>
              <a:spcAft>
                <a:spcPts val="0"/>
              </a:spcAft>
              <a:buFont typeface="+mj-lt"/>
              <a:buAutoNum type="arabicPeriod" startAt="7"/>
            </a:pPr>
            <a:r>
              <a:rPr lang="en-US" sz="3200" dirty="0">
                <a:effectLst/>
                <a:latin typeface="Arial" panose="020B0604020202020204" pitchFamily="34" charset="0"/>
                <a:ea typeface="Calibri" panose="020F0502020204030204" pitchFamily="34" charset="0"/>
                <a:cs typeface="Arial" panose="020B0604020202020204" pitchFamily="34" charset="0"/>
              </a:rPr>
              <a:t>Does the child nearly never play with other children?</a:t>
            </a:r>
          </a:p>
        </p:txBody>
      </p:sp>
    </p:spTree>
    <p:extLst>
      <p:ext uri="{BB962C8B-B14F-4D97-AF65-F5344CB8AC3E}">
        <p14:creationId xmlns:p14="http://schemas.microsoft.com/office/powerpoint/2010/main" val="1195301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[13]</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524000"/>
            <a:ext cx="8229600" cy="4602163"/>
          </a:xfrm>
        </p:spPr>
        <p:txBody>
          <a:bodyPr/>
          <a:lstStyle/>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Used the 10-item Reporting Questionnaire for Children: (</a:t>
            </a:r>
            <a:r>
              <a:rPr lang="en-US" sz="3200" i="1" dirty="0">
                <a:effectLst/>
                <a:latin typeface="Arial" panose="020B0604020202020204" pitchFamily="34" charset="0"/>
                <a:ea typeface="Calibri" panose="020F0502020204030204" pitchFamily="34" charset="0"/>
                <a:cs typeface="Arial" panose="020B0604020202020204" pitchFamily="34" charset="0"/>
              </a:rPr>
              <a:t>Cont.</a:t>
            </a:r>
            <a:r>
              <a:rPr lang="en-US" sz="3200" dirty="0">
                <a:effectLst/>
                <a:latin typeface="Arial" panose="020B0604020202020204" pitchFamily="34" charset="0"/>
                <a:ea typeface="Calibri" panose="020F0502020204030204" pitchFamily="34" charset="0"/>
                <a:cs typeface="Arial" panose="020B0604020202020204" pitchFamily="34" charset="0"/>
              </a:rPr>
              <a:t>)</a:t>
            </a:r>
          </a:p>
          <a:p>
            <a:pPr marL="514350" indent="-514350">
              <a:spcBef>
                <a:spcPts val="0"/>
              </a:spcBef>
              <a:spcAft>
                <a:spcPts val="0"/>
              </a:spcAft>
              <a:buFont typeface="+mj-lt"/>
              <a:buAutoNum type="arabicPeriod" startAt="10"/>
            </a:pPr>
            <a:r>
              <a:rPr lang="en-US" sz="3200" dirty="0">
                <a:effectLst/>
                <a:latin typeface="Arial" panose="020B0604020202020204" pitchFamily="34" charset="0"/>
                <a:ea typeface="Calibri" panose="020F0502020204030204" pitchFamily="34" charset="0"/>
                <a:cs typeface="Arial" panose="020B0604020202020204" pitchFamily="34" charset="0"/>
              </a:rPr>
              <a:t>Does the child wet or soil themself? (more than three times a month in children more than 7 years old)</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Children who were male and those from less affluent families had more mental health problems than children who were female and those from more affluent families</a:t>
            </a:r>
          </a:p>
        </p:txBody>
      </p:sp>
    </p:spTree>
    <p:extLst>
      <p:ext uri="{BB962C8B-B14F-4D97-AF65-F5344CB8AC3E}">
        <p14:creationId xmlns:p14="http://schemas.microsoft.com/office/powerpoint/2010/main" val="2912393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[14]</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524000"/>
            <a:ext cx="8229600" cy="4602163"/>
          </a:xfrm>
        </p:spPr>
        <p:txBody>
          <a:bodyPr/>
          <a:lstStyle/>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Children in socially and economically disadvantaged groups were most vulnerable to mental health problems.</a:t>
            </a:r>
          </a:p>
          <a:p>
            <a:pPr marL="0" indent="0">
              <a:spcBef>
                <a:spcPts val="0"/>
              </a:spcBef>
              <a:spcAft>
                <a:spcPts val="0"/>
              </a:spcAft>
              <a:buNone/>
            </a:pPr>
            <a:r>
              <a:rPr lang="en-US" sz="2800" dirty="0">
                <a:effectLst/>
                <a:latin typeface="Arial" panose="020B0604020202020204" pitchFamily="34" charset="0"/>
                <a:ea typeface="Calibri" panose="020F0502020204030204" pitchFamily="34" charset="0"/>
                <a:cs typeface="Arial" panose="020B0604020202020204" pitchFamily="34" charset="0"/>
              </a:rPr>
              <a:t>Ahmad, N., </a:t>
            </a:r>
            <a:r>
              <a:rPr lang="en-US" sz="2800" dirty="0" err="1">
                <a:effectLst/>
                <a:latin typeface="Arial" panose="020B0604020202020204" pitchFamily="34" charset="0"/>
                <a:ea typeface="Calibri" panose="020F0502020204030204" pitchFamily="34" charset="0"/>
                <a:cs typeface="Arial" panose="020B0604020202020204" pitchFamily="34" charset="0"/>
              </a:rPr>
              <a:t>MuhdYusoff</a:t>
            </a:r>
            <a:r>
              <a:rPr lang="en-US" sz="2800" dirty="0">
                <a:effectLst/>
                <a:latin typeface="Arial" panose="020B0604020202020204" pitchFamily="34" charset="0"/>
                <a:ea typeface="Calibri" panose="020F0502020204030204" pitchFamily="34" charset="0"/>
                <a:cs typeface="Arial" panose="020B0604020202020204" pitchFamily="34" charset="0"/>
              </a:rPr>
              <a:t>, F., </a:t>
            </a:r>
            <a:r>
              <a:rPr lang="en-US" sz="2800" dirty="0" err="1">
                <a:effectLst/>
                <a:latin typeface="Arial" panose="020B0604020202020204" pitchFamily="34" charset="0"/>
                <a:ea typeface="Calibri" panose="020F0502020204030204" pitchFamily="34" charset="0"/>
                <a:cs typeface="Arial" panose="020B0604020202020204" pitchFamily="34" charset="0"/>
              </a:rPr>
              <a:t>Ratnasingam</a:t>
            </a:r>
            <a:r>
              <a:rPr lang="en-US" sz="2800" dirty="0">
                <a:effectLst/>
                <a:latin typeface="Arial" panose="020B0604020202020204" pitchFamily="34" charset="0"/>
                <a:ea typeface="Calibri" panose="020F0502020204030204" pitchFamily="34" charset="0"/>
                <a:cs typeface="Arial" panose="020B0604020202020204" pitchFamily="34" charset="0"/>
              </a:rPr>
              <a:t>, S., Mohamed, F., Nasir, N. H., </a:t>
            </a:r>
            <a:r>
              <a:rPr lang="en-US" sz="2800" dirty="0" err="1">
                <a:effectLst/>
                <a:latin typeface="Arial" panose="020B0604020202020204" pitchFamily="34" charset="0"/>
                <a:ea typeface="Calibri" panose="020F0502020204030204" pitchFamily="34" charset="0"/>
                <a:cs typeface="Arial" panose="020B0604020202020204" pitchFamily="34" charset="0"/>
              </a:rPr>
              <a:t>MohdSallehuddin</a:t>
            </a:r>
            <a:r>
              <a:rPr lang="en-US" sz="2800" dirty="0">
                <a:effectLst/>
                <a:latin typeface="Arial" panose="020B0604020202020204" pitchFamily="34" charset="0"/>
                <a:ea typeface="Calibri" panose="020F0502020204030204" pitchFamily="34" charset="0"/>
                <a:cs typeface="Arial" panose="020B0604020202020204" pitchFamily="34" charset="0"/>
              </a:rPr>
              <a:t>, S., </a:t>
            </a:r>
            <a:r>
              <a:rPr lang="en-US" sz="2800" dirty="0" err="1">
                <a:effectLst/>
                <a:latin typeface="Arial" panose="020B0604020202020204" pitchFamily="34" charset="0"/>
                <a:ea typeface="Calibri" panose="020F0502020204030204" pitchFamily="34" charset="0"/>
                <a:cs typeface="Arial" panose="020B0604020202020204" pitchFamily="34" charset="0"/>
              </a:rPr>
              <a:t>MahadirNaidu</a:t>
            </a:r>
            <a:r>
              <a:rPr lang="en-US" sz="2800" dirty="0">
                <a:effectLst/>
                <a:latin typeface="Arial" panose="020B0604020202020204" pitchFamily="34" charset="0"/>
                <a:ea typeface="Calibri" panose="020F0502020204030204" pitchFamily="34" charset="0"/>
                <a:cs typeface="Arial" panose="020B0604020202020204" pitchFamily="34" charset="0"/>
              </a:rPr>
              <a:t>, B., Ismail, R., &amp; Aris, T. (2015). Trends and factors associated with mental health problems among children and adolescents in Malaysia. </a:t>
            </a:r>
            <a:r>
              <a:rPr lang="en-US" sz="2800" i="1" dirty="0">
                <a:effectLst/>
                <a:latin typeface="Arial" panose="020B0604020202020204" pitchFamily="34" charset="0"/>
                <a:ea typeface="Calibri" panose="020F0502020204030204" pitchFamily="34" charset="0"/>
                <a:cs typeface="Arial" panose="020B0604020202020204" pitchFamily="34" charset="0"/>
              </a:rPr>
              <a:t>International Journal of Culture and Mental Health, 8</a:t>
            </a:r>
            <a:r>
              <a:rPr lang="en-US" sz="2800" dirty="0">
                <a:effectLst/>
                <a:latin typeface="Arial" panose="020B0604020202020204" pitchFamily="34" charset="0"/>
                <a:ea typeface="Calibri" panose="020F0502020204030204" pitchFamily="34" charset="0"/>
                <a:cs typeface="Arial" panose="020B0604020202020204" pitchFamily="34" charset="0"/>
              </a:rPr>
              <a:t>(2), 125–136. https://doi.org/10.1080/17542863.2014.907326</a:t>
            </a:r>
          </a:p>
        </p:txBody>
      </p:sp>
    </p:spTree>
    <p:extLst>
      <p:ext uri="{BB962C8B-B14F-4D97-AF65-F5344CB8AC3E}">
        <p14:creationId xmlns:p14="http://schemas.microsoft.com/office/powerpoint/2010/main" val="3270617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[15]</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524000"/>
            <a:ext cx="8229600" cy="4602163"/>
          </a:xfrm>
        </p:spPr>
        <p:txBody>
          <a:bodyPr/>
          <a:lstStyle/>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Berry et al. (2020), based on nine interviews with young people aged 16 to 23 years from low income backgrounds, concluded that improving mental health literacy among young people might help to reduce stigma about mental illness and further earlier help-seeking behavior </a:t>
            </a:r>
          </a:p>
        </p:txBody>
      </p:sp>
    </p:spTree>
    <p:extLst>
      <p:ext uri="{BB962C8B-B14F-4D97-AF65-F5344CB8AC3E}">
        <p14:creationId xmlns:p14="http://schemas.microsoft.com/office/powerpoint/2010/main" val="3439415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Prevalence of Emotional and Behavioral Problems (EBD)</a:t>
            </a:r>
            <a:r>
              <a:rPr lang="en-US" sz="2500" dirty="0">
                <a:effectLst/>
                <a:ea typeface="Calibri" panose="020F0502020204030204" pitchFamily="34" charset="0"/>
              </a:rPr>
              <a:t>[16]</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600200"/>
            <a:ext cx="8229600" cy="4525963"/>
          </a:xfrm>
        </p:spPr>
        <p:txBody>
          <a:bodyPr/>
          <a:lstStyle/>
          <a:p>
            <a:pPr marL="0" indent="0">
              <a:spcBef>
                <a:spcPts val="0"/>
              </a:spcBef>
              <a:spcAft>
                <a:spcPts val="0"/>
              </a:spcAft>
              <a:buNone/>
            </a:pPr>
            <a:r>
              <a:rPr lang="en-US" sz="3200" dirty="0">
                <a:effectLst/>
                <a:latin typeface="Arial" panose="020B0604020202020204" pitchFamily="34" charset="0"/>
                <a:ea typeface="Calibri" panose="020F0502020204030204" pitchFamily="34" charset="0"/>
                <a:cs typeface="Arial" panose="020B0604020202020204" pitchFamily="34" charset="0"/>
              </a:rPr>
              <a:t>Berry, C., Michelson, D., Othman, E., Tan, J. C., Gee, B., </a:t>
            </a:r>
            <a:r>
              <a:rPr lang="en-US" sz="3200" dirty="0" err="1">
                <a:effectLst/>
                <a:latin typeface="Arial" panose="020B0604020202020204" pitchFamily="34" charset="0"/>
                <a:ea typeface="Calibri" panose="020F0502020204030204" pitchFamily="34" charset="0"/>
                <a:cs typeface="Arial" panose="020B0604020202020204" pitchFamily="34" charset="0"/>
              </a:rPr>
              <a:t>Hodgekins</a:t>
            </a:r>
            <a:r>
              <a:rPr lang="en-US" sz="3200" dirty="0">
                <a:effectLst/>
                <a:latin typeface="Arial" panose="020B0604020202020204" pitchFamily="34" charset="0"/>
                <a:ea typeface="Calibri" panose="020F0502020204030204" pitchFamily="34" charset="0"/>
                <a:cs typeface="Arial" panose="020B0604020202020204" pitchFamily="34" charset="0"/>
              </a:rPr>
              <a:t>, J., Byrne, R. E., Ng, A. L. O., Marsh, N. V., Coker, S., &amp; Fowler, D. (2020). Views of young people in Malaysia on mental health, help‐seeking and unusual psychological experiences. </a:t>
            </a:r>
            <a:r>
              <a:rPr lang="en-US" sz="3200" i="1" dirty="0">
                <a:effectLst/>
                <a:latin typeface="Arial" panose="020B0604020202020204" pitchFamily="34" charset="0"/>
                <a:ea typeface="Calibri" panose="020F0502020204030204" pitchFamily="34" charset="0"/>
                <a:cs typeface="Arial" panose="020B0604020202020204" pitchFamily="34" charset="0"/>
              </a:rPr>
              <a:t>Early Intervention in Psychiatry, 14</a:t>
            </a:r>
            <a:r>
              <a:rPr lang="en-US" sz="3200" dirty="0">
                <a:effectLst/>
                <a:latin typeface="Arial" panose="020B0604020202020204" pitchFamily="34" charset="0"/>
                <a:ea typeface="Calibri" panose="020F0502020204030204" pitchFamily="34" charset="0"/>
                <a:cs typeface="Arial" panose="020B0604020202020204" pitchFamily="34" charset="0"/>
              </a:rPr>
              <a:t>(1), 115–123. https://doi.org/10.1111/eip.12832</a:t>
            </a:r>
          </a:p>
        </p:txBody>
      </p:sp>
    </p:spTree>
    <p:extLst>
      <p:ext uri="{BB962C8B-B14F-4D97-AF65-F5344CB8AC3E}">
        <p14:creationId xmlns:p14="http://schemas.microsoft.com/office/powerpoint/2010/main" val="2723689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Child Abuse and Neglect in Malaysia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600200"/>
            <a:ext cx="8229600" cy="4525963"/>
          </a:xfrm>
        </p:spPr>
        <p:txBody>
          <a:bodyPr/>
          <a:lstStyle/>
          <a:p>
            <a:pPr marL="0" indent="0">
              <a:spcBef>
                <a:spcPts val="0"/>
              </a:spcBef>
              <a:spcAft>
                <a:spcPts val="0"/>
              </a:spcAft>
              <a:buNone/>
            </a:pPr>
            <a:r>
              <a:rPr lang="en-US" sz="3200" dirty="0">
                <a:effectLst/>
                <a:latin typeface="Arial" panose="020B0604020202020204" pitchFamily="34" charset="0"/>
                <a:ea typeface="Calibri" panose="020F0502020204030204" pitchFamily="34" charset="0"/>
                <a:cs typeface="Arial" panose="020B0604020202020204" pitchFamily="34" charset="0"/>
              </a:rPr>
              <a:t>Kwan (2021) estimated that</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1 in 10 children in Malaysia is a victim of child abuse and neglect</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The COVID-19 pandemic has led to an increase in cases of child abuse and neglect</a:t>
            </a:r>
          </a:p>
          <a:p>
            <a:pPr marL="0" indent="0">
              <a:spcBef>
                <a:spcPts val="0"/>
              </a:spcBef>
              <a:spcAft>
                <a:spcPts val="0"/>
              </a:spcAft>
              <a:buNone/>
            </a:pPr>
            <a:r>
              <a:rPr lang="en-US" sz="3000" dirty="0">
                <a:effectLst/>
                <a:latin typeface="Arial" panose="020B0604020202020204" pitchFamily="34" charset="0"/>
                <a:ea typeface="Calibri" panose="020F0502020204030204" pitchFamily="34" charset="0"/>
                <a:cs typeface="Arial" panose="020B0604020202020204" pitchFamily="34" charset="0"/>
              </a:rPr>
              <a:t>Kwan, F. (2021, July 16). </a:t>
            </a:r>
            <a:r>
              <a:rPr lang="en-US" sz="3000" i="1" dirty="0">
                <a:effectLst/>
                <a:latin typeface="Arial" panose="020B0604020202020204" pitchFamily="34" charset="0"/>
                <a:ea typeface="Calibri" panose="020F0502020204030204" pitchFamily="34" charset="0"/>
                <a:cs typeface="Arial" panose="020B0604020202020204" pitchFamily="34" charset="0"/>
              </a:rPr>
              <a:t>1 in 10 children likely to be victim of abuse.</a:t>
            </a:r>
            <a:r>
              <a:rPr lang="en-US" sz="3000" dirty="0">
                <a:effectLst/>
                <a:latin typeface="Arial" panose="020B0604020202020204" pitchFamily="34" charset="0"/>
                <a:ea typeface="Calibri" panose="020F0502020204030204" pitchFamily="34" charset="0"/>
                <a:cs typeface="Arial" panose="020B0604020202020204" pitchFamily="34" charset="0"/>
              </a:rPr>
              <a:t> https://www.freemalaysiatoday.com/category/nation/2021/07/16/1-in-10-children-likely-to-be-victim-of-abuse/</a:t>
            </a:r>
          </a:p>
        </p:txBody>
      </p:sp>
    </p:spTree>
    <p:extLst>
      <p:ext uri="{BB962C8B-B14F-4D97-AF65-F5344CB8AC3E}">
        <p14:creationId xmlns:p14="http://schemas.microsoft.com/office/powerpoint/2010/main" val="1012204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Child Abuse and Neglect in Malaysia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524000"/>
            <a:ext cx="8229600" cy="4525963"/>
          </a:xfrm>
        </p:spPr>
        <p:txBody>
          <a:bodyPr/>
          <a:lstStyle/>
          <a:p>
            <a:pPr marL="0" indent="0">
              <a:spcBef>
                <a:spcPts val="0"/>
              </a:spcBef>
              <a:spcAft>
                <a:spcPts val="0"/>
              </a:spcAft>
              <a:buNone/>
            </a:pPr>
            <a:r>
              <a:rPr lang="en-US" sz="3200" dirty="0">
                <a:effectLst/>
                <a:latin typeface="Arial" panose="020B0604020202020204" pitchFamily="34" charset="0"/>
                <a:ea typeface="Calibri" panose="020F0502020204030204" pitchFamily="34" charset="0"/>
                <a:cs typeface="Arial" panose="020B0604020202020204" pitchFamily="34" charset="0"/>
              </a:rPr>
              <a:t>Cheah and Yuen’s (2016) reviewed studies from 2000 to 2015 of child abuse and neglect in Malaysia:</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Conclusion: More research is needed to study social environment, parenting skills, societal attitudes and responses, resilience factors, and child safety nets, and statutory responses </a:t>
            </a:r>
          </a:p>
          <a:p>
            <a:pPr marL="0" indent="0">
              <a:spcBef>
                <a:spcPts val="0"/>
              </a:spcBef>
              <a:spcAft>
                <a:spcPts val="0"/>
              </a:spcAft>
              <a:buNone/>
            </a:pPr>
            <a:r>
              <a:rPr lang="en-US" sz="2800" dirty="0">
                <a:effectLst/>
                <a:latin typeface="Arial" panose="020B0604020202020204" pitchFamily="34" charset="0"/>
                <a:ea typeface="Calibri" panose="020F0502020204030204" pitchFamily="34" charset="0"/>
                <a:cs typeface="Arial" panose="020B0604020202020204" pitchFamily="34" charset="0"/>
              </a:rPr>
              <a:t>Cheah, I. G-S., &amp; Yuen, C. W. (2016). A review of research on child abuse in Malaysia. </a:t>
            </a:r>
            <a:r>
              <a:rPr lang="en-US" sz="2800" i="1" dirty="0">
                <a:effectLst/>
                <a:latin typeface="Arial" panose="020B0604020202020204" pitchFamily="34" charset="0"/>
                <a:ea typeface="Calibri" panose="020F0502020204030204" pitchFamily="34" charset="0"/>
                <a:cs typeface="Arial" panose="020B0604020202020204" pitchFamily="34" charset="0"/>
              </a:rPr>
              <a:t>Medical Journal of Malaysia, 71</a:t>
            </a:r>
            <a:r>
              <a:rPr lang="en-US" sz="2800" dirty="0">
                <a:effectLst/>
                <a:latin typeface="Arial" panose="020B0604020202020204" pitchFamily="34" charset="0"/>
                <a:ea typeface="Calibri" panose="020F0502020204030204" pitchFamily="34" charset="0"/>
                <a:cs typeface="Arial" panose="020B0604020202020204" pitchFamily="34" charset="0"/>
              </a:rPr>
              <a:t>(Supplement 1), 87–99.</a:t>
            </a:r>
          </a:p>
        </p:txBody>
      </p:sp>
    </p:spTree>
    <p:extLst>
      <p:ext uri="{BB962C8B-B14F-4D97-AF65-F5344CB8AC3E}">
        <p14:creationId xmlns:p14="http://schemas.microsoft.com/office/powerpoint/2010/main" val="334642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Autism Spectrum Disorder in Malaysia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600200"/>
            <a:ext cx="8229600" cy="4525963"/>
          </a:xfrm>
        </p:spPr>
        <p:txBody>
          <a:bodyPr/>
          <a:lstStyle/>
          <a:p>
            <a:pPr marL="0" indent="0">
              <a:spcBef>
                <a:spcPts val="0"/>
              </a:spcBef>
              <a:spcAft>
                <a:spcPts val="0"/>
              </a:spcAft>
              <a:buNone/>
            </a:pPr>
            <a:r>
              <a:rPr lang="en-US" sz="3200" dirty="0" err="1">
                <a:effectLst/>
                <a:latin typeface="Arial" panose="020B0604020202020204" pitchFamily="34" charset="0"/>
                <a:ea typeface="Calibri" panose="020F0502020204030204" pitchFamily="34" charset="0"/>
                <a:cs typeface="Arial" panose="020B0604020202020204" pitchFamily="34" charset="0"/>
              </a:rPr>
              <a:t>Ilias</a:t>
            </a:r>
            <a:r>
              <a:rPr lang="en-US" sz="3200" dirty="0">
                <a:effectLst/>
                <a:latin typeface="Arial" panose="020B0604020202020204" pitchFamily="34" charset="0"/>
                <a:ea typeface="Calibri" panose="020F0502020204030204" pitchFamily="34" charset="0"/>
                <a:cs typeface="Arial" panose="020B0604020202020204" pitchFamily="34" charset="0"/>
              </a:rPr>
              <a:t> et al. (2019) studied the risk and protective experiences that contribute to parental stress and resilience for parents of primary school age children with ASD in Malaysia </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22 parents of 16 children with ASD (13 mothers and 9 fathers) participated in semi-structured interviews</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Ages of children: 5 to 12 years (mean age: 8.44 years)</a:t>
            </a:r>
          </a:p>
        </p:txBody>
      </p:sp>
    </p:spTree>
    <p:extLst>
      <p:ext uri="{BB962C8B-B14F-4D97-AF65-F5344CB8AC3E}">
        <p14:creationId xmlns:p14="http://schemas.microsoft.com/office/powerpoint/2010/main" val="2522045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Autism Spectrum Disorder in Malaysia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600200"/>
            <a:ext cx="8229600" cy="4525963"/>
          </a:xfrm>
        </p:spPr>
        <p:txBody>
          <a:bodyPr/>
          <a:lstStyle/>
          <a:p>
            <a:pPr marL="0" indent="0">
              <a:spcBef>
                <a:spcPts val="0"/>
              </a:spcBef>
              <a:spcAft>
                <a:spcPts val="0"/>
              </a:spcAft>
              <a:buNone/>
            </a:pPr>
            <a:r>
              <a:rPr lang="en-US" dirty="0" err="1">
                <a:effectLst/>
                <a:latin typeface="Arial" panose="020B0604020202020204" pitchFamily="34" charset="0"/>
                <a:ea typeface="Calibri" panose="020F0502020204030204" pitchFamily="34" charset="0"/>
                <a:cs typeface="Arial" panose="020B0604020202020204" pitchFamily="34" charset="0"/>
              </a:rPr>
              <a:t>Ilias</a:t>
            </a:r>
            <a:r>
              <a:rPr lang="en-US" dirty="0">
                <a:effectLst/>
                <a:latin typeface="Arial" panose="020B0604020202020204" pitchFamily="34" charset="0"/>
                <a:ea typeface="Calibri" panose="020F0502020204030204" pitchFamily="34" charset="0"/>
                <a:cs typeface="Arial" panose="020B0604020202020204" pitchFamily="34" charset="0"/>
              </a:rPr>
              <a:t> et al. (2019): (</a:t>
            </a:r>
            <a:r>
              <a:rPr lang="en-US" i="1" dirty="0">
                <a:effectLst/>
                <a:latin typeface="Arial" panose="020B0604020202020204" pitchFamily="34" charset="0"/>
                <a:ea typeface="Calibri" panose="020F0502020204030204" pitchFamily="34" charset="0"/>
                <a:cs typeface="Arial" panose="020B0604020202020204" pitchFamily="34" charset="0"/>
              </a:rPr>
              <a:t>Cont.</a:t>
            </a:r>
            <a:r>
              <a:rPr lang="en-US" dirty="0">
                <a:effectLst/>
                <a:latin typeface="Arial" panose="020B0604020202020204" pitchFamily="34" charset="0"/>
                <a:ea typeface="Calibri" panose="020F0502020204030204" pitchFamily="34" charset="0"/>
                <a:cs typeface="Arial" panose="020B0604020202020204" pitchFamily="34" charset="0"/>
              </a:rPr>
              <a:t>)</a:t>
            </a:r>
          </a:p>
          <a:p>
            <a:pPr>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Findings: </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Limited resources</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Feelings of isolation </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Withdrawal behaviors to avoid unwanted trouble</a:t>
            </a:r>
          </a:p>
        </p:txBody>
      </p:sp>
    </p:spTree>
    <p:extLst>
      <p:ext uri="{BB962C8B-B14F-4D97-AF65-F5344CB8AC3E}">
        <p14:creationId xmlns:p14="http://schemas.microsoft.com/office/powerpoint/2010/main" val="330770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Demographics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219200"/>
            <a:ext cx="8229600" cy="4906963"/>
          </a:xfrm>
        </p:spPr>
        <p:txBody>
          <a:bodyPr/>
          <a:lstStyle/>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In 2021, the estimated age distribution was as follows: </a:t>
            </a:r>
          </a:p>
          <a:p>
            <a:pPr marL="0" indent="0">
              <a:spcBef>
                <a:spcPts val="0"/>
              </a:spcBef>
              <a:spcAft>
                <a:spcPts val="0"/>
              </a:spcAft>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2F58A246-5458-403C-9762-BEEB03E9D810}"/>
              </a:ext>
            </a:extLst>
          </p:cNvPr>
          <p:cNvGraphicFramePr>
            <a:graphicFrameLocks noGrp="1"/>
          </p:cNvGraphicFramePr>
          <p:nvPr>
            <p:extLst>
              <p:ext uri="{D42A27DB-BD31-4B8C-83A1-F6EECF244321}">
                <p14:modId xmlns:p14="http://schemas.microsoft.com/office/powerpoint/2010/main" val="396284386"/>
              </p:ext>
            </p:extLst>
          </p:nvPr>
        </p:nvGraphicFramePr>
        <p:xfrm>
          <a:off x="609600" y="2687320"/>
          <a:ext cx="7848600" cy="3051810"/>
        </p:xfrm>
        <a:graphic>
          <a:graphicData uri="http://schemas.openxmlformats.org/drawingml/2006/table">
            <a:tbl>
              <a:tblPr firstRow="1" bandRow="1">
                <a:tableStyleId>{5C22544A-7EE6-4342-B048-85BDC9FD1C3A}</a:tableStyleId>
              </a:tblPr>
              <a:tblGrid>
                <a:gridCol w="1962150">
                  <a:extLst>
                    <a:ext uri="{9D8B030D-6E8A-4147-A177-3AD203B41FA5}">
                      <a16:colId xmlns:a16="http://schemas.microsoft.com/office/drawing/2014/main" val="1632287830"/>
                    </a:ext>
                  </a:extLst>
                </a:gridCol>
                <a:gridCol w="1962150">
                  <a:extLst>
                    <a:ext uri="{9D8B030D-6E8A-4147-A177-3AD203B41FA5}">
                      <a16:colId xmlns:a16="http://schemas.microsoft.com/office/drawing/2014/main" val="1153651347"/>
                    </a:ext>
                  </a:extLst>
                </a:gridCol>
                <a:gridCol w="1962150">
                  <a:extLst>
                    <a:ext uri="{9D8B030D-6E8A-4147-A177-3AD203B41FA5}">
                      <a16:colId xmlns:a16="http://schemas.microsoft.com/office/drawing/2014/main" val="2413571329"/>
                    </a:ext>
                  </a:extLst>
                </a:gridCol>
                <a:gridCol w="1962150">
                  <a:extLst>
                    <a:ext uri="{9D8B030D-6E8A-4147-A177-3AD203B41FA5}">
                      <a16:colId xmlns:a16="http://schemas.microsoft.com/office/drawing/2014/main" val="1812154382"/>
                    </a:ext>
                  </a:extLst>
                </a:gridCol>
              </a:tblGrid>
              <a:tr h="661670">
                <a:tc>
                  <a:txBody>
                    <a:bodyPr/>
                    <a:lstStyle/>
                    <a:p>
                      <a:pPr algn="ctr"/>
                      <a:r>
                        <a:rPr lang="en-US" sz="3200" dirty="0">
                          <a:latin typeface="Arial" panose="020B0604020202020204" pitchFamily="34" charset="0"/>
                          <a:cs typeface="Arial" panose="020B0604020202020204" pitchFamily="34" charset="0"/>
                        </a:rPr>
                        <a:t>Age Group</a:t>
                      </a:r>
                    </a:p>
                  </a:txBody>
                  <a:tcPr/>
                </a:tc>
                <a:tc>
                  <a:txBody>
                    <a:bodyPr/>
                    <a:lstStyle/>
                    <a:p>
                      <a:pPr algn="ct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0-14</a:t>
                      </a:r>
                    </a:p>
                  </a:txBody>
                  <a:tcPr/>
                </a:tc>
                <a:tc>
                  <a:txBody>
                    <a:bodyPr/>
                    <a:lstStyle/>
                    <a:p>
                      <a:pPr algn="ct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15-64</a:t>
                      </a:r>
                    </a:p>
                  </a:txBody>
                  <a:tcPr/>
                </a:tc>
                <a:tc>
                  <a:txBody>
                    <a:bodyPr/>
                    <a:lstStyle/>
                    <a:p>
                      <a:pPr algn="ct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65-over</a:t>
                      </a:r>
                    </a:p>
                  </a:txBody>
                  <a:tcPr/>
                </a:tc>
                <a:extLst>
                  <a:ext uri="{0D108BD9-81ED-4DB2-BD59-A6C34878D82A}">
                    <a16:rowId xmlns:a16="http://schemas.microsoft.com/office/drawing/2014/main" val="744859755"/>
                  </a:ext>
                </a:extLst>
              </a:tr>
              <a:tr h="661670">
                <a:tc>
                  <a:txBody>
                    <a:bodyPr/>
                    <a:lstStyle/>
                    <a:p>
                      <a:r>
                        <a:rPr lang="en-US" sz="3200" dirty="0">
                          <a:latin typeface="Arial" panose="020B0604020202020204" pitchFamily="34" charset="0"/>
                          <a:cs typeface="Arial" panose="020B0604020202020204" pitchFamily="34" charset="0"/>
                        </a:rPr>
                        <a:t>Malays</a:t>
                      </a:r>
                    </a:p>
                  </a:txBody>
                  <a:tcPr/>
                </a:tc>
                <a:tc>
                  <a:txBody>
                    <a:bodyPr/>
                    <a:lstStyle/>
                    <a:p>
                      <a:r>
                        <a:rPr lang="en-US" sz="3200" dirty="0">
                          <a:latin typeface="Arial" panose="020B0604020202020204" pitchFamily="34" charset="0"/>
                          <a:cs typeface="Arial" panose="020B0604020202020204" pitchFamily="34" charset="0"/>
                        </a:rPr>
                        <a:t>31%</a:t>
                      </a:r>
                    </a:p>
                  </a:txBody>
                  <a:tcPr/>
                </a:tc>
                <a:tc>
                  <a:txBody>
                    <a:bodyPr/>
                    <a:lstStyle/>
                    <a:p>
                      <a:r>
                        <a:rPr lang="en-US" sz="3200" dirty="0">
                          <a:latin typeface="Arial" panose="020B0604020202020204" pitchFamily="34" charset="0"/>
                          <a:cs typeface="Arial" panose="020B0604020202020204" pitchFamily="34" charset="0"/>
                        </a:rPr>
                        <a:t>63.9%</a:t>
                      </a:r>
                    </a:p>
                  </a:txBody>
                  <a:tcPr/>
                </a:tc>
                <a:tc>
                  <a:txBody>
                    <a:bodyPr/>
                    <a:lstStyle/>
                    <a:p>
                      <a:r>
                        <a:rPr lang="en-US" sz="3200" dirty="0">
                          <a:latin typeface="Arial" panose="020B0604020202020204" pitchFamily="34" charset="0"/>
                          <a:cs typeface="Arial" panose="020B0604020202020204" pitchFamily="34" charset="0"/>
                        </a:rPr>
                        <a:t>5.1%</a:t>
                      </a:r>
                    </a:p>
                  </a:txBody>
                  <a:tcPr/>
                </a:tc>
                <a:extLst>
                  <a:ext uri="{0D108BD9-81ED-4DB2-BD59-A6C34878D82A}">
                    <a16:rowId xmlns:a16="http://schemas.microsoft.com/office/drawing/2014/main" val="1279920569"/>
                  </a:ext>
                </a:extLst>
              </a:tr>
              <a:tr h="661670">
                <a:tc>
                  <a:txBody>
                    <a:bodyPr/>
                    <a:lstStyle/>
                    <a:p>
                      <a:r>
                        <a:rPr lang="en-US" sz="3200" dirty="0">
                          <a:latin typeface="Arial" panose="020B0604020202020204" pitchFamily="34" charset="0"/>
                          <a:cs typeface="Arial" panose="020B0604020202020204" pitchFamily="34" charset="0"/>
                        </a:rPr>
                        <a:t>Chinese</a:t>
                      </a:r>
                    </a:p>
                  </a:txBody>
                  <a:tcPr/>
                </a:tc>
                <a:tc>
                  <a:txBody>
                    <a:bodyPr/>
                    <a:lstStyle/>
                    <a:p>
                      <a:r>
                        <a:rPr lang="en-US" sz="3200" dirty="0">
                          <a:latin typeface="Arial" panose="020B0604020202020204" pitchFamily="34" charset="0"/>
                          <a:cs typeface="Arial" panose="020B0604020202020204" pitchFamily="34" charset="0"/>
                        </a:rPr>
                        <a:t>12.3%</a:t>
                      </a:r>
                    </a:p>
                  </a:txBody>
                  <a:tcPr/>
                </a:tc>
                <a:tc>
                  <a:txBody>
                    <a:bodyPr/>
                    <a:lstStyle/>
                    <a:p>
                      <a:r>
                        <a:rPr lang="en-US" sz="3200" dirty="0">
                          <a:latin typeface="Arial" panose="020B0604020202020204" pitchFamily="34" charset="0"/>
                          <a:cs typeface="Arial" panose="020B0604020202020204" pitchFamily="34" charset="0"/>
                        </a:rPr>
                        <a:t>72.7%</a:t>
                      </a:r>
                    </a:p>
                  </a:txBody>
                  <a:tcPr/>
                </a:tc>
                <a:tc>
                  <a:txBody>
                    <a:bodyPr/>
                    <a:lstStyle/>
                    <a:p>
                      <a:r>
                        <a:rPr lang="en-US" sz="3200" dirty="0">
                          <a:latin typeface="Arial" panose="020B0604020202020204" pitchFamily="34" charset="0"/>
                          <a:cs typeface="Arial" panose="020B0604020202020204" pitchFamily="34" charset="0"/>
                        </a:rPr>
                        <a:t>15%</a:t>
                      </a:r>
                    </a:p>
                  </a:txBody>
                  <a:tcPr/>
                </a:tc>
                <a:extLst>
                  <a:ext uri="{0D108BD9-81ED-4DB2-BD59-A6C34878D82A}">
                    <a16:rowId xmlns:a16="http://schemas.microsoft.com/office/drawing/2014/main" val="2183509925"/>
                  </a:ext>
                </a:extLst>
              </a:tr>
              <a:tr h="661670">
                <a:tc>
                  <a:txBody>
                    <a:bodyPr/>
                    <a:lstStyle/>
                    <a:p>
                      <a:r>
                        <a:rPr lang="en-US" sz="3200" dirty="0">
                          <a:latin typeface="Arial" panose="020B0604020202020204" pitchFamily="34" charset="0"/>
                          <a:cs typeface="Arial" panose="020B0604020202020204" pitchFamily="34" charset="0"/>
                        </a:rPr>
                        <a:t>Indians</a:t>
                      </a:r>
                    </a:p>
                  </a:txBody>
                  <a:tcPr/>
                </a:tc>
                <a:tc>
                  <a:txBody>
                    <a:bodyPr/>
                    <a:lstStyle/>
                    <a:p>
                      <a:r>
                        <a:rPr lang="en-US" sz="3200" dirty="0">
                          <a:latin typeface="Arial" panose="020B0604020202020204" pitchFamily="34" charset="0"/>
                          <a:cs typeface="Arial" panose="020B0604020202020204" pitchFamily="34" charset="0"/>
                        </a:rPr>
                        <a:t>16.6%</a:t>
                      </a:r>
                    </a:p>
                  </a:txBody>
                  <a:tcPr/>
                </a:tc>
                <a:tc>
                  <a:txBody>
                    <a:bodyPr/>
                    <a:lstStyle/>
                    <a:p>
                      <a:r>
                        <a:rPr lang="en-US" sz="3200" dirty="0">
                          <a:latin typeface="Arial" panose="020B0604020202020204" pitchFamily="34" charset="0"/>
                          <a:cs typeface="Arial" panose="020B0604020202020204" pitchFamily="34" charset="0"/>
                        </a:rPr>
                        <a:t>75.4%</a:t>
                      </a:r>
                    </a:p>
                  </a:txBody>
                  <a:tcPr/>
                </a:tc>
                <a:tc>
                  <a:txBody>
                    <a:bodyPr/>
                    <a:lstStyle/>
                    <a:p>
                      <a:r>
                        <a:rPr lang="en-US" sz="3200" dirty="0">
                          <a:latin typeface="Arial" panose="020B0604020202020204" pitchFamily="34" charset="0"/>
                          <a:cs typeface="Arial" panose="020B0604020202020204" pitchFamily="34" charset="0"/>
                        </a:rPr>
                        <a:t>8%</a:t>
                      </a:r>
                    </a:p>
                  </a:txBody>
                  <a:tcPr/>
                </a:tc>
                <a:extLst>
                  <a:ext uri="{0D108BD9-81ED-4DB2-BD59-A6C34878D82A}">
                    <a16:rowId xmlns:a16="http://schemas.microsoft.com/office/drawing/2014/main" val="3982093749"/>
                  </a:ext>
                </a:extLst>
              </a:tr>
            </a:tbl>
          </a:graphicData>
        </a:graphic>
      </p:graphicFrame>
    </p:spTree>
    <p:extLst>
      <p:ext uri="{BB962C8B-B14F-4D97-AF65-F5344CB8AC3E}">
        <p14:creationId xmlns:p14="http://schemas.microsoft.com/office/powerpoint/2010/main" val="4026329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Autism Spectrum Disorder in Malaysia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600200"/>
            <a:ext cx="8229600" cy="4525963"/>
          </a:xfrm>
        </p:spPr>
        <p:txBody>
          <a:bodyPr/>
          <a:lstStyle/>
          <a:p>
            <a:pPr marL="0" indent="0">
              <a:spcBef>
                <a:spcPts val="0"/>
              </a:spcBef>
              <a:spcAft>
                <a:spcPts val="0"/>
              </a:spcAft>
              <a:buNone/>
            </a:pPr>
            <a:r>
              <a:rPr lang="en-US" dirty="0" err="1">
                <a:effectLst/>
                <a:latin typeface="Arial" panose="020B0604020202020204" pitchFamily="34" charset="0"/>
                <a:ea typeface="Calibri" panose="020F0502020204030204" pitchFamily="34" charset="0"/>
                <a:cs typeface="Arial" panose="020B0604020202020204" pitchFamily="34" charset="0"/>
              </a:rPr>
              <a:t>Ilias</a:t>
            </a:r>
            <a:r>
              <a:rPr lang="en-US" dirty="0">
                <a:effectLst/>
                <a:latin typeface="Arial" panose="020B0604020202020204" pitchFamily="34" charset="0"/>
                <a:ea typeface="Calibri" panose="020F0502020204030204" pitchFamily="34" charset="0"/>
                <a:cs typeface="Arial" panose="020B0604020202020204" pitchFamily="34" charset="0"/>
              </a:rPr>
              <a:t> et al. (2019): (</a:t>
            </a:r>
            <a:r>
              <a:rPr lang="en-US" i="1" dirty="0">
                <a:effectLst/>
                <a:latin typeface="Arial" panose="020B0604020202020204" pitchFamily="34" charset="0"/>
                <a:ea typeface="Calibri" panose="020F0502020204030204" pitchFamily="34" charset="0"/>
                <a:cs typeface="Arial" panose="020B0604020202020204" pitchFamily="34" charset="0"/>
              </a:rPr>
              <a:t>Cont.</a:t>
            </a:r>
            <a:r>
              <a:rPr lang="en-US" dirty="0">
                <a:effectLst/>
                <a:latin typeface="Arial" panose="020B0604020202020204" pitchFamily="34" charset="0"/>
                <a:ea typeface="Calibri" panose="020F0502020204030204" pitchFamily="34" charset="0"/>
                <a:cs typeface="Arial" panose="020B0604020202020204" pitchFamily="34" charset="0"/>
              </a:rPr>
              <a:t>)</a:t>
            </a:r>
          </a:p>
          <a:p>
            <a:pPr>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Findings: </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Beliefs among some members of Malay ethnic groups that the child has </a:t>
            </a:r>
          </a:p>
          <a:p>
            <a:pPr lvl="2">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“Unseen friend” </a:t>
            </a:r>
          </a:p>
          <a:p>
            <a:pPr lvl="2">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“Saka” </a:t>
            </a:r>
          </a:p>
          <a:p>
            <a:pPr lvl="2">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“Badi”</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Some parents advised to seek help from a “</a:t>
            </a:r>
            <a:r>
              <a:rPr lang="en-US" sz="3200" dirty="0" err="1">
                <a:effectLst/>
                <a:latin typeface="Arial" panose="020B0604020202020204" pitchFamily="34" charset="0"/>
                <a:ea typeface="Calibri" panose="020F0502020204030204" pitchFamily="34" charset="0"/>
                <a:cs typeface="Arial" panose="020B0604020202020204" pitchFamily="34" charset="0"/>
              </a:rPr>
              <a:t>bomoh</a:t>
            </a:r>
            <a:r>
              <a:rPr lang="en-US" sz="3200" dirty="0">
                <a:effectLst/>
                <a:latin typeface="Arial" panose="020B0604020202020204" pitchFamily="34" charset="0"/>
                <a:ea typeface="Calibri" panose="020F0502020204030204" pitchFamily="34" charset="0"/>
                <a:cs typeface="Arial" panose="020B0604020202020204" pitchFamily="34" charset="0"/>
              </a:rPr>
              <a:t>” or “pawang”</a:t>
            </a:r>
          </a:p>
        </p:txBody>
      </p:sp>
    </p:spTree>
    <p:extLst>
      <p:ext uri="{BB962C8B-B14F-4D97-AF65-F5344CB8AC3E}">
        <p14:creationId xmlns:p14="http://schemas.microsoft.com/office/powerpoint/2010/main" val="3032883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Autism Spectrum Disorder in Malaysia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600200"/>
            <a:ext cx="8229600" cy="4525963"/>
          </a:xfrm>
        </p:spPr>
        <p:txBody>
          <a:bodyPr/>
          <a:lstStyle/>
          <a:p>
            <a:pPr marL="0" indent="0">
              <a:spcBef>
                <a:spcPts val="0"/>
              </a:spcBef>
              <a:spcAft>
                <a:spcPts val="0"/>
              </a:spcAft>
              <a:buNone/>
            </a:pPr>
            <a:r>
              <a:rPr lang="en-US" dirty="0" err="1">
                <a:effectLst/>
                <a:latin typeface="Arial" panose="020B0604020202020204" pitchFamily="34" charset="0"/>
                <a:ea typeface="Calibri" panose="020F0502020204030204" pitchFamily="34" charset="0"/>
                <a:cs typeface="Arial" panose="020B0604020202020204" pitchFamily="34" charset="0"/>
              </a:rPr>
              <a:t>Ilias</a:t>
            </a:r>
            <a:r>
              <a:rPr lang="en-US" dirty="0">
                <a:effectLst/>
                <a:latin typeface="Arial" panose="020B0604020202020204" pitchFamily="34" charset="0"/>
                <a:ea typeface="Calibri" panose="020F0502020204030204" pitchFamily="34" charset="0"/>
                <a:cs typeface="Arial" panose="020B0604020202020204" pitchFamily="34" charset="0"/>
              </a:rPr>
              <a:t> et al. (2019): (</a:t>
            </a:r>
            <a:r>
              <a:rPr lang="en-US" i="1" dirty="0">
                <a:effectLst/>
                <a:latin typeface="Arial" panose="020B0604020202020204" pitchFamily="34" charset="0"/>
                <a:ea typeface="Calibri" panose="020F0502020204030204" pitchFamily="34" charset="0"/>
                <a:cs typeface="Arial" panose="020B0604020202020204" pitchFamily="34" charset="0"/>
              </a:rPr>
              <a:t>Cont.</a:t>
            </a:r>
            <a:r>
              <a:rPr lang="en-US" dirty="0">
                <a:effectLst/>
                <a:latin typeface="Arial" panose="020B0604020202020204" pitchFamily="34" charset="0"/>
                <a:ea typeface="Calibri" panose="020F0502020204030204" pitchFamily="34" charset="0"/>
                <a:cs typeface="Arial" panose="020B0604020202020204" pitchFamily="34" charset="0"/>
              </a:rPr>
              <a:t>)</a:t>
            </a:r>
          </a:p>
          <a:p>
            <a:pPr>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Findings: </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Some parents had good adaptive coping strategies</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A family systems perspective is important in understanding resilience in parents of children with ASD (see pages 26 to 29 in the Behavioral 7th edition discuss a Family-Systems Perspective)</a:t>
            </a:r>
          </a:p>
        </p:txBody>
      </p:sp>
    </p:spTree>
    <p:extLst>
      <p:ext uri="{BB962C8B-B14F-4D97-AF65-F5344CB8AC3E}">
        <p14:creationId xmlns:p14="http://schemas.microsoft.com/office/powerpoint/2010/main" val="29399356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Autism Spectrum Disorder in Malaysia </a:t>
            </a:r>
            <a:r>
              <a:rPr lang="en-US" sz="2500" dirty="0">
                <a:effectLst/>
                <a:ea typeface="Calibri" panose="020F0502020204030204" pitchFamily="34" charset="0"/>
              </a:rPr>
              <a:t>[5]</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600200"/>
            <a:ext cx="8229600" cy="4525963"/>
          </a:xfrm>
        </p:spPr>
        <p:txBody>
          <a:bodyPr/>
          <a:lstStyle/>
          <a:p>
            <a:pPr marL="0" indent="0">
              <a:spcBef>
                <a:spcPts val="0"/>
              </a:spcBef>
              <a:spcAft>
                <a:spcPts val="0"/>
              </a:spcAft>
              <a:buNone/>
            </a:pPr>
            <a:r>
              <a:rPr lang="en-US" dirty="0" err="1">
                <a:effectLst/>
                <a:latin typeface="Arial" panose="020B0604020202020204" pitchFamily="34" charset="0"/>
                <a:ea typeface="Calibri" panose="020F0502020204030204" pitchFamily="34" charset="0"/>
                <a:cs typeface="Arial" panose="020B0604020202020204" pitchFamily="34" charset="0"/>
              </a:rPr>
              <a:t>Ilias</a:t>
            </a:r>
            <a:r>
              <a:rPr lang="en-US" dirty="0">
                <a:effectLst/>
                <a:latin typeface="Arial" panose="020B0604020202020204" pitchFamily="34" charset="0"/>
                <a:ea typeface="Calibri" panose="020F0502020204030204" pitchFamily="34" charset="0"/>
                <a:cs typeface="Arial" panose="020B0604020202020204" pitchFamily="34" charset="0"/>
              </a:rPr>
              <a:t>, K., Cornish, K., Park, M. S.-A., Toran, H., &amp; Golden, K. J. (2019). Risk and resilience among mothers and fathers of primary school age children with ASD in Malaysia: A qualitative constructive grounded theory approach. </a:t>
            </a:r>
            <a:r>
              <a:rPr lang="en-US" i="1" dirty="0">
                <a:effectLst/>
                <a:latin typeface="Arial" panose="020B0604020202020204" pitchFamily="34" charset="0"/>
                <a:ea typeface="Calibri" panose="020F0502020204030204" pitchFamily="34" charset="0"/>
                <a:cs typeface="Arial" panose="020B0604020202020204" pitchFamily="34" charset="0"/>
              </a:rPr>
              <a:t>Frontiers in Psychology, 9.</a:t>
            </a:r>
            <a:r>
              <a:rPr lang="en-US" dirty="0">
                <a:effectLst/>
                <a:latin typeface="Arial" panose="020B0604020202020204" pitchFamily="34" charset="0"/>
                <a:ea typeface="Calibri" panose="020F0502020204030204" pitchFamily="34" charset="0"/>
                <a:cs typeface="Arial" panose="020B0604020202020204" pitchFamily="34" charset="0"/>
              </a:rPr>
              <a:t> Article 2275. https://doi.org/10.3389/fpsyg.2018.02275</a:t>
            </a:r>
          </a:p>
        </p:txBody>
      </p:sp>
    </p:spTree>
    <p:extLst>
      <p:ext uri="{BB962C8B-B14F-4D97-AF65-F5344CB8AC3E}">
        <p14:creationId xmlns:p14="http://schemas.microsoft.com/office/powerpoint/2010/main" val="281561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Autism Spectrum Disorder in Malaysia </a:t>
            </a:r>
            <a:r>
              <a:rPr lang="en-US" sz="2500" dirty="0">
                <a:effectLst/>
                <a:ea typeface="Calibri" panose="020F0502020204030204" pitchFamily="34" charset="0"/>
              </a:rPr>
              <a:t>[6]</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600200"/>
            <a:ext cx="8229600" cy="4525963"/>
          </a:xfrm>
        </p:spPr>
        <p:txBody>
          <a:bodyPr/>
          <a:lstStyle/>
          <a:p>
            <a:pPr marL="0" indent="0">
              <a:spcBef>
                <a:spcPts val="0"/>
              </a:spcBef>
              <a:spcAft>
                <a:spcPts val="0"/>
              </a:spcAft>
              <a:buNone/>
            </a:pPr>
            <a:r>
              <a:rPr lang="en-US" sz="3200" dirty="0">
                <a:effectLst/>
                <a:latin typeface="Arial" panose="020B0604020202020204" pitchFamily="34" charset="0"/>
                <a:ea typeface="Calibri" panose="020F0502020204030204" pitchFamily="34" charset="0"/>
                <a:cs typeface="Arial" panose="020B0604020202020204" pitchFamily="34" charset="0"/>
              </a:rPr>
              <a:t>Marshall et al. (2019) recommended that a family-systems perspective be used in helping children and families cope with a child’s disability: </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“A family-centered approach to diagnosis, referral, intervention, and support throughout the child’s life with sensitivity to cultural beliefs, family preferences, and barriers to care should be considered as services are developed” (p. 2661)</a:t>
            </a:r>
          </a:p>
        </p:txBody>
      </p:sp>
    </p:spTree>
    <p:extLst>
      <p:ext uri="{BB962C8B-B14F-4D97-AF65-F5344CB8AC3E}">
        <p14:creationId xmlns:p14="http://schemas.microsoft.com/office/powerpoint/2010/main" val="1686216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Autism Spectrum Disorder in Malaysia </a:t>
            </a:r>
            <a:r>
              <a:rPr lang="en-US" sz="2500" dirty="0">
                <a:effectLst/>
                <a:ea typeface="Calibri" panose="020F0502020204030204" pitchFamily="34" charset="0"/>
              </a:rPr>
              <a:t>[7]</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600200"/>
            <a:ext cx="8229600" cy="4525963"/>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Marshall, J., </a:t>
            </a:r>
            <a:r>
              <a:rPr lang="en-US" dirty="0" err="1">
                <a:effectLst/>
                <a:latin typeface="Arial" panose="020B0604020202020204" pitchFamily="34" charset="0"/>
                <a:ea typeface="Calibri" panose="020F0502020204030204" pitchFamily="34" charset="0"/>
                <a:cs typeface="Arial" panose="020B0604020202020204" pitchFamily="34" charset="0"/>
              </a:rPr>
              <a:t>Doone</a:t>
            </a:r>
            <a:r>
              <a:rPr lang="en-US" dirty="0">
                <a:effectLst/>
                <a:latin typeface="Arial" panose="020B0604020202020204" pitchFamily="34" charset="0"/>
                <a:ea typeface="Calibri" panose="020F0502020204030204" pitchFamily="34" charset="0"/>
                <a:cs typeface="Arial" panose="020B0604020202020204" pitchFamily="34" charset="0"/>
              </a:rPr>
              <a:t>, E., &amp; Price, M. (2019). Cultural models of child disability: Perspectives of parents in Malaysia. </a:t>
            </a:r>
            <a:r>
              <a:rPr lang="en-US" i="1" dirty="0">
                <a:effectLst/>
                <a:latin typeface="Arial" panose="020B0604020202020204" pitchFamily="34" charset="0"/>
                <a:ea typeface="Calibri" panose="020F0502020204030204" pitchFamily="34" charset="0"/>
                <a:cs typeface="Arial" panose="020B0604020202020204" pitchFamily="34" charset="0"/>
              </a:rPr>
              <a:t>Disability and Rehabilitation: An International, Multidisciplinary Journal, 41</a:t>
            </a:r>
            <a:r>
              <a:rPr lang="en-US" dirty="0">
                <a:effectLst/>
                <a:latin typeface="Arial" panose="020B0604020202020204" pitchFamily="34" charset="0"/>
                <a:ea typeface="Calibri" panose="020F0502020204030204" pitchFamily="34" charset="0"/>
                <a:cs typeface="Arial" panose="020B0604020202020204" pitchFamily="34" charset="0"/>
              </a:rPr>
              <a:t>(22), 2653–2662. https://doi.org/10.1080/09638288.2018.1474497</a:t>
            </a:r>
          </a:p>
        </p:txBody>
      </p:sp>
    </p:spTree>
    <p:extLst>
      <p:ext uri="{BB962C8B-B14F-4D97-AF65-F5344CB8AC3E}">
        <p14:creationId xmlns:p14="http://schemas.microsoft.com/office/powerpoint/2010/main" val="706884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457200"/>
            <a:ext cx="8229600" cy="960438"/>
          </a:xfrm>
        </p:spPr>
        <p:txBody>
          <a:bodyPr/>
          <a:lstStyle/>
          <a:p>
            <a:r>
              <a:rPr lang="en-US" dirty="0">
                <a:effectLst/>
                <a:ea typeface="Calibri" panose="020F0502020204030204" pitchFamily="34" charset="0"/>
              </a:rPr>
              <a:t>IQ, Father’s Education, and Home Env. of Orang Asli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905000"/>
            <a:ext cx="8229600" cy="4221163"/>
          </a:xfrm>
        </p:spPr>
        <p:txBody>
          <a:bodyPr/>
          <a:lstStyle/>
          <a:p>
            <a:pPr marL="0" indent="0">
              <a:spcBef>
                <a:spcPts val="0"/>
              </a:spcBef>
              <a:spcAft>
                <a:spcPts val="0"/>
              </a:spcAft>
              <a:buNone/>
            </a:pPr>
            <a:r>
              <a:rPr lang="en-US" sz="3200" dirty="0">
                <a:effectLst/>
                <a:latin typeface="Arial" panose="020B0604020202020204" pitchFamily="34" charset="0"/>
                <a:ea typeface="Calibri" panose="020F0502020204030204" pitchFamily="34" charset="0"/>
                <a:cs typeface="Arial" panose="020B0604020202020204" pitchFamily="34" charset="0"/>
              </a:rPr>
              <a:t>Murtaza et al (2019) reported the following:</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Sample of 269 children aged 2 to 6 years who belonged to Orang Asli groups</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Positive association between father’s education, home environment, and children’s scores on the working memory, processing speed, and cognitive proficiency indexes of the WPPSI-IV</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Using US norms, the children’s scores were in the low 90s</a:t>
            </a:r>
          </a:p>
          <a:p>
            <a:pPr marL="0" indent="0">
              <a:spcBef>
                <a:spcPts val="0"/>
              </a:spcBef>
              <a:spcAft>
                <a:spcPts val="0"/>
              </a:spcAft>
              <a:buNone/>
            </a:pP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57729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457200"/>
            <a:ext cx="8229600" cy="960438"/>
          </a:xfrm>
        </p:spPr>
        <p:txBody>
          <a:bodyPr/>
          <a:lstStyle/>
          <a:p>
            <a:r>
              <a:rPr lang="en-US" dirty="0">
                <a:effectLst/>
                <a:ea typeface="Calibri" panose="020F0502020204030204" pitchFamily="34" charset="0"/>
              </a:rPr>
              <a:t>IQ, Father’s Education, and Home Env. of Orang Asli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905000"/>
            <a:ext cx="8229600" cy="4221163"/>
          </a:xfrm>
        </p:spPr>
        <p:txBody>
          <a:bodyPr/>
          <a:lstStyle/>
          <a:p>
            <a:pPr marL="0" indent="0">
              <a:spcBef>
                <a:spcPts val="0"/>
              </a:spcBef>
              <a:spcAft>
                <a:spcPts val="0"/>
              </a:spcAft>
              <a:buNone/>
            </a:pPr>
            <a:r>
              <a:rPr lang="en-US" sz="3200" dirty="0">
                <a:effectLst/>
                <a:latin typeface="Arial" panose="020B0604020202020204" pitchFamily="34" charset="0"/>
                <a:ea typeface="Calibri" panose="020F0502020204030204" pitchFamily="34" charset="0"/>
                <a:cs typeface="Arial" panose="020B0604020202020204" pitchFamily="34" charset="0"/>
              </a:rPr>
              <a:t>Murtaza, S. F., Gan, W. Y., </a:t>
            </a:r>
            <a:r>
              <a:rPr lang="en-US" sz="3200" dirty="0" err="1">
                <a:effectLst/>
                <a:latin typeface="Arial" panose="020B0604020202020204" pitchFamily="34" charset="0"/>
                <a:ea typeface="Calibri" panose="020F0502020204030204" pitchFamily="34" charset="0"/>
                <a:cs typeface="Arial" panose="020B0604020202020204" pitchFamily="34" charset="0"/>
              </a:rPr>
              <a:t>Sulaiman</a:t>
            </a:r>
            <a:r>
              <a:rPr lang="en-US" sz="3200" dirty="0">
                <a:effectLst/>
                <a:latin typeface="Arial" panose="020B0604020202020204" pitchFamily="34" charset="0"/>
                <a:ea typeface="Calibri" panose="020F0502020204030204" pitchFamily="34" charset="0"/>
                <a:cs typeface="Arial" panose="020B0604020202020204" pitchFamily="34" charset="0"/>
              </a:rPr>
              <a:t>, N., Shariff, Z. M., &amp; Ismail, S. I. F. (2019). Sociodemographic, nutritional, and environmental factors are associated with cognitive performance among Orang Asli children in Malaysia. </a:t>
            </a:r>
            <a:r>
              <a:rPr lang="en-US" sz="3200" i="1" dirty="0" err="1">
                <a:effectLst/>
                <a:latin typeface="Arial" panose="020B0604020202020204" pitchFamily="34" charset="0"/>
                <a:ea typeface="Calibri" panose="020F0502020204030204" pitchFamily="34" charset="0"/>
                <a:cs typeface="Arial" panose="020B0604020202020204" pitchFamily="34" charset="0"/>
              </a:rPr>
              <a:t>PLoS</a:t>
            </a:r>
            <a:r>
              <a:rPr lang="en-US" sz="3200" i="1" dirty="0">
                <a:effectLst/>
                <a:latin typeface="Arial" panose="020B0604020202020204" pitchFamily="34" charset="0"/>
                <a:ea typeface="Calibri" panose="020F0502020204030204" pitchFamily="34" charset="0"/>
                <a:cs typeface="Arial" panose="020B0604020202020204" pitchFamily="34" charset="0"/>
              </a:rPr>
              <a:t> ONE, 14</a:t>
            </a:r>
            <a:r>
              <a:rPr lang="en-US" sz="3200" dirty="0">
                <a:effectLst/>
                <a:latin typeface="Arial" panose="020B0604020202020204" pitchFamily="34" charset="0"/>
                <a:ea typeface="Calibri" panose="020F0502020204030204" pitchFamily="34" charset="0"/>
                <a:cs typeface="Arial" panose="020B0604020202020204" pitchFamily="34" charset="0"/>
              </a:rPr>
              <a:t>(7). Article e0219841. https://doi.org/10.1371/journal.pone.0219841</a:t>
            </a:r>
          </a:p>
        </p:txBody>
      </p:sp>
    </p:spTree>
    <p:extLst>
      <p:ext uri="{BB962C8B-B14F-4D97-AF65-F5344CB8AC3E}">
        <p14:creationId xmlns:p14="http://schemas.microsoft.com/office/powerpoint/2010/main" val="2012353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457200"/>
            <a:ext cx="8229600" cy="960438"/>
          </a:xfrm>
        </p:spPr>
        <p:txBody>
          <a:bodyPr/>
          <a:lstStyle/>
          <a:p>
            <a:r>
              <a:rPr lang="en-US" dirty="0">
                <a:effectLst/>
                <a:ea typeface="Calibri" panose="020F0502020204030204" pitchFamily="34" charset="0"/>
              </a:rPr>
              <a:t>Unmet Health Care Service Needs In Penang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752600"/>
            <a:ext cx="8458200" cy="4373563"/>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Tan (2015) studied replies of 305 caregivers of children with disabilities aged 0 to 12 years in Penang </a:t>
            </a:r>
          </a:p>
          <a:p>
            <a:pPr>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Unmet services:</a:t>
            </a:r>
          </a:p>
          <a:p>
            <a:pPr marL="857250" lvl="1" indent="-457200">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Dental services (49.6% needed, 59.9% unmet)</a:t>
            </a:r>
          </a:p>
          <a:p>
            <a:pPr marL="857250" lvl="1" indent="-457200">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Dietary advice (30.9% needed, 63.3% unmet)</a:t>
            </a:r>
          </a:p>
          <a:p>
            <a:pPr marL="857250" lvl="1" indent="-457200">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Speech therapy (56.9% needed, 56.8% unmet)</a:t>
            </a:r>
          </a:p>
        </p:txBody>
      </p:sp>
    </p:spTree>
    <p:extLst>
      <p:ext uri="{BB962C8B-B14F-4D97-AF65-F5344CB8AC3E}">
        <p14:creationId xmlns:p14="http://schemas.microsoft.com/office/powerpoint/2010/main" val="7231569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457200"/>
            <a:ext cx="8229600" cy="960438"/>
          </a:xfrm>
        </p:spPr>
        <p:txBody>
          <a:bodyPr/>
          <a:lstStyle/>
          <a:p>
            <a:r>
              <a:rPr lang="en-US" dirty="0">
                <a:effectLst/>
                <a:ea typeface="Calibri" panose="020F0502020204030204" pitchFamily="34" charset="0"/>
              </a:rPr>
              <a:t>Unmet Health Care Service Needs In Penang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752600"/>
            <a:ext cx="8458200" cy="4373563"/>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Tan (2015): (</a:t>
            </a:r>
            <a:r>
              <a:rPr lang="en-US" i="1" dirty="0">
                <a:effectLst/>
                <a:latin typeface="Arial" panose="020B0604020202020204" pitchFamily="34" charset="0"/>
                <a:ea typeface="Calibri" panose="020F0502020204030204" pitchFamily="34" charset="0"/>
                <a:cs typeface="Arial" panose="020B0604020202020204" pitchFamily="34" charset="0"/>
              </a:rPr>
              <a:t>Cont.</a:t>
            </a:r>
            <a:r>
              <a:rPr lang="en-US" dirty="0">
                <a:effectLst/>
                <a:latin typeface="Arial" panose="020B0604020202020204" pitchFamily="34" charset="0"/>
                <a:ea typeface="Calibri" panose="020F0502020204030204" pitchFamily="34" charset="0"/>
                <a:cs typeface="Arial" panose="020B0604020202020204" pitchFamily="34" charset="0"/>
              </a:rPr>
              <a:t>) </a:t>
            </a:r>
          </a:p>
          <a:p>
            <a:pPr>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Unmet services:</a:t>
            </a:r>
          </a:p>
          <a:p>
            <a:pPr marL="857250" lvl="1" indent="-457200">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Psychology services (25.5% needed, 63.3% unmet)</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Communication aids such as flash cards and computer programs (33.0% needed, 79.2% unmet)</a:t>
            </a:r>
          </a:p>
        </p:txBody>
      </p:sp>
    </p:spTree>
    <p:extLst>
      <p:ext uri="{BB962C8B-B14F-4D97-AF65-F5344CB8AC3E}">
        <p14:creationId xmlns:p14="http://schemas.microsoft.com/office/powerpoint/2010/main" val="4726912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457200"/>
            <a:ext cx="8229600" cy="960438"/>
          </a:xfrm>
        </p:spPr>
        <p:txBody>
          <a:bodyPr/>
          <a:lstStyle/>
          <a:p>
            <a:r>
              <a:rPr lang="en-US" dirty="0">
                <a:effectLst/>
                <a:ea typeface="Calibri" panose="020F0502020204030204" pitchFamily="34" charset="0"/>
              </a:rPr>
              <a:t>Unmet Health Care Service Needs In Penang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752600"/>
            <a:ext cx="8458200" cy="4373563"/>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Tan (2015): (</a:t>
            </a:r>
            <a:r>
              <a:rPr lang="en-US" i="1" dirty="0">
                <a:effectLst/>
                <a:latin typeface="Arial" panose="020B0604020202020204" pitchFamily="34" charset="0"/>
                <a:ea typeface="Calibri" panose="020F0502020204030204" pitchFamily="34" charset="0"/>
                <a:cs typeface="Arial" panose="020B0604020202020204" pitchFamily="34" charset="0"/>
              </a:rPr>
              <a:t>Cont.</a:t>
            </a:r>
            <a:r>
              <a:rPr lang="en-US" dirty="0">
                <a:effectLst/>
                <a:latin typeface="Arial" panose="020B0604020202020204" pitchFamily="34" charset="0"/>
                <a:ea typeface="Calibri" panose="020F0502020204030204" pitchFamily="34" charset="0"/>
                <a:cs typeface="Arial" panose="020B0604020202020204" pitchFamily="34" charset="0"/>
              </a:rPr>
              <a:t>) </a:t>
            </a:r>
          </a:p>
          <a:p>
            <a:pPr>
              <a:spcBef>
                <a:spcPts val="0"/>
              </a:spcBef>
              <a:spcAft>
                <a:spcPts val="0"/>
              </a:spcAft>
            </a:pPr>
            <a:r>
              <a:rPr lang="en-US" dirty="0">
                <a:effectLst/>
                <a:latin typeface="Arial" panose="020B0604020202020204" pitchFamily="34" charset="0"/>
                <a:ea typeface="Calibri" panose="020F0502020204030204" pitchFamily="34" charset="0"/>
                <a:cs typeface="Arial" panose="020B0604020202020204" pitchFamily="34" charset="0"/>
              </a:rPr>
              <a:t>Access problems:</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Logistic issues</a:t>
            </a:r>
          </a:p>
          <a:p>
            <a:pPr lvl="1">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Caregivers not knowing where to obtain services </a:t>
            </a:r>
          </a:p>
        </p:txBody>
      </p:sp>
    </p:spTree>
    <p:extLst>
      <p:ext uri="{BB962C8B-B14F-4D97-AF65-F5344CB8AC3E}">
        <p14:creationId xmlns:p14="http://schemas.microsoft.com/office/powerpoint/2010/main" val="2259868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Cost of Mental Health in Malaysia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417638"/>
            <a:ext cx="8229600" cy="4708525"/>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Chua (2020) reported the following:</a:t>
            </a:r>
          </a:p>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Mental health issues have tripled from about 11% in 1996 to about 29% in 2016</a:t>
            </a:r>
          </a:p>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In 2017, depressive disorders and anxiety disorders were top contributors to disability</a:t>
            </a:r>
          </a:p>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In 2018, </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Ratio of one psychiatrist per 100,000</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15 clinical psychologists employed in the public health service </a:t>
            </a:r>
          </a:p>
        </p:txBody>
      </p:sp>
    </p:spTree>
    <p:extLst>
      <p:ext uri="{BB962C8B-B14F-4D97-AF65-F5344CB8AC3E}">
        <p14:creationId xmlns:p14="http://schemas.microsoft.com/office/powerpoint/2010/main" val="33644188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457200"/>
            <a:ext cx="8229600" cy="960438"/>
          </a:xfrm>
        </p:spPr>
        <p:txBody>
          <a:bodyPr/>
          <a:lstStyle/>
          <a:p>
            <a:r>
              <a:rPr lang="en-US" dirty="0">
                <a:effectLst/>
                <a:ea typeface="Calibri" panose="020F0502020204030204" pitchFamily="34" charset="0"/>
              </a:rPr>
              <a:t>Unmet Health Care Service Needs In Penang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752600"/>
            <a:ext cx="8458200" cy="4373563"/>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Tan, S. H. (2015). Unmet health care service needs of children with disabilities in Penang, Malaysia. </a:t>
            </a:r>
            <a:r>
              <a:rPr lang="en-US" i="1" dirty="0">
                <a:effectLst/>
                <a:latin typeface="Arial" panose="020B0604020202020204" pitchFamily="34" charset="0"/>
                <a:ea typeface="Calibri" panose="020F0502020204030204" pitchFamily="34" charset="0"/>
                <a:cs typeface="Arial" panose="020B0604020202020204" pitchFamily="34" charset="0"/>
              </a:rPr>
              <a:t>Asia-Pacific Journal of Public Health, 27</a:t>
            </a:r>
            <a:r>
              <a:rPr lang="en-US" dirty="0">
                <a:effectLst/>
                <a:latin typeface="Arial" panose="020B0604020202020204" pitchFamily="34" charset="0"/>
                <a:ea typeface="Calibri" panose="020F0502020204030204" pitchFamily="34" charset="0"/>
                <a:cs typeface="Arial" panose="020B0604020202020204" pitchFamily="34" charset="0"/>
              </a:rPr>
              <a:t>(8, Suppl), 41S–51S. https://doi.org/10.1177/1010539515592461</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79687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COVID-19 Pandemic in Malaysia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417638"/>
            <a:ext cx="8229600" cy="4708525"/>
          </a:xfrm>
        </p:spPr>
        <p:txBody>
          <a:bodyPr/>
          <a:lstStyle/>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COVID-19 pandemic negatively affected the schooling of children of refugee and asylum-seekers, migrant workers, and stateless and undocumented persons (Loganathan et al., 2021). </a:t>
            </a:r>
          </a:p>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Interviews conducted from June 2020 to March 2021 with 33 community organizers</a:t>
            </a:r>
          </a:p>
        </p:txBody>
      </p:sp>
    </p:spTree>
    <p:extLst>
      <p:ext uri="{BB962C8B-B14F-4D97-AF65-F5344CB8AC3E}">
        <p14:creationId xmlns:p14="http://schemas.microsoft.com/office/powerpoint/2010/main" val="8020441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COVID-19 Pandemic in Malaysia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417638"/>
            <a:ext cx="8229600" cy="4708525"/>
          </a:xfrm>
        </p:spPr>
        <p:txBody>
          <a:bodyPr/>
          <a:lstStyle/>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Lockdowns disproportionately impacted non-citizen households exacerbating pre-existing inequities </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Disrupted in-person schooling</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Disrupted school meals</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Deprived children of social interactions</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Limited online learning due to the scarcity of digital devices and poor internet connectivity</a:t>
            </a:r>
          </a:p>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Government oversight was not available</a:t>
            </a:r>
          </a:p>
        </p:txBody>
      </p:sp>
    </p:spTree>
    <p:extLst>
      <p:ext uri="{BB962C8B-B14F-4D97-AF65-F5344CB8AC3E}">
        <p14:creationId xmlns:p14="http://schemas.microsoft.com/office/powerpoint/2010/main" val="41747353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COVID-19 Pandemic in Malaysia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417638"/>
            <a:ext cx="8229600" cy="4708525"/>
          </a:xfrm>
        </p:spPr>
        <p:txBody>
          <a:bodyPr/>
          <a:lstStyle/>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More inclusive national educational policies are needed by recognizing and supporting informal learning centers so that no child is left behind</a:t>
            </a:r>
          </a:p>
        </p:txBody>
      </p:sp>
    </p:spTree>
    <p:extLst>
      <p:ext uri="{BB962C8B-B14F-4D97-AF65-F5344CB8AC3E}">
        <p14:creationId xmlns:p14="http://schemas.microsoft.com/office/powerpoint/2010/main" val="16136549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COVID-19 Pandemic in Malaysia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417638"/>
            <a:ext cx="8229600" cy="4708525"/>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Loganathan, T., Chan, Z. X., Hassan, F., </a:t>
            </a:r>
            <a:r>
              <a:rPr lang="en-US" dirty="0" err="1">
                <a:effectLst/>
                <a:latin typeface="Arial" panose="020B0604020202020204" pitchFamily="34" charset="0"/>
                <a:ea typeface="Calibri" panose="020F0502020204030204" pitchFamily="34" charset="0"/>
                <a:cs typeface="Arial" panose="020B0604020202020204" pitchFamily="34" charset="0"/>
              </a:rPr>
              <a:t>Kunpeuk</a:t>
            </a:r>
            <a:r>
              <a:rPr lang="en-US" dirty="0">
                <a:effectLst/>
                <a:latin typeface="Arial" panose="020B0604020202020204" pitchFamily="34" charset="0"/>
                <a:ea typeface="Calibri" panose="020F0502020204030204" pitchFamily="34" charset="0"/>
                <a:cs typeface="Arial" panose="020B0604020202020204" pitchFamily="34" charset="0"/>
              </a:rPr>
              <a:t>, W., </a:t>
            </a:r>
            <a:r>
              <a:rPr lang="en-US" dirty="0" err="1">
                <a:effectLst/>
                <a:latin typeface="Arial" panose="020B0604020202020204" pitchFamily="34" charset="0"/>
                <a:ea typeface="Calibri" panose="020F0502020204030204" pitchFamily="34" charset="0"/>
                <a:cs typeface="Arial" panose="020B0604020202020204" pitchFamily="34" charset="0"/>
              </a:rPr>
              <a:t>Suphanchaimat</a:t>
            </a:r>
            <a:r>
              <a:rPr lang="en-US" dirty="0">
                <a:effectLst/>
                <a:latin typeface="Arial" panose="020B0604020202020204" pitchFamily="34" charset="0"/>
                <a:ea typeface="Calibri" panose="020F0502020204030204" pitchFamily="34" charset="0"/>
                <a:cs typeface="Arial" panose="020B0604020202020204" pitchFamily="34" charset="0"/>
              </a:rPr>
              <a:t>, R., Yi, H., &amp; Majid, H. A. (2021). Education for non-citizen children in Malaysia during the COVID-19 pandemic: A qualitative study. </a:t>
            </a:r>
            <a:r>
              <a:rPr lang="en-US" i="1" dirty="0" err="1">
                <a:effectLst/>
                <a:latin typeface="Arial" panose="020B0604020202020204" pitchFamily="34" charset="0"/>
                <a:ea typeface="Calibri" panose="020F0502020204030204" pitchFamily="34" charset="0"/>
                <a:cs typeface="Arial" panose="020B0604020202020204" pitchFamily="34" charset="0"/>
              </a:rPr>
              <a:t>PLoS</a:t>
            </a:r>
            <a:r>
              <a:rPr lang="en-US" i="1" dirty="0">
                <a:effectLst/>
                <a:latin typeface="Arial" panose="020B0604020202020204" pitchFamily="34" charset="0"/>
                <a:ea typeface="Calibri" panose="020F0502020204030204" pitchFamily="34" charset="0"/>
                <a:cs typeface="Arial" panose="020B0604020202020204" pitchFamily="34" charset="0"/>
              </a:rPr>
              <a:t> ONE, 16</a:t>
            </a:r>
            <a:r>
              <a:rPr lang="en-US" dirty="0">
                <a:effectLst/>
                <a:latin typeface="Arial" panose="020B0604020202020204" pitchFamily="34" charset="0"/>
                <a:ea typeface="Calibri" panose="020F0502020204030204" pitchFamily="34" charset="0"/>
                <a:cs typeface="Arial" panose="020B0604020202020204" pitchFamily="34" charset="0"/>
              </a:rPr>
              <a:t>(12). Article e0259546. https://doi.org/10.1371/journal.pone.0259546</a:t>
            </a:r>
          </a:p>
        </p:txBody>
      </p:sp>
    </p:spTree>
    <p:extLst>
      <p:ext uri="{BB962C8B-B14F-4D97-AF65-F5344CB8AC3E}">
        <p14:creationId xmlns:p14="http://schemas.microsoft.com/office/powerpoint/2010/main" val="42484792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sz="4000" dirty="0">
                <a:effectLst/>
                <a:ea typeface="Calibri" panose="020F0502020204030204" pitchFamily="34" charset="0"/>
              </a:rPr>
              <a:t>Introduction </a:t>
            </a:r>
            <a:r>
              <a:rPr lang="en-US" sz="4000">
                <a:effectLst/>
                <a:ea typeface="Calibri" panose="020F0502020204030204" pitchFamily="34" charset="0"/>
              </a:rPr>
              <a:t>to COVID-19</a:t>
            </a:r>
            <a:endParaRPr lang="en-US" sz="40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219200"/>
            <a:ext cx="8229600" cy="4906963"/>
          </a:xfrm>
        </p:spPr>
        <p:txBody>
          <a:bodyPr/>
          <a:lstStyle/>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The COVID-19 pandemic and stress on children:</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Fear of quarantine</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Fear of getting the infection</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Frustration and boredom</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Inadequate information about the pandemic</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Lack of in-person contact with classmates, friends, and teachers</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Limited personal space at home</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Concerns about the family’s finances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4463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about COVID-19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219200"/>
            <a:ext cx="8229600" cy="4906963"/>
          </a:xfrm>
        </p:spPr>
        <p:txBody>
          <a:bodyPr/>
          <a:lstStyle/>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Risk factors and children’s mental health:</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Being worried about COVID-19</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Experiencing disruptions in routine</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Experiencing financial instability, food shortages, or housing instability</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Experiencing adverse childhood experiences (e.g., abuse, neglect, community violence, discrimination)</a:t>
            </a:r>
          </a:p>
          <a:p>
            <a:pPr>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705260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about COVID-19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219200"/>
            <a:ext cx="8229600" cy="4906963"/>
          </a:xfrm>
        </p:spPr>
        <p:txBody>
          <a:bodyPr/>
          <a:lstStyle/>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Risk factors and children’s mental health:  (</a:t>
            </a:r>
            <a:r>
              <a:rPr lang="en-US" i="1" dirty="0">
                <a:effectLst/>
                <a:latin typeface="Arial" panose="020B0604020202020204" pitchFamily="34" charset="0"/>
                <a:ea typeface="Calibri" panose="020F0502020204030204" pitchFamily="34" charset="0"/>
                <a:cs typeface="Arial" panose="020B0604020202020204" pitchFamily="34" charset="0"/>
              </a:rPr>
              <a:t>Cont.</a:t>
            </a:r>
            <a:r>
              <a:rPr lang="en-US" dirty="0">
                <a:effectLst/>
                <a:latin typeface="Arial" panose="020B0604020202020204" pitchFamily="34" charset="0"/>
                <a:ea typeface="Calibri" panose="020F0502020204030204" pitchFamily="34" charset="0"/>
                <a:cs typeface="Arial" panose="020B0604020202020204" pitchFamily="34" charset="0"/>
              </a:rPr>
              <a:t>)</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Having mental health challenges before the pandemic</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Having caregivers at elevated risk of burnout</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Having caregivers who are frontline workers</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Living in an area with more severe COVID-19 outbreaks</a:t>
            </a:r>
          </a:p>
          <a:p>
            <a:pPr>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06037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about COVID-19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219200"/>
            <a:ext cx="8229600" cy="4906963"/>
          </a:xfrm>
        </p:spPr>
        <p:txBody>
          <a:bodyPr/>
          <a:lstStyle/>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Risk factors and children’s mental health:  (</a:t>
            </a:r>
            <a:r>
              <a:rPr lang="en-US" i="1" dirty="0">
                <a:effectLst/>
                <a:latin typeface="Arial" panose="020B0604020202020204" pitchFamily="34" charset="0"/>
                <a:ea typeface="Calibri" panose="020F0502020204030204" pitchFamily="34" charset="0"/>
                <a:cs typeface="Arial" panose="020B0604020202020204" pitchFamily="34" charset="0"/>
              </a:rPr>
              <a:t>Cont.</a:t>
            </a:r>
            <a:r>
              <a:rPr lang="en-US" dirty="0">
                <a:effectLst/>
                <a:latin typeface="Arial" panose="020B0604020202020204" pitchFamily="34" charset="0"/>
                <a:ea typeface="Calibri" panose="020F0502020204030204" pitchFamily="34" charset="0"/>
                <a:cs typeface="Arial" panose="020B0604020202020204" pitchFamily="34" charset="0"/>
              </a:rPr>
              <a:t>)</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Living in an urban area</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Losing a family member to COVID-19</a:t>
            </a:r>
          </a:p>
          <a:p>
            <a:pPr>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8381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about COVID-19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524000"/>
            <a:ext cx="8229600" cy="4602163"/>
          </a:xfrm>
        </p:spPr>
        <p:txBody>
          <a:bodyPr/>
          <a:lstStyle/>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Children at greater risk:</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In immigrant households</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In rural areas</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Involved with the juvenile justice or child welfare system, runaway children, and children experiencing homelessness</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Discriminated in the health care system</a:t>
            </a:r>
          </a:p>
          <a:p>
            <a:pPr>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184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Cost of Mental Health in Malaysia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417638"/>
            <a:ext cx="8229600" cy="4708525"/>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Chua (2020) reported the following: (</a:t>
            </a:r>
            <a:r>
              <a:rPr lang="en-US" i="1" dirty="0">
                <a:effectLst/>
                <a:latin typeface="Arial" panose="020B0604020202020204" pitchFamily="34" charset="0"/>
                <a:ea typeface="Calibri" panose="020F0502020204030204" pitchFamily="34" charset="0"/>
                <a:cs typeface="Arial" panose="020B0604020202020204" pitchFamily="34" charset="0"/>
              </a:rPr>
              <a:t>Cont.</a:t>
            </a:r>
            <a:r>
              <a:rPr lang="en-US" dirty="0">
                <a:effectLst/>
                <a:latin typeface="Arial" panose="020B0604020202020204" pitchFamily="34" charset="0"/>
                <a:ea typeface="Calibri" panose="020F0502020204030204" pitchFamily="34" charset="0"/>
                <a:cs typeface="Arial" panose="020B0604020202020204" pitchFamily="34" charset="0"/>
              </a:rPr>
              <a:t>)</a:t>
            </a:r>
          </a:p>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In 2018, mental health conditions in the workplace estimated to cost the Malaysian economy RM14.46 billion </a:t>
            </a:r>
          </a:p>
          <a:p>
            <a:pPr marL="0" indent="0">
              <a:spcBef>
                <a:spcPts val="0"/>
              </a:spcBef>
              <a:spcAft>
                <a:spcPts val="0"/>
              </a:spcAft>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Chua, S. N. (2020). The economic cost of mental disorders in Malaysia. </a:t>
            </a:r>
            <a:r>
              <a:rPr lang="en-US" i="1" dirty="0">
                <a:effectLst/>
                <a:latin typeface="Arial" panose="020B0604020202020204" pitchFamily="34" charset="0"/>
                <a:ea typeface="Calibri" panose="020F0502020204030204" pitchFamily="34" charset="0"/>
                <a:cs typeface="Arial" panose="020B0604020202020204" pitchFamily="34" charset="0"/>
              </a:rPr>
              <a:t>The Lancet Psychiatry, 7</a:t>
            </a:r>
            <a:r>
              <a:rPr lang="en-US" dirty="0">
                <a:effectLst/>
                <a:latin typeface="Arial" panose="020B0604020202020204" pitchFamily="34" charset="0"/>
                <a:ea typeface="Calibri" panose="020F0502020204030204" pitchFamily="34" charset="0"/>
                <a:cs typeface="Arial" panose="020B0604020202020204" pitchFamily="34" charset="0"/>
              </a:rPr>
              <a:t>(4), e23. https://doi.org/10.1016/S2215-0366(20)30091-2</a:t>
            </a:r>
          </a:p>
        </p:txBody>
      </p:sp>
    </p:spTree>
    <p:extLst>
      <p:ext uri="{BB962C8B-B14F-4D97-AF65-F5344CB8AC3E}">
        <p14:creationId xmlns:p14="http://schemas.microsoft.com/office/powerpoint/2010/main" val="31336613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about COVID-19 </a:t>
            </a:r>
            <a:r>
              <a:rPr lang="en-US" sz="2500" dirty="0">
                <a:effectLst/>
                <a:ea typeface="Calibri" panose="020F0502020204030204" pitchFamily="34" charset="0"/>
              </a:rPr>
              <a:t>[5]</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524000"/>
            <a:ext cx="8229600" cy="4602163"/>
          </a:xfrm>
        </p:spPr>
        <p:txBody>
          <a:bodyPr/>
          <a:lstStyle/>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Children at greater risk: (</a:t>
            </a:r>
            <a:r>
              <a:rPr lang="en-US" i="1" dirty="0">
                <a:effectLst/>
                <a:latin typeface="Arial" panose="020B0604020202020204" pitchFamily="34" charset="0"/>
                <a:ea typeface="Calibri" panose="020F0502020204030204" pitchFamily="34" charset="0"/>
                <a:cs typeface="Arial" panose="020B0604020202020204" pitchFamily="34" charset="0"/>
              </a:rPr>
              <a:t>Cont.</a:t>
            </a:r>
            <a:r>
              <a:rPr lang="en-US" dirty="0">
                <a:effectLst/>
                <a:latin typeface="Arial" panose="020B0604020202020204" pitchFamily="34" charset="0"/>
                <a:ea typeface="Calibri" panose="020F0502020204030204" pitchFamily="34" charset="0"/>
                <a:cs typeface="Arial" panose="020B0604020202020204" pitchFamily="34" charset="0"/>
              </a:rPr>
              <a:t>)</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With intellectual and developmental disabilities</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With multiple risk factors</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With previous mental health conditions</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Culturally and linguistically diverse</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LGBTQ+ children </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Low-income children</a:t>
            </a:r>
          </a:p>
          <a:p>
            <a:pPr>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56737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Interventions about COVID-19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52400" y="1524000"/>
            <a:ext cx="8839200" cy="4068763"/>
          </a:xfrm>
        </p:spPr>
        <p:txBody>
          <a:bodyPr/>
          <a:lstStyle/>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Mental health interventions should focus on children, parents, siblings, and family dynamics in the context of acceptable </a:t>
            </a:r>
            <a:r>
              <a:rPr lang="en-US" sz="3200" dirty="0" err="1">
                <a:effectLst/>
                <a:latin typeface="Arial" panose="020B0604020202020204" pitchFamily="34" charset="0"/>
                <a:ea typeface="Calibri" panose="020F0502020204030204" pitchFamily="34" charset="0"/>
                <a:cs typeface="Arial" panose="020B0604020202020204" pitchFamily="34" charset="0"/>
              </a:rPr>
              <a:t>telemental</a:t>
            </a:r>
            <a:r>
              <a:rPr lang="en-US" sz="3200" dirty="0">
                <a:effectLst/>
                <a:latin typeface="Arial" panose="020B0604020202020204" pitchFamily="34" charset="0"/>
                <a:ea typeface="Calibri" panose="020F0502020204030204" pitchFamily="34" charset="0"/>
                <a:cs typeface="Arial" panose="020B0604020202020204" pitchFamily="34" charset="0"/>
              </a:rPr>
              <a:t> health services with a component, where needed, that includes in-person, video, or phone calls </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Having young children engage in pandemic-related pretend play may help them cope better with the pandemic</a:t>
            </a:r>
          </a:p>
        </p:txBody>
      </p:sp>
    </p:spTree>
    <p:extLst>
      <p:ext uri="{BB962C8B-B14F-4D97-AF65-F5344CB8AC3E}">
        <p14:creationId xmlns:p14="http://schemas.microsoft.com/office/powerpoint/2010/main" val="18693832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Interventions about COVID-19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52400" y="1394618"/>
            <a:ext cx="8839200" cy="4068763"/>
          </a:xfrm>
        </p:spPr>
        <p:txBody>
          <a:bodyPr/>
          <a:lstStyle/>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Children who face childhood trauma will experience the effects of the COVID-19 pandemic in ways that are different from those who have more normal childhoods</a:t>
            </a:r>
          </a:p>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And when they reach adulthood, they are likely to face additional challenges </a:t>
            </a:r>
          </a:p>
        </p:txBody>
      </p:sp>
    </p:spTree>
    <p:extLst>
      <p:ext uri="{BB962C8B-B14F-4D97-AF65-F5344CB8AC3E}">
        <p14:creationId xmlns:p14="http://schemas.microsoft.com/office/powerpoint/2010/main" val="34142173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Interventions about COVID-19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52400" y="1524000"/>
            <a:ext cx="8839200" cy="4068763"/>
          </a:xfrm>
        </p:spPr>
        <p:txBody>
          <a:bodyPr/>
          <a:lstStyle/>
          <a:p>
            <a:pPr>
              <a:spcBef>
                <a:spcPts val="0"/>
              </a:spcBef>
              <a:spcAft>
                <a:spcPts val="0"/>
              </a:spcAft>
            </a:pPr>
            <a:r>
              <a:rPr lang="en-US" sz="3200" dirty="0">
                <a:effectLst/>
                <a:latin typeface="Arial" panose="020B0604020202020204" pitchFamily="34" charset="0"/>
                <a:ea typeface="Calibri" panose="020F0502020204030204" pitchFamily="34" charset="0"/>
                <a:cs typeface="Arial" panose="020B0604020202020204" pitchFamily="34" charset="0"/>
              </a:rPr>
              <a:t>Future research should focus on the delivery of evidenced-based, age-appropriate mental health services and, if the pandemic continues, we need to monitor the impact of the pandemic on children’s mental health </a:t>
            </a:r>
          </a:p>
        </p:txBody>
      </p:sp>
    </p:spTree>
    <p:extLst>
      <p:ext uri="{BB962C8B-B14F-4D97-AF65-F5344CB8AC3E}">
        <p14:creationId xmlns:p14="http://schemas.microsoft.com/office/powerpoint/2010/main" val="32526806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18</a:t>
            </a:r>
          </a:p>
        </p:txBody>
      </p:sp>
      <p:sp>
        <p:nvSpPr>
          <p:cNvPr id="3" name="Subtitle 2"/>
          <p:cNvSpPr>
            <a:spLocks noGrp="1"/>
          </p:cNvSpPr>
          <p:nvPr>
            <p:ph type="subTitle" sz="quarter" idx="1"/>
          </p:nvPr>
        </p:nvSpPr>
        <p:spPr/>
        <p:txBody>
          <a:bodyPr/>
          <a:lstStyle/>
          <a:p>
            <a:r>
              <a:rPr lang="en-US" sz="4400" b="1" dirty="0"/>
              <a:t>Child Maltreatment</a:t>
            </a:r>
          </a:p>
        </p:txBody>
      </p:sp>
    </p:spTree>
    <p:extLst>
      <p:ext uri="{BB962C8B-B14F-4D97-AF65-F5344CB8AC3E}">
        <p14:creationId xmlns:p14="http://schemas.microsoft.com/office/powerpoint/2010/main" val="18614381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608-614)[1]</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Child maltreatment defined (CAPTA):</a:t>
            </a:r>
          </a:p>
          <a:p>
            <a:pPr marL="0" indent="0">
              <a:buNone/>
            </a:pPr>
            <a:r>
              <a:rPr lang="en-US" dirty="0">
                <a:latin typeface="Arial" panose="020B0604020202020204" pitchFamily="34" charset="0"/>
                <a:cs typeface="Arial" panose="020B0604020202020204" pitchFamily="34" charset="0"/>
              </a:rPr>
              <a:t> “any recent act or failure to act on the part of a parent or caretaker which results in death, serious physical or emotional harm, sexual abuse or exploitation . . . or an act or failure to act which presents an imminent risk of serious harm” </a:t>
            </a:r>
          </a:p>
        </p:txBody>
      </p:sp>
    </p:spTree>
    <p:extLst>
      <p:ext uri="{BB962C8B-B14F-4D97-AF65-F5344CB8AC3E}">
        <p14:creationId xmlns:p14="http://schemas.microsoft.com/office/powerpoint/2010/main" val="34097905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608-614)[2] (Continued)</a:t>
            </a:r>
          </a:p>
        </p:txBody>
      </p:sp>
      <p:sp>
        <p:nvSpPr>
          <p:cNvPr id="3" name="Content Placeholder 2"/>
          <p:cNvSpPr>
            <a:spLocks noGrp="1"/>
          </p:cNvSpPr>
          <p:nvPr>
            <p:ph idx="1"/>
          </p:nvPr>
        </p:nvSpPr>
        <p:spPr>
          <a:xfrm>
            <a:off x="457200" y="1600200"/>
            <a:ext cx="8001000" cy="4800600"/>
          </a:xfrm>
        </p:spPr>
        <p:txBody>
          <a:bodyPr/>
          <a:lstStyle/>
          <a:p>
            <a:r>
              <a:rPr lang="en-US" dirty="0">
                <a:latin typeface="Arial" panose="020B0604020202020204" pitchFamily="34" charset="0"/>
                <a:cs typeface="Arial" panose="020B0604020202020204" pitchFamily="34" charset="0"/>
              </a:rPr>
              <a:t>Five major types of child maltreatment:</a:t>
            </a:r>
          </a:p>
          <a:p>
            <a:pPr lvl="1"/>
            <a:r>
              <a:rPr lang="en-US" sz="3200" dirty="0">
                <a:latin typeface="Arial" panose="020B0604020202020204" pitchFamily="34" charset="0"/>
                <a:cs typeface="Arial" panose="020B0604020202020204" pitchFamily="34" charset="0"/>
              </a:rPr>
              <a:t>Physical abuse</a:t>
            </a:r>
          </a:p>
          <a:p>
            <a:pPr lvl="1"/>
            <a:r>
              <a:rPr lang="en-US" sz="3200" dirty="0">
                <a:latin typeface="Arial" panose="020B0604020202020204" pitchFamily="34" charset="0"/>
                <a:cs typeface="Arial" panose="020B0604020202020204" pitchFamily="34" charset="0"/>
              </a:rPr>
              <a:t>Sexual abuse</a:t>
            </a:r>
          </a:p>
          <a:p>
            <a:pPr lvl="1"/>
            <a:r>
              <a:rPr lang="en-US" sz="3200" dirty="0">
                <a:latin typeface="Arial" panose="020B0604020202020204" pitchFamily="34" charset="0"/>
                <a:cs typeface="Arial" panose="020B0604020202020204" pitchFamily="34" charset="0"/>
              </a:rPr>
              <a:t>Emotional and psychological abuse</a:t>
            </a:r>
          </a:p>
          <a:p>
            <a:pPr lvl="1"/>
            <a:r>
              <a:rPr lang="en-US" sz="3200" dirty="0">
                <a:latin typeface="Arial" panose="020B0604020202020204" pitchFamily="34" charset="0"/>
                <a:cs typeface="Arial" panose="020B0604020202020204" pitchFamily="34" charset="0"/>
              </a:rPr>
              <a:t>Neglect </a:t>
            </a:r>
          </a:p>
          <a:p>
            <a:pPr lvl="1"/>
            <a:r>
              <a:rPr lang="en-US" sz="3200" dirty="0">
                <a:latin typeface="Arial" panose="020B0604020202020204" pitchFamily="34" charset="0"/>
                <a:cs typeface="Arial" panose="020B0604020202020204" pitchFamily="34" charset="0"/>
              </a:rPr>
              <a:t>Parental substance use </a:t>
            </a:r>
          </a:p>
        </p:txBody>
      </p:sp>
    </p:spTree>
    <p:extLst>
      <p:ext uri="{BB962C8B-B14F-4D97-AF65-F5344CB8AC3E}">
        <p14:creationId xmlns:p14="http://schemas.microsoft.com/office/powerpoint/2010/main" val="23732381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608-614)[3] (Continued)</a:t>
            </a:r>
          </a:p>
        </p:txBody>
      </p:sp>
      <p:sp>
        <p:nvSpPr>
          <p:cNvPr id="3" name="Content Placeholder 2"/>
          <p:cNvSpPr>
            <a:spLocks noGrp="1"/>
          </p:cNvSpPr>
          <p:nvPr>
            <p:ph idx="1"/>
          </p:nvPr>
        </p:nvSpPr>
        <p:spPr>
          <a:xfrm>
            <a:off x="457200" y="1219200"/>
            <a:ext cx="8458200" cy="4953000"/>
          </a:xfrm>
        </p:spPr>
        <p:txBody>
          <a:bodyPr/>
          <a:lstStyle/>
          <a:p>
            <a:r>
              <a:rPr lang="en-US" dirty="0">
                <a:latin typeface="Arial" panose="020B0604020202020204" pitchFamily="34" charset="0"/>
                <a:cs typeface="Arial" panose="020B0604020202020204" pitchFamily="34" charset="0"/>
              </a:rPr>
              <a:t>See Table 18-1, p. 609, for signs of possible maltreatment in any form</a:t>
            </a:r>
          </a:p>
          <a:p>
            <a:r>
              <a:rPr lang="en-US" dirty="0">
                <a:latin typeface="Arial" panose="020B0604020202020204" pitchFamily="34" charset="0"/>
                <a:cs typeface="Arial" panose="020B0604020202020204" pitchFamily="34" charset="0"/>
              </a:rPr>
              <a:t>See Table 18-2, p. 610, for signs of possible physical abuse</a:t>
            </a:r>
          </a:p>
          <a:p>
            <a:r>
              <a:rPr lang="en-US" dirty="0">
                <a:latin typeface="Arial" panose="020B0604020202020204" pitchFamily="34" charset="0"/>
                <a:cs typeface="Arial" panose="020B0604020202020204" pitchFamily="34" charset="0"/>
              </a:rPr>
              <a:t>See Table 18-3, p. 611, for signs of possible emotional and psychological abuse</a:t>
            </a:r>
          </a:p>
          <a:p>
            <a:r>
              <a:rPr lang="en-US" dirty="0">
                <a:latin typeface="Arial" panose="020B0604020202020204" pitchFamily="34" charset="0"/>
                <a:cs typeface="Arial" panose="020B0604020202020204" pitchFamily="34" charset="0"/>
              </a:rPr>
              <a:t>See Table 18-4, p. 611, for signs of possible sexual abuse </a:t>
            </a:r>
          </a:p>
          <a:p>
            <a:pPr marL="0" indent="0">
              <a:buNone/>
            </a:pPr>
            <a:endParaRPr lang="en-US" dirty="0"/>
          </a:p>
        </p:txBody>
      </p:sp>
    </p:spTree>
    <p:extLst>
      <p:ext uri="{BB962C8B-B14F-4D97-AF65-F5344CB8AC3E}">
        <p14:creationId xmlns:p14="http://schemas.microsoft.com/office/powerpoint/2010/main" val="9443940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608-614)[4] (Continued)</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See Table 18-5, p. 612, for signs of possible neglect</a:t>
            </a:r>
          </a:p>
          <a:p>
            <a:r>
              <a:rPr lang="en-US" dirty="0">
                <a:latin typeface="Arial" panose="020B0604020202020204" pitchFamily="34" charset="0"/>
                <a:cs typeface="Arial" panose="020B0604020202020204" pitchFamily="34" charset="0"/>
              </a:rPr>
              <a:t>See Table 18-6 , p. 613, for signs in a child or parent of possible substance abuse</a:t>
            </a:r>
          </a:p>
          <a:p>
            <a:r>
              <a:rPr lang="en-US" dirty="0">
                <a:latin typeface="Arial" panose="020B0604020202020204" pitchFamily="34" charset="0"/>
                <a:cs typeface="Arial" panose="020B0604020202020204" pitchFamily="34" charset="0"/>
              </a:rPr>
              <a:t>See Table 18-7, p. 614, for signs of possible exposure to a parent’s substance abuse</a:t>
            </a:r>
          </a:p>
        </p:txBody>
      </p:sp>
    </p:spTree>
    <p:extLst>
      <p:ext uri="{BB962C8B-B14F-4D97-AF65-F5344CB8AC3E}">
        <p14:creationId xmlns:p14="http://schemas.microsoft.com/office/powerpoint/2010/main" val="20625732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Child Maltreatment</a:t>
            </a:r>
            <a:br>
              <a:rPr lang="en-US" dirty="0"/>
            </a:br>
            <a:r>
              <a:rPr lang="en-US" sz="2500" dirty="0"/>
              <a:t>(pp. 615-616)</a:t>
            </a:r>
          </a:p>
        </p:txBody>
      </p:sp>
      <p:sp>
        <p:nvSpPr>
          <p:cNvPr id="3" name="Content Placeholder 2"/>
          <p:cNvSpPr>
            <a:spLocks noGrp="1"/>
          </p:cNvSpPr>
          <p:nvPr>
            <p:ph idx="1"/>
          </p:nvPr>
        </p:nvSpPr>
        <p:spPr>
          <a:xfrm>
            <a:off x="457200" y="1371600"/>
            <a:ext cx="8305800" cy="4525963"/>
          </a:xfrm>
        </p:spPr>
        <p:txBody>
          <a:bodyPr/>
          <a:lstStyle/>
          <a:p>
            <a:r>
              <a:rPr lang="en-US" dirty="0">
                <a:latin typeface="Arial" panose="020B0604020202020204" pitchFamily="34" charset="0"/>
                <a:cs typeface="Arial" panose="020B0604020202020204" pitchFamily="34" charset="0"/>
              </a:rPr>
              <a:t>Mandated reporters</a:t>
            </a:r>
          </a:p>
          <a:p>
            <a:r>
              <a:rPr lang="en-US" dirty="0">
                <a:latin typeface="Arial" panose="020B0604020202020204" pitchFamily="34" charset="0"/>
                <a:cs typeface="Arial" panose="020B0604020202020204" pitchFamily="34" charset="0"/>
              </a:rPr>
              <a:t>Children as reporters</a:t>
            </a:r>
          </a:p>
          <a:p>
            <a:pPr lvl="1"/>
            <a:r>
              <a:rPr lang="en-US" sz="3200" dirty="0">
                <a:latin typeface="Arial" panose="020B0604020202020204" pitchFamily="34" charset="0"/>
                <a:cs typeface="Arial" panose="020B0604020202020204" pitchFamily="34" charset="0"/>
              </a:rPr>
              <a:t>See seven reasons for reluctance to report maltreatment (p. 615)</a:t>
            </a:r>
          </a:p>
          <a:p>
            <a:r>
              <a:rPr lang="en-US" dirty="0">
                <a:latin typeface="Arial" panose="020B0604020202020204" pitchFamily="34" charset="0"/>
                <a:cs typeface="Arial" panose="020B0604020202020204" pitchFamily="34" charset="0"/>
              </a:rPr>
              <a:t>Social factors influencing the reporting of sexual abuse </a:t>
            </a:r>
          </a:p>
          <a:p>
            <a:r>
              <a:rPr lang="en-US" dirty="0">
                <a:latin typeface="Arial" panose="020B0604020202020204" pitchFamily="34" charset="0"/>
                <a:cs typeface="Arial" panose="020B0604020202020204" pitchFamily="34" charset="0"/>
              </a:rPr>
              <a:t>Handling disclosures of child maltreatment </a:t>
            </a:r>
          </a:p>
          <a:p>
            <a:pPr lvl="1"/>
            <a:r>
              <a:rPr lang="en-US" sz="3200" dirty="0">
                <a:latin typeface="Arial" panose="020B0604020202020204" pitchFamily="34" charset="0"/>
                <a:cs typeface="Arial" panose="020B0604020202020204" pitchFamily="34" charset="0"/>
              </a:rPr>
              <a:t>See 14 guidelines for handling a child’s disclosure of maltreatment (pp. 615-616)</a:t>
            </a:r>
          </a:p>
          <a:p>
            <a:pPr marL="0" indent="0">
              <a:buNone/>
            </a:pPr>
            <a:endParaRPr lang="en-US" dirty="0"/>
          </a:p>
        </p:txBody>
      </p:sp>
    </p:spTree>
    <p:extLst>
      <p:ext uri="{BB962C8B-B14F-4D97-AF65-F5344CB8AC3E}">
        <p14:creationId xmlns:p14="http://schemas.microsoft.com/office/powerpoint/2010/main" val="4222311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Statistics on Mental Health of Children in Malaysia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417638"/>
            <a:ext cx="8229600" cy="4708525"/>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Chua (2022) reported the following statistics on mental health of children: </a:t>
            </a:r>
          </a:p>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National survey conducted by the Ministry of Health in 2020 reported that: </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Approximately one in every three Malaysians aged 16 years and above had a mental health condition</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The states of WP Kuala Lumpur, Kelantan, Sabah, and Sarawak had the highest prevalence of mental health issues</a:t>
            </a:r>
          </a:p>
        </p:txBody>
      </p:sp>
    </p:spTree>
    <p:extLst>
      <p:ext uri="{BB962C8B-B14F-4D97-AF65-F5344CB8AC3E}">
        <p14:creationId xmlns:p14="http://schemas.microsoft.com/office/powerpoint/2010/main" val="41900393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dirty="0"/>
              <a:t>Statistics on Perpetrators</a:t>
            </a:r>
            <a:br>
              <a:rPr lang="en-US" dirty="0"/>
            </a:br>
            <a:r>
              <a:rPr lang="en-US" sz="2500" dirty="0"/>
              <a:t>(p. 618)</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See p. 618 for World Health Organization (2020) statistics on child maltreatment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97040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People Maltreat Children </a:t>
            </a:r>
            <a:r>
              <a:rPr lang="en-US" sz="2500" dirty="0"/>
              <a:t>(pp. 618-621)</a:t>
            </a:r>
          </a:p>
        </p:txBody>
      </p:sp>
      <p:sp>
        <p:nvSpPr>
          <p:cNvPr id="3" name="Content Placeholder 2"/>
          <p:cNvSpPr>
            <a:spLocks noGrp="1"/>
          </p:cNvSpPr>
          <p:nvPr>
            <p:ph idx="1"/>
          </p:nvPr>
        </p:nvSpPr>
        <p:spPr>
          <a:xfrm>
            <a:off x="457200" y="1524000"/>
            <a:ext cx="8229600" cy="4525963"/>
          </a:xfrm>
        </p:spPr>
        <p:txBody>
          <a:bodyPr/>
          <a:lstStyle/>
          <a:p>
            <a:r>
              <a:rPr lang="en-US" dirty="0">
                <a:latin typeface="Arial" panose="020B0604020202020204" pitchFamily="34" charset="0"/>
                <a:cs typeface="Arial" panose="020B0604020202020204" pitchFamily="34" charset="0"/>
              </a:rPr>
              <a:t>See Figure 18-5, p. 619, for a flowchart on determinants of child maltreatment</a:t>
            </a:r>
          </a:p>
          <a:p>
            <a:r>
              <a:rPr lang="en-US" dirty="0">
                <a:latin typeface="Arial" panose="020B0604020202020204" pitchFamily="34" charset="0"/>
                <a:cs typeface="Arial" panose="020B0604020202020204" pitchFamily="34" charset="0"/>
              </a:rPr>
              <a:t>See p. 619 for a formula for predicting physical abuse</a:t>
            </a:r>
          </a:p>
        </p:txBody>
      </p:sp>
    </p:spTree>
    <p:extLst>
      <p:ext uri="{BB962C8B-B14F-4D97-AF65-F5344CB8AC3E}">
        <p14:creationId xmlns:p14="http://schemas.microsoft.com/office/powerpoint/2010/main" val="9930576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Neglectful Parents</a:t>
            </a:r>
            <a:br>
              <a:rPr lang="en-US" dirty="0"/>
            </a:br>
            <a:r>
              <a:rPr lang="en-US" sz="2500" dirty="0"/>
              <a:t>(pp. 623-625)</a:t>
            </a:r>
            <a:endParaRPr lang="en-US"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See Table 18-9, p. 624, for signs that a parent may be engaging in child maltreatment, including child neglect</a:t>
            </a:r>
          </a:p>
        </p:txBody>
      </p:sp>
    </p:spTree>
    <p:extLst>
      <p:ext uri="{BB962C8B-B14F-4D97-AF65-F5344CB8AC3E}">
        <p14:creationId xmlns:p14="http://schemas.microsoft.com/office/powerpoint/2010/main" val="36981783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Intimate Partner Violence </a:t>
            </a:r>
            <a:br>
              <a:rPr lang="en-US" dirty="0"/>
            </a:br>
            <a:r>
              <a:rPr lang="en-US" sz="2500" dirty="0"/>
              <a:t>(pp. 625-630) [1]</a:t>
            </a:r>
          </a:p>
        </p:txBody>
      </p:sp>
      <p:sp>
        <p:nvSpPr>
          <p:cNvPr id="3" name="Content Placeholder 2"/>
          <p:cNvSpPr>
            <a:spLocks noGrp="1"/>
          </p:cNvSpPr>
          <p:nvPr>
            <p:ph idx="1"/>
          </p:nvPr>
        </p:nvSpPr>
        <p:spPr>
          <a:xfrm>
            <a:off x="457200" y="1600200"/>
            <a:ext cx="8458200" cy="5029200"/>
          </a:xfrm>
        </p:spPr>
        <p:txBody>
          <a:bodyPr/>
          <a:lstStyle/>
          <a:p>
            <a:r>
              <a:rPr lang="en-US" dirty="0">
                <a:latin typeface="Arial" panose="020B0604020202020204" pitchFamily="34" charset="0"/>
                <a:cs typeface="Arial" panose="020B0604020202020204" pitchFamily="34" charset="0"/>
              </a:rPr>
              <a:t>Intimate partner violence (IPV) is “a pattern of assaultive and coercive </a:t>
            </a:r>
            <a:r>
              <a:rPr lang="en-US" dirty="0" err="1">
                <a:latin typeface="Arial" panose="020B0604020202020204" pitchFamily="34" charset="0"/>
                <a:cs typeface="Arial" panose="020B0604020202020204" pitchFamily="34" charset="0"/>
              </a:rPr>
              <a:t>behaviours</a:t>
            </a:r>
            <a:r>
              <a:rPr lang="en-US" dirty="0">
                <a:latin typeface="Arial" panose="020B0604020202020204" pitchFamily="34" charset="0"/>
                <a:cs typeface="Arial" panose="020B0604020202020204" pitchFamily="34" charset="0"/>
              </a:rPr>
              <a:t> including physical, sexual and psychological attacks, as well as economic coercion used by adults or adolescents against their current or former intimate partners” (UNICEF, 2006, p. 3)</a:t>
            </a:r>
          </a:p>
        </p:txBody>
      </p:sp>
    </p:spTree>
    <p:extLst>
      <p:ext uri="{BB962C8B-B14F-4D97-AF65-F5344CB8AC3E}">
        <p14:creationId xmlns:p14="http://schemas.microsoft.com/office/powerpoint/2010/main" val="36409014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Intimate Partner Violence </a:t>
            </a:r>
            <a:br>
              <a:rPr lang="en-US" dirty="0"/>
            </a:br>
            <a:r>
              <a:rPr lang="en-US" sz="2500" dirty="0"/>
              <a:t>(pp. 625-630) [2] (Continued)</a:t>
            </a:r>
          </a:p>
        </p:txBody>
      </p:sp>
      <p:sp>
        <p:nvSpPr>
          <p:cNvPr id="3" name="Content Placeholder 2"/>
          <p:cNvSpPr>
            <a:spLocks noGrp="1"/>
          </p:cNvSpPr>
          <p:nvPr>
            <p:ph idx="1"/>
          </p:nvPr>
        </p:nvSpPr>
        <p:spPr>
          <a:xfrm>
            <a:off x="457200" y="1524000"/>
            <a:ext cx="8458200" cy="4953000"/>
          </a:xfrm>
        </p:spPr>
        <p:txBody>
          <a:bodyPr/>
          <a:lstStyle/>
          <a:p>
            <a:r>
              <a:rPr lang="en-US" dirty="0">
                <a:latin typeface="Arial" panose="020B0604020202020204" pitchFamily="34" charset="0"/>
                <a:cs typeface="Arial" panose="020B0604020202020204" pitchFamily="34" charset="0"/>
              </a:rPr>
              <a:t>For 20 reasons why women may remain in an abusive relationship, see pp. 626-627</a:t>
            </a:r>
          </a:p>
          <a:p>
            <a:r>
              <a:rPr lang="en-US" dirty="0">
                <a:latin typeface="Arial" panose="020B0604020202020204" pitchFamily="34" charset="0"/>
                <a:cs typeface="Arial" panose="020B0604020202020204" pitchFamily="34" charset="0"/>
              </a:rPr>
              <a:t>For reasons women leave an abusive relationship, see p. 627</a:t>
            </a:r>
          </a:p>
          <a:p>
            <a:r>
              <a:rPr lang="en-US" dirty="0">
                <a:latin typeface="Arial" panose="020B0604020202020204" pitchFamily="34" charset="0"/>
                <a:cs typeface="Arial" panose="020B0604020202020204" pitchFamily="34" charset="0"/>
              </a:rPr>
              <a:t>For seven possible signs of IPV see pp. 627-628</a:t>
            </a:r>
          </a:p>
          <a:p>
            <a:r>
              <a:rPr lang="en-US" dirty="0">
                <a:latin typeface="Arial" panose="020B0604020202020204" pitchFamily="34" charset="0"/>
                <a:cs typeface="Arial" panose="020B0604020202020204" pitchFamily="34" charset="0"/>
              </a:rPr>
              <a:t>Figure 18-7, p. 628 presents misconceptions and facts about IPV</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01623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 Between IPV and Child Maltreatment </a:t>
            </a:r>
            <a:r>
              <a:rPr lang="en-US" sz="2500" dirty="0"/>
              <a:t>(pp. 628-630)</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Child maltreatment frequently occurs in families that experience IPV</a:t>
            </a:r>
          </a:p>
          <a:p>
            <a:r>
              <a:rPr lang="en-US" dirty="0">
                <a:latin typeface="Arial" panose="020B0604020202020204" pitchFamily="34" charset="0"/>
                <a:cs typeface="Arial" panose="020B0604020202020204" pitchFamily="34" charset="0"/>
              </a:rPr>
              <a:t>For eight hypotheses regarding the mechanisms through which spousal abuse leads to child maltreatment, see p. 628</a:t>
            </a:r>
          </a:p>
          <a:p>
            <a:r>
              <a:rPr lang="en-US" dirty="0">
                <a:latin typeface="Arial" panose="020B0604020202020204" pitchFamily="34" charset="0"/>
                <a:cs typeface="Arial" panose="020B0604020202020204" pitchFamily="34" charset="0"/>
              </a:rPr>
              <a:t>Table 18-10, p. 630, lists some possible reactions of a child who has witnessed IPV </a:t>
            </a:r>
          </a:p>
        </p:txBody>
      </p:sp>
    </p:spTree>
    <p:extLst>
      <p:ext uri="{BB962C8B-B14F-4D97-AF65-F5344CB8AC3E}">
        <p14:creationId xmlns:p14="http://schemas.microsoft.com/office/powerpoint/2010/main" val="16668574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normAutofit/>
          </a:bodyPr>
          <a:lstStyle/>
          <a:p>
            <a:r>
              <a:rPr lang="en-US" dirty="0"/>
              <a:t>Chapter 1</a:t>
            </a:r>
          </a:p>
        </p:txBody>
      </p:sp>
      <p:sp>
        <p:nvSpPr>
          <p:cNvPr id="3" name="Subtitle 2"/>
          <p:cNvSpPr>
            <a:spLocks noGrp="1"/>
          </p:cNvSpPr>
          <p:nvPr>
            <p:ph type="subTitle" sz="quarter" idx="1"/>
          </p:nvPr>
        </p:nvSpPr>
        <p:spPr>
          <a:xfrm>
            <a:off x="685800" y="3581400"/>
            <a:ext cx="7620000" cy="2057400"/>
          </a:xfrm>
        </p:spPr>
        <p:txBody>
          <a:bodyPr/>
          <a:lstStyle/>
          <a:p>
            <a:r>
              <a:rPr lang="en-US" sz="4400" b="1" dirty="0">
                <a:latin typeface="+mj-lt"/>
                <a:cs typeface="Arial" panose="020B0604020202020204" pitchFamily="34" charset="0"/>
              </a:rPr>
              <a:t>Introduction to the Behavioral, Social, and Clinical Assessment of Children</a:t>
            </a:r>
          </a:p>
        </p:txBody>
      </p:sp>
    </p:spTree>
    <p:extLst>
      <p:ext uri="{BB962C8B-B14F-4D97-AF65-F5344CB8AC3E}">
        <p14:creationId xmlns:p14="http://schemas.microsoft.com/office/powerpoint/2010/main" val="19684975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267C-3B8D-469B-A000-4CF8A9018F58}"/>
              </a:ext>
            </a:extLst>
          </p:cNvPr>
          <p:cNvSpPr>
            <a:spLocks noGrp="1"/>
          </p:cNvSpPr>
          <p:nvPr>
            <p:ph type="title"/>
          </p:nvPr>
        </p:nvSpPr>
        <p:spPr/>
        <p:txBody>
          <a:bodyPr/>
          <a:lstStyle/>
          <a:p>
            <a:r>
              <a:rPr lang="en-US" dirty="0"/>
              <a:t>Evaluator Characteristics that Affect the Assessment </a:t>
            </a:r>
            <a:r>
              <a:rPr lang="en-US" sz="2500" dirty="0"/>
              <a:t>(pp. 11-12)[1]</a:t>
            </a:r>
          </a:p>
        </p:txBody>
      </p:sp>
      <p:sp>
        <p:nvSpPr>
          <p:cNvPr id="3" name="Content Placeholder 2">
            <a:extLst>
              <a:ext uri="{FF2B5EF4-FFF2-40B4-BE49-F238E27FC236}">
                <a16:creationId xmlns:a16="http://schemas.microsoft.com/office/drawing/2014/main" id="{BF6FB84C-0527-416E-BE1A-CD5C4F52573F}"/>
              </a:ext>
            </a:extLst>
          </p:cNvPr>
          <p:cNvSpPr>
            <a:spLocks noGrp="1"/>
          </p:cNvSpPr>
          <p:nvPr>
            <p:ph idx="1"/>
          </p:nvPr>
        </p:nvSpPr>
        <p:spPr>
          <a:xfrm>
            <a:off x="457200" y="1600200"/>
            <a:ext cx="8382000" cy="4525963"/>
          </a:xfrm>
        </p:spPr>
        <p:txBody>
          <a:bodyPr/>
          <a:lstStyle/>
          <a:p>
            <a:pPr marL="0" indent="0">
              <a:buNone/>
            </a:pPr>
            <a:r>
              <a:rPr lang="en-US" dirty="0">
                <a:latin typeface="Arial" panose="020B0604020202020204" pitchFamily="34" charset="0"/>
                <a:cs typeface="Arial" panose="020B0604020202020204" pitchFamily="34" charset="0"/>
              </a:rPr>
              <a:t>Evaluator’s:</a:t>
            </a:r>
          </a:p>
          <a:p>
            <a:r>
              <a:rPr lang="en-US" dirty="0">
                <a:latin typeface="Arial" panose="020B0604020202020204" pitchFamily="34" charset="0"/>
                <a:cs typeface="Arial" panose="020B0604020202020204" pitchFamily="34" charset="0"/>
              </a:rPr>
              <a:t>Techniques and style</a:t>
            </a:r>
          </a:p>
          <a:p>
            <a:r>
              <a:rPr lang="en-US" dirty="0">
                <a:latin typeface="Arial" panose="020B0604020202020204" pitchFamily="34" charset="0"/>
                <a:cs typeface="Arial" panose="020B0604020202020204" pitchFamily="34" charset="0"/>
              </a:rPr>
              <a:t>Personal needs</a:t>
            </a:r>
          </a:p>
          <a:p>
            <a:r>
              <a:rPr lang="en-US" dirty="0">
                <a:latin typeface="Arial" panose="020B0604020202020204" pitchFamily="34" charset="0"/>
                <a:cs typeface="Arial" panose="020B0604020202020204" pitchFamily="34" charset="0"/>
              </a:rPr>
              <a:t>Personal likes, dislikes, and values</a:t>
            </a:r>
          </a:p>
          <a:p>
            <a:r>
              <a:rPr lang="en-US" dirty="0">
                <a:latin typeface="Arial" panose="020B0604020202020204" pitchFamily="34" charset="0"/>
                <a:cs typeface="Arial" panose="020B0604020202020204" pitchFamily="34" charset="0"/>
              </a:rPr>
              <a:t>Ability to attend to the child’s needs</a:t>
            </a:r>
          </a:p>
          <a:p>
            <a:r>
              <a:rPr lang="en-US" dirty="0">
                <a:latin typeface="Arial" panose="020B0604020202020204" pitchFamily="34" charset="0"/>
                <a:cs typeface="Arial" panose="020B0604020202020204" pitchFamily="34" charset="0"/>
              </a:rPr>
              <a:t>Ability to focus on and understand the child</a:t>
            </a:r>
          </a:p>
          <a:p>
            <a:r>
              <a:rPr lang="en-US" dirty="0">
                <a:latin typeface="Arial" panose="020B0604020202020204" pitchFamily="34" charset="0"/>
                <a:cs typeface="Arial" panose="020B0604020202020204" pitchFamily="34" charset="0"/>
              </a:rPr>
              <a:t>Selective perceptions and expectancies</a:t>
            </a:r>
          </a:p>
          <a:p>
            <a:r>
              <a:rPr lang="en-US" dirty="0">
                <a:latin typeface="Arial" panose="020B0604020202020204" pitchFamily="34" charset="0"/>
                <a:cs typeface="Arial" panose="020B0604020202020204" pitchFamily="34" charset="0"/>
              </a:rPr>
              <a:t>Ethnic, cultural, and class status</a:t>
            </a:r>
          </a:p>
        </p:txBody>
      </p:sp>
    </p:spTree>
    <p:extLst>
      <p:ext uri="{BB962C8B-B14F-4D97-AF65-F5344CB8AC3E}">
        <p14:creationId xmlns:p14="http://schemas.microsoft.com/office/powerpoint/2010/main" val="21085039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267C-3B8D-469B-A000-4CF8A9018F58}"/>
              </a:ext>
            </a:extLst>
          </p:cNvPr>
          <p:cNvSpPr>
            <a:spLocks noGrp="1"/>
          </p:cNvSpPr>
          <p:nvPr>
            <p:ph type="title"/>
          </p:nvPr>
        </p:nvSpPr>
        <p:spPr/>
        <p:txBody>
          <a:bodyPr/>
          <a:lstStyle/>
          <a:p>
            <a:r>
              <a:rPr lang="en-US" dirty="0"/>
              <a:t>Evaluator Characteristics that Affect the Assessment </a:t>
            </a:r>
            <a:r>
              <a:rPr lang="en-US" sz="2500" dirty="0"/>
              <a:t>(pp. 11-12)[2] </a:t>
            </a:r>
            <a:br>
              <a:rPr lang="en-US" sz="2500" dirty="0"/>
            </a:br>
            <a:r>
              <a:rPr lang="en-US" sz="2500" dirty="0"/>
              <a:t>(Continued)</a:t>
            </a:r>
          </a:p>
        </p:txBody>
      </p:sp>
      <p:sp>
        <p:nvSpPr>
          <p:cNvPr id="3" name="Content Placeholder 2">
            <a:extLst>
              <a:ext uri="{FF2B5EF4-FFF2-40B4-BE49-F238E27FC236}">
                <a16:creationId xmlns:a16="http://schemas.microsoft.com/office/drawing/2014/main" id="{BF6FB84C-0527-416E-BE1A-CD5C4F52573F}"/>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Evaluator’s:</a:t>
            </a:r>
          </a:p>
          <a:p>
            <a:r>
              <a:rPr lang="en-US" dirty="0">
                <a:latin typeface="Arial" panose="020B0604020202020204" pitchFamily="34" charset="0"/>
                <a:cs typeface="Arial" panose="020B0604020202020204" pitchFamily="34" charset="0"/>
              </a:rPr>
              <a:t>Assessment plans</a:t>
            </a:r>
          </a:p>
          <a:p>
            <a:r>
              <a:rPr lang="en-US" dirty="0">
                <a:latin typeface="Arial" panose="020B0604020202020204" pitchFamily="34" charset="0"/>
                <a:cs typeface="Arial" panose="020B0604020202020204" pitchFamily="34" charset="0"/>
              </a:rPr>
              <a:t>Administration techniques</a:t>
            </a:r>
          </a:p>
          <a:p>
            <a:r>
              <a:rPr lang="en-US" dirty="0">
                <a:latin typeface="Arial" panose="020B0604020202020204" pitchFamily="34" charset="0"/>
                <a:cs typeface="Arial" panose="020B0604020202020204" pitchFamily="34" charset="0"/>
              </a:rPr>
              <a:t>Interpretation of assessment findings</a:t>
            </a:r>
          </a:p>
          <a:p>
            <a:r>
              <a:rPr lang="en-US" dirty="0">
                <a:latin typeface="Arial" panose="020B0604020202020204" pitchFamily="34" charset="0"/>
                <a:cs typeface="Arial" panose="020B0604020202020204" pitchFamily="34" charset="0"/>
              </a:rPr>
              <a:t>Theoretical position</a:t>
            </a:r>
          </a:p>
        </p:txBody>
      </p:sp>
    </p:spTree>
    <p:extLst>
      <p:ext uri="{BB962C8B-B14F-4D97-AF65-F5344CB8AC3E}">
        <p14:creationId xmlns:p14="http://schemas.microsoft.com/office/powerpoint/2010/main" val="31370893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267C-3B8D-469B-A000-4CF8A9018F58}"/>
              </a:ext>
            </a:extLst>
          </p:cNvPr>
          <p:cNvSpPr>
            <a:spLocks noGrp="1"/>
          </p:cNvSpPr>
          <p:nvPr>
            <p:ph type="title"/>
          </p:nvPr>
        </p:nvSpPr>
        <p:spPr/>
        <p:txBody>
          <a:bodyPr/>
          <a:lstStyle/>
          <a:p>
            <a:r>
              <a:rPr lang="en-US" dirty="0"/>
              <a:t>Child Characteristics that Affect the Assessment </a:t>
            </a:r>
            <a:r>
              <a:rPr lang="en-US" sz="2500" dirty="0"/>
              <a:t>(p. 12)</a:t>
            </a:r>
          </a:p>
        </p:txBody>
      </p:sp>
      <p:sp>
        <p:nvSpPr>
          <p:cNvPr id="3" name="Content Placeholder 2">
            <a:extLst>
              <a:ext uri="{FF2B5EF4-FFF2-40B4-BE49-F238E27FC236}">
                <a16:creationId xmlns:a16="http://schemas.microsoft.com/office/drawing/2014/main" id="{BF6FB84C-0527-416E-BE1A-CD5C4F52573F}"/>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Child’s:</a:t>
            </a:r>
          </a:p>
          <a:p>
            <a:r>
              <a:rPr lang="en-US" dirty="0">
                <a:latin typeface="Arial" panose="020B0604020202020204" pitchFamily="34" charset="0"/>
                <a:cs typeface="Arial" panose="020B0604020202020204" pitchFamily="34" charset="0"/>
              </a:rPr>
              <a:t>Affect and attitude toward the testing</a:t>
            </a:r>
          </a:p>
          <a:p>
            <a:r>
              <a:rPr lang="en-US" dirty="0">
                <a:latin typeface="Arial" panose="020B0604020202020204" pitchFamily="34" charset="0"/>
                <a:cs typeface="Arial" panose="020B0604020202020204" pitchFamily="34" charset="0"/>
              </a:rPr>
              <a:t>Understanding of the test directions</a:t>
            </a:r>
          </a:p>
          <a:p>
            <a:r>
              <a:rPr lang="en-US" dirty="0">
                <a:latin typeface="Arial" panose="020B0604020202020204" pitchFamily="34" charset="0"/>
                <a:cs typeface="Arial" panose="020B0604020202020204" pitchFamily="34" charset="0"/>
              </a:rPr>
              <a:t>Cognitions</a:t>
            </a:r>
          </a:p>
          <a:p>
            <a:r>
              <a:rPr lang="en-US" dirty="0">
                <a:latin typeface="Arial" panose="020B0604020202020204" pitchFamily="34" charset="0"/>
                <a:cs typeface="Arial" panose="020B0604020202020204" pitchFamily="34" charset="0"/>
              </a:rPr>
              <a:t>Language</a:t>
            </a:r>
          </a:p>
          <a:p>
            <a:r>
              <a:rPr lang="en-US" dirty="0">
                <a:latin typeface="Arial" panose="020B0604020202020204" pitchFamily="34" charset="0"/>
                <a:cs typeface="Arial" panose="020B0604020202020204" pitchFamily="34" charset="0"/>
              </a:rPr>
              <a:t>Personal likes, dislikes, and values</a:t>
            </a:r>
          </a:p>
          <a:p>
            <a:r>
              <a:rPr lang="en-US" dirty="0">
                <a:latin typeface="Arial" panose="020B0604020202020204" pitchFamily="34" charset="0"/>
                <a:cs typeface="Arial" panose="020B0604020202020204" pitchFamily="34" charset="0"/>
              </a:rPr>
              <a:t>Behavior</a:t>
            </a:r>
          </a:p>
        </p:txBody>
      </p:sp>
    </p:spTree>
    <p:extLst>
      <p:ext uri="{BB962C8B-B14F-4D97-AF65-F5344CB8AC3E}">
        <p14:creationId xmlns:p14="http://schemas.microsoft.com/office/powerpoint/2010/main" val="2773468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Statistics on Mental Health of Children in Malaysia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417638"/>
            <a:ext cx="8229600" cy="4708525"/>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Chua (2022) reported the following statistics on mental health of children: (</a:t>
            </a:r>
            <a:r>
              <a:rPr lang="en-US" i="1" dirty="0">
                <a:effectLst/>
                <a:latin typeface="Arial" panose="020B0604020202020204" pitchFamily="34" charset="0"/>
                <a:ea typeface="Calibri" panose="020F0502020204030204" pitchFamily="34" charset="0"/>
                <a:cs typeface="Arial" panose="020B0604020202020204" pitchFamily="34" charset="0"/>
              </a:rPr>
              <a:t>Cont.</a:t>
            </a:r>
            <a:r>
              <a:rPr lang="en-US" dirty="0">
                <a:effectLst/>
                <a:latin typeface="Arial" panose="020B0604020202020204" pitchFamily="34" charset="0"/>
                <a:ea typeface="Calibri" panose="020F0502020204030204" pitchFamily="34" charset="0"/>
                <a:cs typeface="Arial" panose="020B0604020202020204" pitchFamily="34" charset="0"/>
              </a:rPr>
              <a:t>)</a:t>
            </a:r>
          </a:p>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Amongst Malaysian youth aged 13 to 17 years:</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One in five suffered from depression</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Two in five had anxiety </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One in 10 had stress-related concerns</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10% of youths had attempted suicide </a:t>
            </a:r>
          </a:p>
          <a:p>
            <a:pPr lvl="1">
              <a:spcBef>
                <a:spcPts val="0"/>
              </a:spcBef>
              <a:spcAft>
                <a:spcPts val="0"/>
              </a:spcAft>
              <a:buFont typeface="Symbol" panose="05050102010706020507" pitchFamily="18" charset="2"/>
              <a:buChar char=""/>
            </a:pPr>
            <a:r>
              <a:rPr lang="en-US" sz="3200" dirty="0">
                <a:effectLst/>
                <a:latin typeface="Arial" panose="020B0604020202020204" pitchFamily="34" charset="0"/>
                <a:ea typeface="Calibri" panose="020F0502020204030204" pitchFamily="34" charset="0"/>
                <a:cs typeface="Arial" panose="020B0604020202020204" pitchFamily="34" charset="0"/>
              </a:rPr>
              <a:t>75% of children who experienced a mental health related concern were not getting help </a:t>
            </a:r>
          </a:p>
        </p:txBody>
      </p:sp>
    </p:spTree>
    <p:extLst>
      <p:ext uri="{BB962C8B-B14F-4D97-AF65-F5344CB8AC3E}">
        <p14:creationId xmlns:p14="http://schemas.microsoft.com/office/powerpoint/2010/main" val="38378213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Autofit/>
          </a:bodyPr>
          <a:lstStyle/>
          <a:p>
            <a:r>
              <a:rPr lang="en-US" b="1" dirty="0">
                <a:latin typeface="Garamond" panose="02020404030301010803" pitchFamily="18" charset="0"/>
              </a:rPr>
              <a:t>Theoretical Perspectives for Behavioral, Social, and Clinical Assessments </a:t>
            </a:r>
            <a:r>
              <a:rPr lang="en-US" sz="2500" b="1" dirty="0">
                <a:latin typeface="Garamond" panose="02020404030301010803" pitchFamily="18" charset="0"/>
              </a:rPr>
              <a:t>(pp. 20, 22</a:t>
            </a:r>
            <a:r>
              <a:rPr lang="en-US" sz="2800" dirty="0">
                <a:effectLst/>
              </a:rPr>
              <a:t>–</a:t>
            </a:r>
            <a:r>
              <a:rPr lang="en-US" sz="2500" dirty="0">
                <a:latin typeface="Garamond" panose="02020404030301010803" pitchFamily="18" charset="0"/>
              </a:rPr>
              <a:t>29</a:t>
            </a:r>
            <a:r>
              <a:rPr lang="en-US" sz="2500" b="1" dirty="0">
                <a:latin typeface="Garamond" panose="02020404030301010803" pitchFamily="18" charset="0"/>
              </a:rPr>
              <a:t>) [1]</a:t>
            </a:r>
          </a:p>
        </p:txBody>
      </p:sp>
      <p:sp>
        <p:nvSpPr>
          <p:cNvPr id="3" name="Content Placeholder 2"/>
          <p:cNvSpPr>
            <a:spLocks noGrp="1"/>
          </p:cNvSpPr>
          <p:nvPr>
            <p:ph idx="1"/>
          </p:nvPr>
        </p:nvSpPr>
        <p:spPr>
          <a:xfrm>
            <a:off x="457200" y="2590800"/>
            <a:ext cx="8229600" cy="3535363"/>
          </a:xfrm>
        </p:spPr>
        <p:txBody>
          <a:bodyPr/>
          <a:lstStyle/>
          <a:p>
            <a:r>
              <a:rPr lang="en-US" dirty="0">
                <a:latin typeface="Arial" panose="020B0604020202020204" pitchFamily="34" charset="0"/>
                <a:cs typeface="Arial" panose="020B0604020202020204" pitchFamily="34" charset="0"/>
              </a:rPr>
              <a:t>Developmental Perspective (p. 24)</a:t>
            </a:r>
          </a:p>
          <a:p>
            <a:r>
              <a:rPr lang="en-US" dirty="0">
                <a:latin typeface="Arial" panose="020B0604020202020204" pitchFamily="34" charset="0"/>
                <a:cs typeface="Arial" panose="020B0604020202020204" pitchFamily="34" charset="0"/>
              </a:rPr>
              <a:t>Normative-Developmental Perspective </a:t>
            </a:r>
          </a:p>
          <a:p>
            <a:r>
              <a:rPr lang="en-US" dirty="0">
                <a:latin typeface="Arial" panose="020B0604020202020204" pitchFamily="34" charset="0"/>
                <a:cs typeface="Arial" panose="020B0604020202020204" pitchFamily="34" charset="0"/>
              </a:rPr>
              <a:t>Ecological-Transactional Perspective</a:t>
            </a:r>
          </a:p>
          <a:p>
            <a:r>
              <a:rPr lang="en-US" dirty="0">
                <a:latin typeface="Arial" panose="020B0604020202020204" pitchFamily="34" charset="0"/>
                <a:cs typeface="Arial" panose="020B0604020202020204" pitchFamily="34" charset="0"/>
              </a:rPr>
              <a:t>Cognitive-Behavioral Perspective</a:t>
            </a:r>
          </a:p>
          <a:p>
            <a:r>
              <a:rPr lang="en-US" dirty="0">
                <a:latin typeface="Arial" panose="020B0604020202020204" pitchFamily="34" charset="0"/>
                <a:cs typeface="Arial" panose="020B0604020202020204" pitchFamily="34" charset="0"/>
              </a:rPr>
              <a:t>Family-Systems Perspective</a:t>
            </a:r>
          </a:p>
        </p:txBody>
      </p:sp>
    </p:spTree>
    <p:extLst>
      <p:ext uri="{BB962C8B-B14F-4D97-AF65-F5344CB8AC3E}">
        <p14:creationId xmlns:p14="http://schemas.microsoft.com/office/powerpoint/2010/main" val="14828358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Autofit/>
          </a:bodyPr>
          <a:lstStyle/>
          <a:p>
            <a:r>
              <a:rPr lang="en-US" b="1" dirty="0">
                <a:latin typeface="Garamond" panose="02020404030301010803" pitchFamily="18" charset="0"/>
              </a:rPr>
              <a:t>Theoretical Perspectives for Behavioral, Social, and Clinical Assessments </a:t>
            </a:r>
            <a:r>
              <a:rPr lang="en-US" sz="2500" b="1" dirty="0">
                <a:latin typeface="Garamond" panose="02020404030301010803" pitchFamily="18" charset="0"/>
              </a:rPr>
              <a:t>(pp. 29</a:t>
            </a:r>
            <a:r>
              <a:rPr lang="en-US" sz="2800" dirty="0">
                <a:effectLst/>
              </a:rPr>
              <a:t>–</a:t>
            </a:r>
            <a:r>
              <a:rPr lang="en-US" sz="2500" dirty="0">
                <a:latin typeface="Garamond" panose="02020404030301010803" pitchFamily="18" charset="0"/>
              </a:rPr>
              <a:t>36</a:t>
            </a:r>
            <a:r>
              <a:rPr lang="en-US" sz="2500" b="1" dirty="0">
                <a:latin typeface="Garamond" panose="02020404030301010803" pitchFamily="18" charset="0"/>
              </a:rPr>
              <a:t>) [2]</a:t>
            </a:r>
            <a:br>
              <a:rPr lang="en-US" sz="2500" b="1" dirty="0">
                <a:latin typeface="Garamond" panose="02020404030301010803" pitchFamily="18" charset="0"/>
              </a:rPr>
            </a:br>
            <a:r>
              <a:rPr lang="en-US" sz="2500" b="1" dirty="0">
                <a:latin typeface="Garamond" panose="02020404030301010803" pitchFamily="18" charset="0"/>
              </a:rPr>
              <a:t>(Continued)</a:t>
            </a:r>
          </a:p>
        </p:txBody>
      </p:sp>
      <p:sp>
        <p:nvSpPr>
          <p:cNvPr id="3" name="Content Placeholder 2"/>
          <p:cNvSpPr>
            <a:spLocks noGrp="1"/>
          </p:cNvSpPr>
          <p:nvPr>
            <p:ph idx="1"/>
          </p:nvPr>
        </p:nvSpPr>
        <p:spPr>
          <a:xfrm>
            <a:off x="457200" y="2819400"/>
            <a:ext cx="8229600" cy="3306763"/>
          </a:xfrm>
        </p:spPr>
        <p:txBody>
          <a:bodyPr/>
          <a:lstStyle/>
          <a:p>
            <a:r>
              <a:rPr lang="en-US" dirty="0">
                <a:latin typeface="Arial" panose="020B0604020202020204" pitchFamily="34" charset="0"/>
                <a:cs typeface="Arial" panose="020B0604020202020204" pitchFamily="34" charset="0"/>
              </a:rPr>
              <a:t>Social-Cognitive Perspective</a:t>
            </a:r>
          </a:p>
          <a:p>
            <a:r>
              <a:rPr lang="en-US" dirty="0">
                <a:latin typeface="Arial" panose="020B0604020202020204" pitchFamily="34" charset="0"/>
                <a:cs typeface="Arial" panose="020B0604020202020204" pitchFamily="34" charset="0"/>
              </a:rPr>
              <a:t>Sociocultural Perspective</a:t>
            </a:r>
          </a:p>
          <a:p>
            <a:r>
              <a:rPr lang="en-US" dirty="0">
                <a:latin typeface="Arial" panose="020B0604020202020204" pitchFamily="34" charset="0"/>
                <a:cs typeface="Arial" panose="020B0604020202020204" pitchFamily="34" charset="0"/>
              </a:rPr>
              <a:t>Neurodevelopmental Perspective</a:t>
            </a:r>
          </a:p>
          <a:p>
            <a:r>
              <a:rPr lang="en-US" dirty="0">
                <a:latin typeface="Arial" panose="020B0604020202020204" pitchFamily="34" charset="0"/>
                <a:cs typeface="Arial" panose="020B0604020202020204" pitchFamily="34" charset="0"/>
              </a:rPr>
              <a:t>Eclectic Perspective (p. 35)</a:t>
            </a:r>
          </a:p>
        </p:txBody>
      </p:sp>
    </p:spTree>
    <p:extLst>
      <p:ext uri="{BB962C8B-B14F-4D97-AF65-F5344CB8AC3E}">
        <p14:creationId xmlns:p14="http://schemas.microsoft.com/office/powerpoint/2010/main" val="13394875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256419"/>
            <a:ext cx="8229600" cy="1143000"/>
          </a:xfrm>
        </p:spPr>
        <p:txBody>
          <a:bodyPr>
            <a:noAutofit/>
          </a:bodyPr>
          <a:lstStyle/>
          <a:p>
            <a:r>
              <a:rPr lang="en-US" b="1" dirty="0">
                <a:latin typeface="Garamond" panose="02020404030301010803" pitchFamily="18" charset="0"/>
              </a:rPr>
              <a:t>Approaches to Classification</a:t>
            </a:r>
            <a:br>
              <a:rPr lang="en-US" b="1" dirty="0">
                <a:latin typeface="Garamond" panose="02020404030301010803" pitchFamily="18" charset="0"/>
              </a:rPr>
            </a:br>
            <a:r>
              <a:rPr lang="en-US" sz="2500" b="1" dirty="0">
                <a:latin typeface="Garamond" panose="02020404030301010803" pitchFamily="18" charset="0"/>
              </a:rPr>
              <a:t>(pp. </a:t>
            </a:r>
            <a:r>
              <a:rPr lang="en-US" sz="2500" dirty="0">
                <a:latin typeface="Garamond" panose="02020404030301010803" pitchFamily="18" charset="0"/>
              </a:rPr>
              <a:t>36</a:t>
            </a:r>
            <a:r>
              <a:rPr lang="en-US" sz="2800" dirty="0">
                <a:effectLst/>
              </a:rPr>
              <a:t>–</a:t>
            </a:r>
            <a:r>
              <a:rPr lang="en-US" sz="2500" dirty="0">
                <a:latin typeface="Garamond" panose="02020404030301010803" pitchFamily="18" charset="0"/>
              </a:rPr>
              <a:t>37</a:t>
            </a:r>
            <a:r>
              <a:rPr lang="en-US" sz="2500" b="1" dirty="0">
                <a:latin typeface="Garamond" panose="02020404030301010803" pitchFamily="18" charset="0"/>
              </a:rPr>
              <a:t>) </a:t>
            </a:r>
          </a:p>
        </p:txBody>
      </p:sp>
      <p:sp>
        <p:nvSpPr>
          <p:cNvPr id="3" name="Content Placeholder 2"/>
          <p:cNvSpPr>
            <a:spLocks noGrp="1"/>
          </p:cNvSpPr>
          <p:nvPr>
            <p:ph idx="1"/>
          </p:nvPr>
        </p:nvSpPr>
        <p:spPr>
          <a:xfrm>
            <a:off x="152400" y="1399419"/>
            <a:ext cx="8675914" cy="4495800"/>
          </a:xfrm>
        </p:spPr>
        <p:txBody>
          <a:bodyPr/>
          <a:lstStyle/>
          <a:p>
            <a:r>
              <a:rPr lang="en-US" dirty="0">
                <a:latin typeface="Arial" panose="020B0604020202020204" pitchFamily="34" charset="0"/>
                <a:cs typeface="Arial" panose="020B0604020202020204" pitchFamily="34" charset="0"/>
              </a:rPr>
              <a:t>Two important dimensions of personality</a:t>
            </a:r>
          </a:p>
          <a:p>
            <a:pPr lvl="1"/>
            <a:r>
              <a:rPr lang="en-US" sz="3200" b="1" dirty="0">
                <a:latin typeface="Arial" panose="020B0604020202020204" pitchFamily="34" charset="0"/>
                <a:cs typeface="Arial" panose="020B0604020202020204" pitchFamily="34" charset="0"/>
              </a:rPr>
              <a:t>Internalizing dimension </a:t>
            </a:r>
            <a:r>
              <a:rPr lang="en-US" sz="3200" dirty="0">
                <a:latin typeface="Arial" panose="020B0604020202020204" pitchFamily="34" charset="0"/>
                <a:cs typeface="Arial" panose="020B0604020202020204" pitchFamily="34" charset="0"/>
              </a:rPr>
              <a:t>includes symptoms such as anxiety, fear, somatic complaints, worrying, shyness, withdrawn behavior, and depression </a:t>
            </a:r>
            <a:r>
              <a:rPr lang="en-US" dirty="0">
                <a:latin typeface="Arial" panose="020B0604020202020204" pitchFamily="34" charset="0"/>
                <a:cs typeface="Arial" panose="020B0604020202020204" pitchFamily="34" charset="0"/>
              </a:rPr>
              <a:t>(also see pp. 328-329)</a:t>
            </a:r>
          </a:p>
          <a:p>
            <a:pPr lvl="1"/>
            <a:r>
              <a:rPr lang="en-US" sz="3200" b="1" dirty="0">
                <a:latin typeface="Arial" panose="020B0604020202020204" pitchFamily="34" charset="0"/>
                <a:cs typeface="Arial" panose="020B0604020202020204" pitchFamily="34" charset="0"/>
              </a:rPr>
              <a:t>Externalizing dimension </a:t>
            </a:r>
            <a:r>
              <a:rPr lang="en-US" sz="3200" dirty="0">
                <a:latin typeface="Arial" panose="020B0604020202020204" pitchFamily="34" charset="0"/>
                <a:cs typeface="Arial" panose="020B0604020202020204" pitchFamily="34" charset="0"/>
              </a:rPr>
              <a:t>includes symptoms such as aggression, anger, defiance, problems of control, inattention, impulsivity, and rule-breaking behavior </a:t>
            </a:r>
            <a:r>
              <a:rPr lang="en-US" sz="2600" dirty="0">
                <a:latin typeface="Arial" panose="020B0604020202020204" pitchFamily="34" charset="0"/>
                <a:cs typeface="Arial" panose="020B0604020202020204" pitchFamily="34" charset="0"/>
              </a:rPr>
              <a:t>(also see p. 329)</a:t>
            </a:r>
          </a:p>
        </p:txBody>
      </p:sp>
    </p:spTree>
    <p:extLst>
      <p:ext uri="{BB962C8B-B14F-4D97-AF65-F5344CB8AC3E}">
        <p14:creationId xmlns:p14="http://schemas.microsoft.com/office/powerpoint/2010/main" val="10185852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Clinical Approach- </a:t>
            </a:r>
            <a:br>
              <a:rPr lang="en-US" dirty="0">
                <a:latin typeface="Garamond" panose="02020404030301010803" pitchFamily="18" charset="0"/>
              </a:rPr>
            </a:br>
            <a:r>
              <a:rPr lang="en-US" dirty="0">
                <a:latin typeface="Garamond" panose="02020404030301010803" pitchFamily="18" charset="0"/>
              </a:rPr>
              <a:t>Classification </a:t>
            </a:r>
            <a:r>
              <a:rPr lang="en-US" sz="2500" dirty="0">
                <a:latin typeface="Garamond" panose="02020404030301010803" pitchFamily="18" charset="0"/>
              </a:rPr>
              <a:t>(pp. 37-39)</a:t>
            </a:r>
            <a:endParaRPr lang="en-US" sz="2500" i="1" dirty="0"/>
          </a:p>
        </p:txBody>
      </p:sp>
      <p:sp>
        <p:nvSpPr>
          <p:cNvPr id="3" name="Content Placeholder 2"/>
          <p:cNvSpPr>
            <a:spLocks noGrp="1"/>
          </p:cNvSpPr>
          <p:nvPr>
            <p:ph idx="1"/>
          </p:nvPr>
        </p:nvSpPr>
        <p:spPr/>
        <p:txBody>
          <a:bodyPr/>
          <a:lstStyle/>
          <a:p>
            <a:r>
              <a:rPr lang="en-US"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DSM-5</a:t>
            </a: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disorders that may be evident in childhood &amp; early adulthood (see Table 1-4 on pp. 38-39) or see ICD-11</a:t>
            </a:r>
          </a:p>
        </p:txBody>
      </p:sp>
    </p:spTree>
    <p:extLst>
      <p:ext uri="{BB962C8B-B14F-4D97-AF65-F5344CB8AC3E}">
        <p14:creationId xmlns:p14="http://schemas.microsoft.com/office/powerpoint/2010/main" val="26803381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Risk and Protective Factors</a:t>
            </a:r>
            <a:br>
              <a:rPr lang="en-US" b="1" dirty="0">
                <a:latin typeface="Garamond" panose="02020404030301010803" pitchFamily="18" charset="0"/>
              </a:rPr>
            </a:br>
            <a:r>
              <a:rPr lang="en-US" sz="2500" b="1" dirty="0">
                <a:latin typeface="Garamond" panose="02020404030301010803" pitchFamily="18" charset="0"/>
              </a:rPr>
              <a:t>(pp. </a:t>
            </a:r>
            <a:r>
              <a:rPr lang="en-US" sz="2500" dirty="0">
                <a:latin typeface="Garamond" panose="02020404030301010803" pitchFamily="18" charset="0"/>
              </a:rPr>
              <a:t>43</a:t>
            </a:r>
            <a:r>
              <a:rPr lang="en-US" sz="2800" dirty="0">
                <a:effectLst/>
              </a:rPr>
              <a:t>–</a:t>
            </a:r>
            <a:r>
              <a:rPr lang="en-US" sz="2500" dirty="0">
                <a:latin typeface="Garamond" panose="02020404030301010803" pitchFamily="18" charset="0"/>
              </a:rPr>
              <a:t>49</a:t>
            </a:r>
            <a:r>
              <a:rPr lang="en-US" sz="2500" b="1" dirty="0">
                <a:latin typeface="Garamond" panose="02020404030301010803" pitchFamily="18" charset="0"/>
              </a:rPr>
              <a:t>)</a:t>
            </a:r>
          </a:p>
        </p:txBody>
      </p:sp>
      <p:sp>
        <p:nvSpPr>
          <p:cNvPr id="3" name="Content Placeholder 2"/>
          <p:cNvSpPr>
            <a:spLocks noGrp="1"/>
          </p:cNvSpPr>
          <p:nvPr>
            <p:ph idx="1"/>
          </p:nvPr>
        </p:nvSpPr>
        <p:spPr>
          <a:xfrm>
            <a:off x="304800" y="1600200"/>
            <a:ext cx="8534400" cy="4525963"/>
          </a:xfrm>
        </p:spPr>
        <p:txBody>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Risk factors</a:t>
            </a:r>
            <a:r>
              <a:rPr lang="en-US" dirty="0">
                <a:latin typeface="Arial" panose="020B0604020202020204" pitchFamily="34" charset="0"/>
                <a:cs typeface="Arial" panose="020B0604020202020204" pitchFamily="34" charset="0"/>
              </a:rPr>
              <a:t> (see Table 1-7 on p. 44)</a:t>
            </a:r>
          </a:p>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Protective factors </a:t>
            </a:r>
            <a:r>
              <a:rPr lang="en-US" dirty="0">
                <a:latin typeface="Arial" panose="020B0604020202020204" pitchFamily="34" charset="0"/>
                <a:cs typeface="Arial" panose="020B0604020202020204" pitchFamily="34" charset="0"/>
              </a:rPr>
              <a:t>(see Table 1-8 on p. 46)</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02375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Garamond" panose="02020404030301010803" pitchFamily="18" charset="0"/>
              </a:rPr>
              <a:t>Children </a:t>
            </a:r>
            <a:r>
              <a:rPr lang="en-US" dirty="0">
                <a:effectLst/>
              </a:rPr>
              <a:t>with Special Needs</a:t>
            </a:r>
            <a:br>
              <a:rPr lang="en-US" b="1" dirty="0">
                <a:latin typeface="Garamond" panose="02020404030301010803" pitchFamily="18" charset="0"/>
              </a:rPr>
            </a:br>
            <a:r>
              <a:rPr lang="en-US" sz="2500" dirty="0">
                <a:latin typeface="Garamond" panose="02020404030301010803" pitchFamily="18" charset="0"/>
              </a:rPr>
              <a:t>(pp. 54</a:t>
            </a:r>
            <a:r>
              <a:rPr lang="en-US" sz="2800" dirty="0">
                <a:effectLst/>
              </a:rPr>
              <a:t>–</a:t>
            </a:r>
            <a:r>
              <a:rPr lang="en-US" sz="2500" dirty="0">
                <a:latin typeface="Garamond" panose="02020404030301010803" pitchFamily="18" charset="0"/>
              </a:rPr>
              <a:t>55)</a:t>
            </a:r>
            <a:endParaRPr lang="en-US" sz="2500" dirty="0"/>
          </a:p>
        </p:txBody>
      </p:sp>
      <p:sp>
        <p:nvSpPr>
          <p:cNvPr id="3" name="Content Placeholder 2"/>
          <p:cNvSpPr>
            <a:spLocks noGrp="1"/>
          </p:cNvSpPr>
          <p:nvPr>
            <p:ph idx="1"/>
          </p:nvPr>
        </p:nvSpPr>
        <p:spPr>
          <a:xfrm>
            <a:off x="228600" y="1600200"/>
            <a:ext cx="8763000" cy="4953000"/>
          </a:xfrm>
        </p:spPr>
        <p:txBody>
          <a:bodyPr>
            <a:noAutofit/>
          </a:bodyPr>
          <a:lstStyle/>
          <a:p>
            <a:r>
              <a:rPr lang="en-US" dirty="0">
                <a:latin typeface="Arial" panose="020B0604020202020204" pitchFamily="34" charset="0"/>
                <a:cs typeface="Arial" panose="020B0604020202020204" pitchFamily="34" charset="0"/>
              </a:rPr>
              <a:t>See the 13 “Guidelines for Working with Children with Special Needs” on p. 55</a:t>
            </a:r>
          </a:p>
        </p:txBody>
      </p:sp>
    </p:spTree>
    <p:extLst>
      <p:ext uri="{BB962C8B-B14F-4D97-AF65-F5344CB8AC3E}">
        <p14:creationId xmlns:p14="http://schemas.microsoft.com/office/powerpoint/2010/main" val="12911854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2</a:t>
            </a:r>
          </a:p>
        </p:txBody>
      </p:sp>
      <p:sp>
        <p:nvSpPr>
          <p:cNvPr id="3" name="Subtitle 2"/>
          <p:cNvSpPr>
            <a:spLocks noGrp="1"/>
          </p:cNvSpPr>
          <p:nvPr>
            <p:ph type="subTitle" sz="quarter" idx="1"/>
          </p:nvPr>
        </p:nvSpPr>
        <p:spPr>
          <a:xfrm>
            <a:off x="1028700" y="3886200"/>
            <a:ext cx="7086600" cy="1752600"/>
          </a:xfrm>
        </p:spPr>
        <p:txBody>
          <a:bodyPr/>
          <a:lstStyle/>
          <a:p>
            <a:r>
              <a:rPr lang="en-US" sz="4400" b="1" dirty="0"/>
              <a:t>Conducting the Assessment</a:t>
            </a:r>
          </a:p>
        </p:txBody>
      </p:sp>
    </p:spTree>
    <p:extLst>
      <p:ext uri="{BB962C8B-B14F-4D97-AF65-F5344CB8AC3E}">
        <p14:creationId xmlns:p14="http://schemas.microsoft.com/office/powerpoint/2010/main" val="3357695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Observing Children: During the Assessment </a:t>
            </a:r>
            <a:r>
              <a:rPr lang="en-US" sz="2800" b="1" dirty="0">
                <a:latin typeface="Garamond" panose="02020404030301010803" pitchFamily="18" charset="0"/>
              </a:rPr>
              <a:t>(pp. 80-91) [1]</a:t>
            </a:r>
          </a:p>
        </p:txBody>
      </p:sp>
      <p:sp>
        <p:nvSpPr>
          <p:cNvPr id="3" name="Content Placeholder 2"/>
          <p:cNvSpPr>
            <a:spLocks noGrp="1"/>
          </p:cNvSpPr>
          <p:nvPr>
            <p:ph idx="1"/>
          </p:nvPr>
        </p:nvSpPr>
        <p:spPr>
          <a:xfrm>
            <a:off x="457200" y="1905000"/>
            <a:ext cx="8458200" cy="4724400"/>
          </a:xfrm>
        </p:spPr>
        <p:txBody>
          <a:bodyPr>
            <a:noAutofit/>
          </a:bodyPr>
          <a:lstStyle/>
          <a:p>
            <a:r>
              <a:rPr lang="en-US" dirty="0">
                <a:latin typeface="Arial" panose="020B0604020202020204" pitchFamily="34" charset="0"/>
                <a:cs typeface="Arial" panose="020B0604020202020204" pitchFamily="34" charset="0"/>
              </a:rPr>
              <a:t>Questions to consider about a child during an assessment (see Table 2-3, pp. 81-84)</a:t>
            </a:r>
          </a:p>
        </p:txBody>
      </p:sp>
    </p:spTree>
    <p:extLst>
      <p:ext uri="{BB962C8B-B14F-4D97-AF65-F5344CB8AC3E}">
        <p14:creationId xmlns:p14="http://schemas.microsoft.com/office/powerpoint/2010/main" val="2392206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latin typeface="Garamond" panose="02020404030301010803" pitchFamily="18" charset="0"/>
              </a:rPr>
              <a:t>Observing Children: During the Assessment </a:t>
            </a:r>
            <a:r>
              <a:rPr lang="en-US" sz="2800" b="1" dirty="0">
                <a:latin typeface="Garamond" panose="02020404030301010803" pitchFamily="18" charset="0"/>
              </a:rPr>
              <a:t>(pp. 80, 84-90) [2] (Continued)</a:t>
            </a:r>
            <a:endParaRPr lang="en-US" sz="2800" dirty="0"/>
          </a:p>
        </p:txBody>
      </p:sp>
      <p:sp>
        <p:nvSpPr>
          <p:cNvPr id="3" name="Content Placeholder 2"/>
          <p:cNvSpPr>
            <a:spLocks noGrp="1"/>
          </p:cNvSpPr>
          <p:nvPr>
            <p:ph idx="1"/>
          </p:nvPr>
        </p:nvSpPr>
        <p:spPr>
          <a:xfrm>
            <a:off x="457200" y="1828800"/>
            <a:ext cx="8458200" cy="4267200"/>
          </a:xfrm>
        </p:spPr>
        <p:txBody>
          <a:bodyPr>
            <a:noAutofit/>
          </a:bodyPr>
          <a:lstStyle/>
          <a:p>
            <a:r>
              <a:rPr lang="en-US" dirty="0">
                <a:latin typeface="Arial" panose="020B0604020202020204" pitchFamily="34" charset="0"/>
                <a:cs typeface="Arial" panose="020B0604020202020204" pitchFamily="34" charset="0"/>
              </a:rPr>
              <a:t>Observing nonverbal behavior</a:t>
            </a:r>
          </a:p>
          <a:p>
            <a:pPr lvl="1"/>
            <a:r>
              <a:rPr lang="en-US" sz="3200" dirty="0">
                <a:latin typeface="Arial" panose="020B0604020202020204" pitchFamily="34" charset="0"/>
                <a:cs typeface="Arial" panose="020B0604020202020204" pitchFamily="34" charset="0"/>
              </a:rPr>
              <a:t>Possible Meanings of Nonverbal Behaviors (Table 2-4, p. 85) </a:t>
            </a:r>
          </a:p>
          <a:p>
            <a:r>
              <a:rPr lang="en-US" dirty="0">
                <a:latin typeface="Arial" panose="020B0604020202020204" pitchFamily="34" charset="0"/>
                <a:cs typeface="Arial" panose="020B0604020202020204" pitchFamily="34" charset="0"/>
              </a:rPr>
              <a:t>Observing verbal behavior</a:t>
            </a:r>
          </a:p>
          <a:p>
            <a:pPr lvl="1"/>
            <a:r>
              <a:rPr lang="en-US" sz="3200" dirty="0">
                <a:latin typeface="Arial" panose="020B0604020202020204" pitchFamily="34" charset="0"/>
                <a:cs typeface="Arial" panose="020B0604020202020204" pitchFamily="34" charset="0"/>
              </a:rPr>
              <a:t>Problems in Language Development (Table 2-5, pp. 87-88)</a:t>
            </a:r>
          </a:p>
          <a:p>
            <a:pPr lvl="1"/>
            <a:r>
              <a:rPr lang="en-US" sz="3200" dirty="0">
                <a:latin typeface="Arial" panose="020B0604020202020204" pitchFamily="34" charset="0"/>
                <a:cs typeface="Arial" panose="020B0604020202020204" pitchFamily="34" charset="0"/>
              </a:rPr>
              <a:t>For Malaysian children language milestones link: http://mash.org.my/language-milestones/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5660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 &amp; Attitude Checklist</a:t>
            </a:r>
            <a:br>
              <a:rPr lang="en-US" dirty="0"/>
            </a:br>
            <a:r>
              <a:rPr lang="en-US" sz="2800" dirty="0"/>
              <a:t>(Table 2-6, pp. 90-91)</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The Behavior and Attitude Checklist (Table 2-6, p. 91)</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730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Statistics on Mental Health of Children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417638"/>
            <a:ext cx="8229600" cy="4708525"/>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Chua (2022) reported the following statistics on mental health of children in Malaysia: (</a:t>
            </a:r>
            <a:r>
              <a:rPr lang="en-US" i="1" dirty="0">
                <a:effectLst/>
                <a:latin typeface="Arial" panose="020B0604020202020204" pitchFamily="34" charset="0"/>
                <a:ea typeface="Calibri" panose="020F0502020204030204" pitchFamily="34" charset="0"/>
                <a:cs typeface="Arial" panose="020B0604020202020204" pitchFamily="34" charset="0"/>
              </a:rPr>
              <a:t>Cont.</a:t>
            </a:r>
            <a:r>
              <a:rPr lang="en-US" dirty="0">
                <a:effectLst/>
                <a:latin typeface="Arial" panose="020B0604020202020204" pitchFamily="34" charset="0"/>
                <a:ea typeface="Calibri" panose="020F0502020204030204" pitchFamily="34" charset="0"/>
                <a:cs typeface="Arial" panose="020B0604020202020204" pitchFamily="34" charset="0"/>
              </a:rPr>
              <a:t>)</a:t>
            </a:r>
          </a:p>
          <a:p>
            <a:pPr>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Mental health issues were exacerbated by the COVID-19 pandemic </a:t>
            </a:r>
          </a:p>
          <a:p>
            <a:pPr marL="0" indent="0">
              <a:spcBef>
                <a:spcPts val="0"/>
              </a:spcBef>
              <a:spcAft>
                <a:spcPts val="0"/>
              </a:spcAft>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Chua, P. (2022). </a:t>
            </a:r>
            <a:r>
              <a:rPr lang="en-US" i="1" dirty="0">
                <a:effectLst/>
                <a:latin typeface="Arial" panose="020B0604020202020204" pitchFamily="34" charset="0"/>
                <a:ea typeface="Calibri" panose="020F0502020204030204" pitchFamily="34" charset="0"/>
                <a:cs typeface="Arial" panose="020B0604020202020204" pitchFamily="34" charset="0"/>
              </a:rPr>
              <a:t>Mental health in children and young people</a:t>
            </a:r>
            <a:r>
              <a:rPr lang="en-US" dirty="0">
                <a:effectLst/>
                <a:latin typeface="Arial" panose="020B0604020202020204" pitchFamily="34" charset="0"/>
                <a:ea typeface="Calibri" panose="020F0502020204030204" pitchFamily="34" charset="0"/>
                <a:cs typeface="Arial" panose="020B0604020202020204" pitchFamily="34" charset="0"/>
              </a:rPr>
              <a:t>. https://www.heraldmalaysia.com/news/mental-health-in-children-and-young-people/64812/9</a:t>
            </a:r>
          </a:p>
        </p:txBody>
      </p:sp>
    </p:spTree>
    <p:extLst>
      <p:ext uri="{BB962C8B-B14F-4D97-AF65-F5344CB8AC3E}">
        <p14:creationId xmlns:p14="http://schemas.microsoft.com/office/powerpoint/2010/main" val="323511201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dirty="0"/>
              <a:t>Administering Tests to Children </a:t>
            </a:r>
            <a:r>
              <a:rPr lang="en-US" dirty="0">
                <a:effectLst/>
              </a:rPr>
              <a:t>w</a:t>
            </a:r>
            <a:r>
              <a:rPr lang="en-US" dirty="0"/>
              <a:t>ith Special Needs </a:t>
            </a:r>
            <a:br>
              <a:rPr lang="en-US" dirty="0"/>
            </a:br>
            <a:r>
              <a:rPr lang="en-US" sz="2500" dirty="0"/>
              <a:t>(pp. 90-93)</a:t>
            </a:r>
          </a:p>
        </p:txBody>
      </p:sp>
      <p:sp>
        <p:nvSpPr>
          <p:cNvPr id="3" name="Content Placeholder 2"/>
          <p:cNvSpPr>
            <a:spLocks noGrp="1"/>
          </p:cNvSpPr>
          <p:nvPr>
            <p:ph idx="1"/>
          </p:nvPr>
        </p:nvSpPr>
        <p:spPr>
          <a:xfrm>
            <a:off x="457200" y="2514600"/>
            <a:ext cx="8229600" cy="3962400"/>
          </a:xfrm>
        </p:spPr>
        <p:txBody>
          <a:bodyPr/>
          <a:lstStyle/>
          <a:p>
            <a:r>
              <a:rPr lang="en-US" dirty="0">
                <a:latin typeface="Arial" panose="020B0604020202020204" pitchFamily="34" charset="0"/>
                <a:cs typeface="Arial" panose="020B0604020202020204" pitchFamily="34" charset="0"/>
              </a:rPr>
              <a:t>Learn about the child’s idiosyncratic ways of communicating</a:t>
            </a:r>
          </a:p>
          <a:p>
            <a:r>
              <a:rPr lang="en-US" dirty="0">
                <a:latin typeface="Arial" panose="020B0604020202020204" pitchFamily="34" charset="0"/>
                <a:cs typeface="Arial" panose="020B0604020202020204" pitchFamily="34" charset="0"/>
              </a:rPr>
              <a:t>For 22 suggestions for administering tests to children with special needs, see pp. 92-93</a:t>
            </a:r>
          </a:p>
        </p:txBody>
      </p:sp>
    </p:spTree>
    <p:extLst>
      <p:ext uri="{BB962C8B-B14F-4D97-AF65-F5344CB8AC3E}">
        <p14:creationId xmlns:p14="http://schemas.microsoft.com/office/powerpoint/2010/main" val="13889321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dirty="0"/>
              <a:t>Accounting for Poor Test Performance</a:t>
            </a:r>
            <a:br>
              <a:rPr lang="en-US" dirty="0"/>
            </a:br>
            <a:r>
              <a:rPr lang="en-US" sz="2500" dirty="0"/>
              <a:t>(p. 98) [1]</a:t>
            </a:r>
            <a:r>
              <a:rPr lang="en-US" sz="2800" dirty="0"/>
              <a:t> </a:t>
            </a:r>
          </a:p>
        </p:txBody>
      </p:sp>
      <p:sp>
        <p:nvSpPr>
          <p:cNvPr id="3" name="Content Placeholder 2"/>
          <p:cNvSpPr>
            <a:spLocks noGrp="1"/>
          </p:cNvSpPr>
          <p:nvPr>
            <p:ph idx="1"/>
          </p:nvPr>
        </p:nvSpPr>
        <p:spPr>
          <a:xfrm>
            <a:off x="457200" y="2438400"/>
            <a:ext cx="8229600" cy="3687763"/>
          </a:xfrm>
        </p:spPr>
        <p:txBody>
          <a:bodyPr/>
          <a:lstStyle/>
          <a:p>
            <a:r>
              <a:rPr lang="en-US" dirty="0">
                <a:latin typeface="Arial" panose="020B0604020202020204" pitchFamily="34" charset="0"/>
                <a:cs typeface="Arial" panose="020B0604020202020204" pitchFamily="34" charset="0"/>
              </a:rPr>
              <a:t>Recognize that poor test performance can be associated with a myriad of interacting </a:t>
            </a:r>
            <a:r>
              <a:rPr lang="en-US" i="1" dirty="0">
                <a:latin typeface="Arial" panose="020B0604020202020204" pitchFamily="34" charset="0"/>
                <a:cs typeface="Arial" panose="020B0604020202020204" pitchFamily="34" charset="0"/>
              </a:rPr>
              <a:t>individual factors </a:t>
            </a:r>
            <a:r>
              <a:rPr lang="en-US" dirty="0">
                <a:latin typeface="Arial" panose="020B0604020202020204" pitchFamily="34" charset="0"/>
                <a:cs typeface="Arial" panose="020B0604020202020204" pitchFamily="34" charset="0"/>
              </a:rPr>
              <a:t>and </a:t>
            </a:r>
            <a:r>
              <a:rPr lang="en-US" i="1" dirty="0">
                <a:latin typeface="Arial" panose="020B0604020202020204" pitchFamily="34" charset="0"/>
                <a:cs typeface="Arial" panose="020B0604020202020204" pitchFamily="34" charset="0"/>
              </a:rPr>
              <a:t>environmental factors </a:t>
            </a:r>
            <a:r>
              <a:rPr lang="en-US" dirty="0">
                <a:latin typeface="Arial" panose="020B0604020202020204" pitchFamily="34" charset="0"/>
                <a:cs typeface="Arial" panose="020B0604020202020204" pitchFamily="34" charset="0"/>
              </a:rPr>
              <a:t>that may be temporary, long-lasting, or permanent. </a:t>
            </a:r>
          </a:p>
        </p:txBody>
      </p:sp>
    </p:spTree>
    <p:extLst>
      <p:ext uri="{BB962C8B-B14F-4D97-AF65-F5344CB8AC3E}">
        <p14:creationId xmlns:p14="http://schemas.microsoft.com/office/powerpoint/2010/main" val="206110728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lstStyle/>
          <a:p>
            <a:r>
              <a:rPr lang="en-US" dirty="0"/>
              <a:t>Computer-Based Administration, Scoring, and Interpretation</a:t>
            </a:r>
            <a:br>
              <a:rPr lang="en-US" dirty="0"/>
            </a:br>
            <a:r>
              <a:rPr lang="en-US" sz="2800" dirty="0"/>
              <a:t> </a:t>
            </a:r>
          </a:p>
        </p:txBody>
      </p:sp>
      <p:sp>
        <p:nvSpPr>
          <p:cNvPr id="3" name="Content Placeholder 2"/>
          <p:cNvSpPr>
            <a:spLocks noGrp="1"/>
          </p:cNvSpPr>
          <p:nvPr>
            <p:ph idx="1"/>
          </p:nvPr>
        </p:nvSpPr>
        <p:spPr>
          <a:xfrm>
            <a:off x="457200" y="2514600"/>
            <a:ext cx="8229600" cy="3611563"/>
          </a:xfrm>
        </p:spPr>
        <p:txBody>
          <a:bodyPr/>
          <a:lstStyle/>
          <a:p>
            <a:r>
              <a:rPr lang="en-US" dirty="0">
                <a:latin typeface="Arial" panose="020B0604020202020204" pitchFamily="34" charset="0"/>
                <a:cs typeface="Arial" panose="020B0604020202020204" pitchFamily="34" charset="0"/>
              </a:rPr>
              <a:t>See pages 98-101</a:t>
            </a:r>
          </a:p>
        </p:txBody>
      </p:sp>
    </p:spTree>
    <p:extLst>
      <p:ext uri="{BB962C8B-B14F-4D97-AF65-F5344CB8AC3E}">
        <p14:creationId xmlns:p14="http://schemas.microsoft.com/office/powerpoint/2010/main" val="6143757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a:t>Concluding Comment</a:t>
            </a:r>
            <a:br>
              <a:rPr lang="en-US" dirty="0"/>
            </a:br>
            <a:r>
              <a:rPr lang="en-US" sz="2500" dirty="0"/>
              <a:t>(p. 102)</a:t>
            </a:r>
            <a:endParaRPr lang="en-US" sz="2800" dirty="0"/>
          </a:p>
        </p:txBody>
      </p:sp>
      <p:sp>
        <p:nvSpPr>
          <p:cNvPr id="3" name="Content Placeholder 2"/>
          <p:cNvSpPr>
            <a:spLocks noGrp="1"/>
          </p:cNvSpPr>
          <p:nvPr>
            <p:ph idx="1"/>
          </p:nvPr>
        </p:nvSpPr>
        <p:spPr>
          <a:xfrm>
            <a:off x="457200" y="2133600"/>
            <a:ext cx="8229600" cy="3992563"/>
          </a:xfrm>
        </p:spPr>
        <p:txBody>
          <a:bodyPr/>
          <a:lstStyle/>
          <a:p>
            <a:r>
              <a:rPr lang="en-US" dirty="0">
                <a:latin typeface="Arial" panose="020B0604020202020204" pitchFamily="34" charset="0"/>
                <a:cs typeface="Arial" panose="020B0604020202020204" pitchFamily="34" charset="0"/>
              </a:rPr>
              <a:t>Assessment plays a critical role in all fields that offer services to children with special needs and to their families</a:t>
            </a:r>
          </a:p>
          <a:p>
            <a:r>
              <a:rPr lang="en-US" dirty="0">
                <a:latin typeface="Arial" panose="020B0604020202020204" pitchFamily="34" charset="0"/>
                <a:cs typeface="Arial" panose="020B0604020202020204" pitchFamily="34" charset="0"/>
              </a:rPr>
              <a:t>Assessment is critical, because effective interventions are based on detailed knowledge of the child’s and family’s strengths and weaknesses and how they are coping with </a:t>
            </a:r>
            <a:r>
              <a:rPr lang="en-US">
                <a:latin typeface="Arial" panose="020B0604020202020204" pitchFamily="34" charset="0"/>
                <a:cs typeface="Arial" panose="020B0604020202020204" pitchFamily="34" charset="0"/>
              </a:rPr>
              <a:t>their difficulties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50650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3</a:t>
            </a:r>
          </a:p>
        </p:txBody>
      </p:sp>
      <p:sp>
        <p:nvSpPr>
          <p:cNvPr id="3" name="Subtitle 2"/>
          <p:cNvSpPr>
            <a:spLocks noGrp="1"/>
          </p:cNvSpPr>
          <p:nvPr>
            <p:ph type="subTitle" sz="quarter" idx="1"/>
          </p:nvPr>
        </p:nvSpPr>
        <p:spPr>
          <a:xfrm>
            <a:off x="914400" y="3431721"/>
            <a:ext cx="7086600" cy="1752600"/>
          </a:xfrm>
        </p:spPr>
        <p:txBody>
          <a:bodyPr/>
          <a:lstStyle/>
          <a:p>
            <a:r>
              <a:rPr lang="en-US" sz="4400" b="1" dirty="0"/>
              <a:t>Culturally and Linguistically Diverse Children</a:t>
            </a:r>
          </a:p>
        </p:txBody>
      </p:sp>
    </p:spTree>
    <p:extLst>
      <p:ext uri="{BB962C8B-B14F-4D97-AF65-F5344CB8AC3E}">
        <p14:creationId xmlns:p14="http://schemas.microsoft.com/office/powerpoint/2010/main" val="28284818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cs typeface="Arial" panose="020B0604020202020204" pitchFamily="34" charset="0"/>
              </a:rPr>
              <a:t>Problems, Values, and Acculturation </a:t>
            </a:r>
            <a:r>
              <a:rPr lang="en-US" sz="2500" dirty="0">
                <a:latin typeface="Garamond" panose="02020404030301010803" pitchFamily="18" charset="0"/>
                <a:cs typeface="Arial" panose="020B0604020202020204" pitchFamily="34" charset="0"/>
              </a:rPr>
              <a:t>(pp. 110-118) [1]</a:t>
            </a:r>
            <a:endParaRPr lang="en-US" sz="2500" dirty="0"/>
          </a:p>
        </p:txBody>
      </p:sp>
      <p:sp>
        <p:nvSpPr>
          <p:cNvPr id="3" name="Content Placeholder 2"/>
          <p:cNvSpPr>
            <a:spLocks noGrp="1"/>
          </p:cNvSpPr>
          <p:nvPr>
            <p:ph idx="1"/>
          </p:nvPr>
        </p:nvSpPr>
        <p:spPr>
          <a:xfrm>
            <a:off x="457200" y="1600200"/>
            <a:ext cx="8229600" cy="4724400"/>
          </a:xfrm>
        </p:spPr>
        <p:txBody>
          <a:bodyPr/>
          <a:lstStyle/>
          <a:p>
            <a:r>
              <a:rPr lang="en-US" dirty="0">
                <a:latin typeface="Arial" panose="020B0604020202020204" pitchFamily="34" charset="0"/>
                <a:cs typeface="Arial" panose="020B0604020202020204" pitchFamily="34" charset="0"/>
              </a:rPr>
              <a:t>Important terms:	</a:t>
            </a:r>
          </a:p>
          <a:p>
            <a:pPr lvl="1"/>
            <a:r>
              <a:rPr lang="en-US" sz="3200" dirty="0">
                <a:latin typeface="Arial" panose="020B0604020202020204" pitchFamily="34" charset="0"/>
                <a:cs typeface="Arial" panose="020B0604020202020204" pitchFamily="34" charset="0"/>
              </a:rPr>
              <a:t>Acculturation</a:t>
            </a:r>
          </a:p>
          <a:p>
            <a:pPr lvl="1"/>
            <a:r>
              <a:rPr lang="en-US" sz="3200" dirty="0">
                <a:latin typeface="Arial" panose="020B0604020202020204" pitchFamily="34" charset="0"/>
                <a:cs typeface="Arial" panose="020B0604020202020204" pitchFamily="34" charset="0"/>
              </a:rPr>
              <a:t>Culture</a:t>
            </a:r>
          </a:p>
          <a:p>
            <a:pPr lvl="1"/>
            <a:r>
              <a:rPr lang="en-US" sz="3200" dirty="0">
                <a:latin typeface="Arial" panose="020B0604020202020204" pitchFamily="34" charset="0"/>
                <a:cs typeface="Arial" panose="020B0604020202020204" pitchFamily="34" charset="0"/>
              </a:rPr>
              <a:t>Ethnicity</a:t>
            </a:r>
          </a:p>
          <a:p>
            <a:pPr lvl="1"/>
            <a:r>
              <a:rPr lang="en-US" sz="3200" dirty="0">
                <a:latin typeface="Arial" panose="020B0604020202020204" pitchFamily="34" charset="0"/>
                <a:cs typeface="Arial" panose="020B0604020202020204" pitchFamily="34" charset="0"/>
              </a:rPr>
              <a:t>Race</a:t>
            </a:r>
          </a:p>
          <a:p>
            <a:pPr lvl="1"/>
            <a:r>
              <a:rPr lang="en-US" sz="3200" dirty="0">
                <a:latin typeface="Arial" panose="020B0604020202020204" pitchFamily="34" charset="0"/>
                <a:cs typeface="Arial" panose="020B0604020202020204" pitchFamily="34" charset="0"/>
              </a:rPr>
              <a:t>Racism</a:t>
            </a:r>
          </a:p>
          <a:p>
            <a:pPr lvl="1"/>
            <a:r>
              <a:rPr lang="en-US" sz="3200" dirty="0">
                <a:latin typeface="Arial" panose="020B0604020202020204" pitchFamily="34" charset="0"/>
                <a:cs typeface="Arial" panose="020B0604020202020204" pitchFamily="34" charset="0"/>
              </a:rPr>
              <a:t>Social class</a:t>
            </a:r>
          </a:p>
          <a:p>
            <a:pPr lvl="1"/>
            <a:r>
              <a:rPr lang="en-US" sz="3200" dirty="0">
                <a:latin typeface="Arial" panose="020B0604020202020204" pitchFamily="34" charset="0"/>
                <a:cs typeface="Arial" panose="020B0604020202020204" pitchFamily="34" charset="0"/>
              </a:rPr>
              <a:t>Test bias </a:t>
            </a:r>
          </a:p>
          <a:p>
            <a:pPr lvl="1"/>
            <a:endParaRPr lang="en-US" dirty="0"/>
          </a:p>
        </p:txBody>
      </p:sp>
    </p:spTree>
    <p:extLst>
      <p:ext uri="{BB962C8B-B14F-4D97-AF65-F5344CB8AC3E}">
        <p14:creationId xmlns:p14="http://schemas.microsoft.com/office/powerpoint/2010/main" val="78449815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latin typeface="Garamond" panose="02020404030301010803" pitchFamily="18" charset="0"/>
              </a:rPr>
              <a:t>Stress Associated with Acculturation</a:t>
            </a:r>
            <a:r>
              <a:rPr lang="en-US" b="1" dirty="0">
                <a:latin typeface="Garamond" panose="02020404030301010803" pitchFamily="18" charset="0"/>
              </a:rPr>
              <a:t> </a:t>
            </a:r>
            <a:r>
              <a:rPr lang="en-US" sz="2800" b="1" dirty="0">
                <a:latin typeface="Garamond" panose="02020404030301010803" pitchFamily="18" charset="0"/>
              </a:rPr>
              <a:t>(pp. </a:t>
            </a:r>
            <a:r>
              <a:rPr lang="en-US" sz="2800" dirty="0">
                <a:latin typeface="Garamond" panose="02020404030301010803" pitchFamily="18" charset="0"/>
              </a:rPr>
              <a:t>116-117</a:t>
            </a:r>
            <a:r>
              <a:rPr lang="en-US" sz="2800" b="1" dirty="0">
                <a:latin typeface="Garamond" panose="02020404030301010803" pitchFamily="18" charset="0"/>
              </a:rPr>
              <a:t>) [1]</a:t>
            </a:r>
          </a:p>
        </p:txBody>
      </p:sp>
      <p:sp>
        <p:nvSpPr>
          <p:cNvPr id="3" name="Content Placeholder 2"/>
          <p:cNvSpPr>
            <a:spLocks noGrp="1"/>
          </p:cNvSpPr>
          <p:nvPr>
            <p:ph idx="1"/>
          </p:nvPr>
        </p:nvSpPr>
        <p:spPr>
          <a:xfrm>
            <a:off x="457200" y="1600200"/>
            <a:ext cx="8229600" cy="5029200"/>
          </a:xfrm>
        </p:spPr>
        <p:txBody>
          <a:bodyPr/>
          <a:lstStyle/>
          <a:p>
            <a:r>
              <a:rPr lang="en-US" dirty="0">
                <a:latin typeface="Arial" panose="020B0604020202020204" pitchFamily="34" charset="0"/>
                <a:cs typeface="Arial" panose="020B0604020202020204" pitchFamily="34" charset="0"/>
              </a:rPr>
              <a:t>For stresses associated with acculturation, see pp. 116-117 </a:t>
            </a:r>
          </a:p>
        </p:txBody>
      </p:sp>
    </p:spTree>
    <p:extLst>
      <p:ext uri="{BB962C8B-B14F-4D97-AF65-F5344CB8AC3E}">
        <p14:creationId xmlns:p14="http://schemas.microsoft.com/office/powerpoint/2010/main" val="21282709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latin typeface="Garamond" panose="02020404030301010803" pitchFamily="18" charset="0"/>
              </a:rPr>
              <a:t>Stress Associated with Acculturation</a:t>
            </a:r>
            <a:r>
              <a:rPr lang="en-US" b="1" dirty="0">
                <a:latin typeface="Garamond" panose="02020404030301010803" pitchFamily="18" charset="0"/>
              </a:rPr>
              <a:t> </a:t>
            </a:r>
            <a:r>
              <a:rPr lang="en-US" sz="2800" b="1" dirty="0">
                <a:latin typeface="Garamond" panose="02020404030301010803" pitchFamily="18" charset="0"/>
              </a:rPr>
              <a:t>(p. </a:t>
            </a:r>
            <a:r>
              <a:rPr lang="en-US" sz="2800" dirty="0">
                <a:latin typeface="Garamond" panose="02020404030301010803" pitchFamily="18" charset="0"/>
              </a:rPr>
              <a:t>116</a:t>
            </a:r>
            <a:r>
              <a:rPr lang="en-US" sz="2800" b="1" dirty="0">
                <a:latin typeface="Garamond" panose="02020404030301010803" pitchFamily="18" charset="0"/>
              </a:rPr>
              <a:t>) [2] (Continued)</a:t>
            </a:r>
          </a:p>
        </p:txBody>
      </p:sp>
      <p:sp>
        <p:nvSpPr>
          <p:cNvPr id="3" name="Content Placeholder 2"/>
          <p:cNvSpPr>
            <a:spLocks noGrp="1"/>
          </p:cNvSpPr>
          <p:nvPr>
            <p:ph idx="1"/>
          </p:nvPr>
        </p:nvSpPr>
        <p:spPr>
          <a:xfrm>
            <a:off x="457200" y="1524000"/>
            <a:ext cx="8229600" cy="5029200"/>
          </a:xfrm>
        </p:spPr>
        <p:txBody>
          <a:bodyPr/>
          <a:lstStyle/>
          <a:p>
            <a:r>
              <a:rPr lang="en-US" dirty="0">
                <a:latin typeface="Arial" panose="020B0604020202020204" pitchFamily="34" charset="0"/>
                <a:cs typeface="Arial" panose="020B0604020202020204" pitchFamily="34" charset="0"/>
              </a:rPr>
              <a:t>Feelings of estrangement may lead to: </a:t>
            </a:r>
          </a:p>
          <a:p>
            <a:pPr lvl="1"/>
            <a:r>
              <a:rPr lang="en-US" sz="3200" dirty="0">
                <a:latin typeface="Arial" panose="020B0604020202020204" pitchFamily="34" charset="0"/>
                <a:cs typeface="Arial" panose="020B0604020202020204" pitchFamily="34" charset="0"/>
              </a:rPr>
              <a:t>Negative self-concept</a:t>
            </a:r>
          </a:p>
          <a:p>
            <a:pPr lvl="1"/>
            <a:r>
              <a:rPr lang="en-US" sz="3200" dirty="0">
                <a:latin typeface="Arial" panose="020B0604020202020204" pitchFamily="34" charset="0"/>
                <a:cs typeface="Arial" panose="020B0604020202020204" pitchFamily="34" charset="0"/>
              </a:rPr>
              <a:t>Depression and hopelessness</a:t>
            </a:r>
          </a:p>
          <a:p>
            <a:pPr lvl="1"/>
            <a:r>
              <a:rPr lang="en-US" sz="3200" dirty="0">
                <a:latin typeface="Arial" panose="020B0604020202020204" pitchFamily="34" charset="0"/>
                <a:cs typeface="Arial" panose="020B0604020202020204" pitchFamily="34" charset="0"/>
              </a:rPr>
              <a:t>Low morale</a:t>
            </a:r>
          </a:p>
          <a:p>
            <a:pPr lvl="1"/>
            <a:r>
              <a:rPr lang="en-US" sz="3200" dirty="0">
                <a:latin typeface="Arial" panose="020B0604020202020204" pitchFamily="34" charset="0"/>
                <a:cs typeface="Arial" panose="020B0604020202020204" pitchFamily="34" charset="0"/>
              </a:rPr>
              <a:t>Anxiety </a:t>
            </a:r>
          </a:p>
          <a:p>
            <a:pPr lvl="1"/>
            <a:r>
              <a:rPr lang="en-US" sz="3200" dirty="0">
                <a:latin typeface="Arial" panose="020B0604020202020204" pitchFamily="34" charset="0"/>
                <a:cs typeface="Arial" panose="020B0604020202020204" pitchFamily="34" charset="0"/>
              </a:rPr>
              <a:t>Academic problems</a:t>
            </a:r>
          </a:p>
          <a:p>
            <a:pPr lvl="1"/>
            <a:r>
              <a:rPr lang="en-US" sz="3200" dirty="0">
                <a:latin typeface="Arial" panose="020B0604020202020204" pitchFamily="34" charset="0"/>
                <a:cs typeface="Arial" panose="020B0604020202020204" pitchFamily="34" charset="0"/>
              </a:rPr>
              <a:t>Delinquent behaviors</a:t>
            </a:r>
          </a:p>
          <a:p>
            <a:pPr lvl="1"/>
            <a:r>
              <a:rPr lang="en-US" sz="3200" dirty="0">
                <a:latin typeface="Arial" panose="020B0604020202020204" pitchFamily="34" charset="0"/>
                <a:cs typeface="Arial" panose="020B0604020202020204" pitchFamily="34" charset="0"/>
              </a:rPr>
              <a:t>Dropping out of school</a:t>
            </a:r>
          </a:p>
          <a:p>
            <a:pPr lvl="1"/>
            <a:r>
              <a:rPr lang="en-US" sz="3200" dirty="0">
                <a:latin typeface="Arial" panose="020B0604020202020204" pitchFamily="34" charset="0"/>
                <a:cs typeface="Arial" panose="020B0604020202020204" pitchFamily="34" charset="0"/>
              </a:rPr>
              <a:t>Joining gangs</a:t>
            </a:r>
          </a:p>
        </p:txBody>
      </p:sp>
    </p:spTree>
    <p:extLst>
      <p:ext uri="{BB962C8B-B14F-4D97-AF65-F5344CB8AC3E}">
        <p14:creationId xmlns:p14="http://schemas.microsoft.com/office/powerpoint/2010/main" val="133690399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lstStyle/>
          <a:p>
            <a:r>
              <a:rPr lang="en-US" dirty="0"/>
              <a:t>Assessment of Culturally and Linguistically Diverse Groups </a:t>
            </a:r>
            <a:br>
              <a:rPr lang="en-US" dirty="0"/>
            </a:br>
            <a:r>
              <a:rPr lang="en-US" sz="2500" dirty="0"/>
              <a:t>(pp. 124-126)</a:t>
            </a:r>
            <a:r>
              <a:rPr lang="en-US" sz="2500" dirty="0">
                <a:latin typeface="Garamond" panose="02020404030301010803" pitchFamily="18" charset="0"/>
              </a:rPr>
              <a:t> </a:t>
            </a:r>
            <a:endParaRPr lang="en-US" sz="2500" dirty="0"/>
          </a:p>
        </p:txBody>
      </p:sp>
      <p:sp>
        <p:nvSpPr>
          <p:cNvPr id="3" name="Content Placeholder 2"/>
          <p:cNvSpPr>
            <a:spLocks noGrp="1"/>
          </p:cNvSpPr>
          <p:nvPr>
            <p:ph idx="1"/>
          </p:nvPr>
        </p:nvSpPr>
        <p:spPr>
          <a:xfrm>
            <a:off x="457200" y="2590800"/>
            <a:ext cx="8229600" cy="3886200"/>
          </a:xfrm>
        </p:spPr>
        <p:txBody>
          <a:bodyPr/>
          <a:lstStyle/>
          <a:p>
            <a:pPr marL="0" indent="0">
              <a:buNone/>
            </a:pPr>
            <a:r>
              <a:rPr lang="en-US" dirty="0">
                <a:latin typeface="Arial" panose="020B0604020202020204" pitchFamily="34" charset="0"/>
                <a:cs typeface="Arial" panose="020B0604020202020204" pitchFamily="34" charset="0"/>
              </a:rPr>
              <a:t>Consider the following when you evaluate culturally and linguistically diverse children: </a:t>
            </a:r>
          </a:p>
          <a:p>
            <a:r>
              <a:rPr lang="en-US" dirty="0">
                <a:latin typeface="Arial" panose="020B0604020202020204" pitchFamily="34" charset="0"/>
                <a:cs typeface="Arial" panose="020B0604020202020204" pitchFamily="34" charset="0"/>
              </a:rPr>
              <a:t>Response styles</a:t>
            </a:r>
          </a:p>
          <a:p>
            <a:r>
              <a:rPr lang="en-US" dirty="0">
                <a:latin typeface="Arial" panose="020B0604020202020204" pitchFamily="34" charset="0"/>
                <a:cs typeface="Arial" panose="020B0604020202020204" pitchFamily="34" charset="0"/>
              </a:rPr>
              <a:t>Cultural misunderstandings</a:t>
            </a:r>
          </a:p>
          <a:p>
            <a:r>
              <a:rPr lang="en-US" dirty="0">
                <a:latin typeface="Arial" panose="020B0604020202020204" pitchFamily="34" charset="0"/>
                <a:cs typeface="Arial" panose="020B0604020202020204" pitchFamily="34" charset="0"/>
              </a:rPr>
              <a:t>Verbal communication difficulties</a:t>
            </a:r>
          </a:p>
          <a:p>
            <a:r>
              <a:rPr lang="en-US" dirty="0">
                <a:latin typeface="Arial" panose="020B0604020202020204" pitchFamily="34" charset="0"/>
                <a:cs typeface="Arial" panose="020B0604020202020204" pitchFamily="34" charset="0"/>
              </a:rPr>
              <a:t>Nonverbal communication difficulties</a:t>
            </a:r>
          </a:p>
          <a:p>
            <a:endParaRPr lang="en-US" dirty="0"/>
          </a:p>
        </p:txBody>
      </p:sp>
    </p:spTree>
    <p:extLst>
      <p:ext uri="{BB962C8B-B14F-4D97-AF65-F5344CB8AC3E}">
        <p14:creationId xmlns:p14="http://schemas.microsoft.com/office/powerpoint/2010/main" val="22946145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Difficulties in Using Interpreters </a:t>
            </a:r>
            <a:br>
              <a:rPr lang="en-US" b="1" dirty="0">
                <a:latin typeface="Garamond" panose="02020404030301010803" pitchFamily="18" charset="0"/>
              </a:rPr>
            </a:br>
            <a:r>
              <a:rPr lang="en-US" sz="2500" b="1" dirty="0">
                <a:latin typeface="Garamond" panose="02020404030301010803" pitchFamily="18" charset="0"/>
              </a:rPr>
              <a:t>(pp. 130-131) </a:t>
            </a:r>
          </a:p>
        </p:txBody>
      </p:sp>
      <p:sp>
        <p:nvSpPr>
          <p:cNvPr id="4" name="Content Placeholder 3"/>
          <p:cNvSpPr>
            <a:spLocks noGrp="1"/>
          </p:cNvSpPr>
          <p:nvPr>
            <p:ph idx="1"/>
          </p:nvPr>
        </p:nvSpPr>
        <p:spPr>
          <a:xfrm>
            <a:off x="457200" y="1524000"/>
            <a:ext cx="8229600" cy="4525963"/>
          </a:xfrm>
        </p:spPr>
        <p:txBody>
          <a:bodyPr>
            <a:noAutofit/>
          </a:bodyPr>
          <a:lstStyle/>
          <a:p>
            <a:r>
              <a:rPr lang="en-US" sz="3200" dirty="0">
                <a:latin typeface="Arial" panose="020B0604020202020204" pitchFamily="34" charset="0"/>
                <a:cs typeface="Arial" panose="020B0604020202020204" pitchFamily="34" charset="0"/>
              </a:rPr>
              <a:t>See pages 130-131 for difficulties using an interpreter</a:t>
            </a:r>
          </a:p>
        </p:txBody>
      </p:sp>
    </p:spTree>
    <p:extLst>
      <p:ext uri="{BB962C8B-B14F-4D97-AF65-F5344CB8AC3E}">
        <p14:creationId xmlns:p14="http://schemas.microsoft.com/office/powerpoint/2010/main" val="3502597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Statistics on Mental Health of Children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457200" y="1676400"/>
            <a:ext cx="8229600" cy="4449763"/>
          </a:xfrm>
        </p:spPr>
        <p:txBody>
          <a:bodyPr/>
          <a:lstStyle/>
          <a:p>
            <a:pPr marL="0" indent="0">
              <a:spcBef>
                <a:spcPts val="0"/>
              </a:spcBef>
              <a:spcAft>
                <a:spcPts val="0"/>
              </a:spcAft>
              <a:buNone/>
            </a:pPr>
            <a:r>
              <a:rPr lang="en-US" dirty="0">
                <a:effectLst/>
                <a:latin typeface="Arial" panose="020B0604020202020204" pitchFamily="34" charset="0"/>
                <a:ea typeface="Calibri" panose="020F0502020204030204" pitchFamily="34" charset="0"/>
                <a:cs typeface="Arial" panose="020B0604020202020204" pitchFamily="34" charset="0"/>
              </a:rPr>
              <a:t>A. Ng (personal communication, June 23, 2022) noted that there are 34 psychologists in the public service in 2022.</a:t>
            </a:r>
          </a:p>
        </p:txBody>
      </p:sp>
    </p:spTree>
    <p:extLst>
      <p:ext uri="{BB962C8B-B14F-4D97-AF65-F5344CB8AC3E}">
        <p14:creationId xmlns:p14="http://schemas.microsoft.com/office/powerpoint/2010/main" val="92372198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Suggestions for Working with Interpreters </a:t>
            </a:r>
            <a:r>
              <a:rPr lang="en-US" sz="2500" b="1" dirty="0">
                <a:latin typeface="Garamond" panose="02020404030301010803" pitchFamily="18" charset="0"/>
              </a:rPr>
              <a:t>(pp. 131-132)[1]</a:t>
            </a:r>
          </a:p>
        </p:txBody>
      </p:sp>
      <p:sp>
        <p:nvSpPr>
          <p:cNvPr id="3" name="Content Placeholder 2"/>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For suggestions in working with an interpreter see pages 131-132</a:t>
            </a:r>
          </a:p>
          <a:p>
            <a:r>
              <a:rPr lang="en-US" dirty="0">
                <a:latin typeface="Arial" panose="020B0604020202020204" pitchFamily="34" charset="0"/>
                <a:cs typeface="Arial" panose="020B0604020202020204" pitchFamily="34" charset="0"/>
              </a:rPr>
              <a:t>Using the interpreter in future sessions</a:t>
            </a:r>
          </a:p>
          <a:p>
            <a:r>
              <a:rPr lang="en-US" dirty="0">
                <a:latin typeface="Arial" panose="020B0604020202020204" pitchFamily="34" charset="0"/>
                <a:cs typeface="Arial" panose="020B0604020202020204" pitchFamily="34" charset="0"/>
              </a:rPr>
              <a:t>Evaluating the session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10627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1447800"/>
          </a:xfrm>
        </p:spPr>
        <p:txBody>
          <a:bodyPr>
            <a:noAutofit/>
          </a:bodyPr>
          <a:lstStyle/>
          <a:p>
            <a:r>
              <a:rPr lang="en-US" b="1" dirty="0">
                <a:latin typeface="Garamond" panose="02020404030301010803" pitchFamily="18" charset="0"/>
              </a:rPr>
              <a:t>Recommendations for Conducting Effective Assessments </a:t>
            </a:r>
            <a:r>
              <a:rPr lang="en-US" sz="2500" b="1" dirty="0">
                <a:latin typeface="Garamond" panose="02020404030301010803" pitchFamily="18" charset="0"/>
              </a:rPr>
              <a:t>(pp. 132</a:t>
            </a:r>
            <a:r>
              <a:rPr lang="en-US" sz="2500" dirty="0">
                <a:effectLst/>
              </a:rPr>
              <a:t>–</a:t>
            </a:r>
            <a:r>
              <a:rPr lang="en-US" sz="2500" b="1" dirty="0">
                <a:latin typeface="Garamond" panose="02020404030301010803" pitchFamily="18" charset="0"/>
              </a:rPr>
              <a:t>138)</a:t>
            </a:r>
          </a:p>
        </p:txBody>
      </p:sp>
      <p:sp>
        <p:nvSpPr>
          <p:cNvPr id="3" name="Content Placeholder 2"/>
          <p:cNvSpPr>
            <a:spLocks noGrp="1"/>
          </p:cNvSpPr>
          <p:nvPr>
            <p:ph idx="1"/>
          </p:nvPr>
        </p:nvSpPr>
        <p:spPr>
          <a:xfrm>
            <a:off x="457200" y="2286000"/>
            <a:ext cx="8229600" cy="4343400"/>
          </a:xfrm>
        </p:spPr>
        <p:txBody>
          <a:bodyPr>
            <a:noAutofit/>
          </a:bodyPr>
          <a:lstStyle/>
          <a:p>
            <a:r>
              <a:rPr lang="en-US" dirty="0">
                <a:latin typeface="Arial" panose="020B0604020202020204" pitchFamily="34" charset="0"/>
                <a:cs typeface="Arial" panose="020B0604020202020204" pitchFamily="34" charset="0"/>
              </a:rPr>
              <a:t>See pp. 132-138 for recommendations for working with culturally and linguistically diverse children and their families</a:t>
            </a:r>
          </a:p>
        </p:txBody>
      </p:sp>
    </p:spTree>
    <p:extLst>
      <p:ext uri="{BB962C8B-B14F-4D97-AF65-F5344CB8AC3E}">
        <p14:creationId xmlns:p14="http://schemas.microsoft.com/office/powerpoint/2010/main" val="36344946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5</a:t>
            </a:r>
          </a:p>
        </p:txBody>
      </p:sp>
      <p:sp>
        <p:nvSpPr>
          <p:cNvPr id="3" name="Subtitle 2"/>
          <p:cNvSpPr>
            <a:spLocks noGrp="1"/>
          </p:cNvSpPr>
          <p:nvPr>
            <p:ph type="subTitle" sz="quarter" idx="1"/>
          </p:nvPr>
        </p:nvSpPr>
        <p:spPr/>
        <p:txBody>
          <a:bodyPr/>
          <a:lstStyle/>
          <a:p>
            <a:r>
              <a:rPr lang="en-US" sz="4400" b="1" dirty="0"/>
              <a:t>Interviewing Children, Parents, Teachers, and Families</a:t>
            </a:r>
          </a:p>
        </p:txBody>
      </p:sp>
    </p:spTree>
    <p:extLst>
      <p:ext uri="{BB962C8B-B14F-4D97-AF65-F5344CB8AC3E}">
        <p14:creationId xmlns:p14="http://schemas.microsoft.com/office/powerpoint/2010/main" val="132068880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Techniques for Interviewing Children </a:t>
            </a:r>
            <a:r>
              <a:rPr lang="en-US" sz="2500" b="1" dirty="0">
                <a:latin typeface="Garamond" panose="02020404030301010803" pitchFamily="18" charset="0"/>
              </a:rPr>
              <a:t>(pp. 194-198)[1]</a:t>
            </a:r>
          </a:p>
        </p:txBody>
      </p:sp>
      <p:sp>
        <p:nvSpPr>
          <p:cNvPr id="3" name="Content Placeholder 2"/>
          <p:cNvSpPr>
            <a:spLocks noGrp="1"/>
          </p:cNvSpPr>
          <p:nvPr>
            <p:ph idx="1"/>
          </p:nvPr>
        </p:nvSpPr>
        <p:spPr>
          <a:xfrm>
            <a:off x="457200" y="1828801"/>
            <a:ext cx="8001000" cy="4495800"/>
          </a:xfrm>
        </p:spPr>
        <p:txBody>
          <a:bodyPr>
            <a:noAutofit/>
          </a:bodyPr>
          <a:lstStyle/>
          <a:p>
            <a:r>
              <a:rPr lang="en-US" dirty="0">
                <a:latin typeface="Arial" panose="020B0604020202020204" pitchFamily="34" charset="0"/>
                <a:cs typeface="Arial" panose="020B0604020202020204" pitchFamily="34" charset="0"/>
              </a:rPr>
              <a:t>See 20 guidelines on pp. 194-198</a:t>
            </a:r>
          </a:p>
        </p:txBody>
      </p:sp>
    </p:spTree>
    <p:extLst>
      <p:ext uri="{BB962C8B-B14F-4D97-AF65-F5344CB8AC3E}">
        <p14:creationId xmlns:p14="http://schemas.microsoft.com/office/powerpoint/2010/main" val="83707949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a:t>Goals of the Interview with Parents </a:t>
            </a:r>
            <a:r>
              <a:rPr lang="en-US" sz="2500" dirty="0"/>
              <a:t>(p. 202)</a:t>
            </a:r>
          </a:p>
        </p:txBody>
      </p:sp>
      <p:sp>
        <p:nvSpPr>
          <p:cNvPr id="3" name="Content Placeholder 2"/>
          <p:cNvSpPr>
            <a:spLocks noGrp="1"/>
          </p:cNvSpPr>
          <p:nvPr>
            <p:ph idx="1"/>
          </p:nvPr>
        </p:nvSpPr>
        <p:spPr>
          <a:xfrm>
            <a:off x="457200" y="2057400"/>
            <a:ext cx="8229600" cy="4068763"/>
          </a:xfrm>
        </p:spPr>
        <p:txBody>
          <a:bodyPr/>
          <a:lstStyle/>
          <a:p>
            <a:r>
              <a:rPr lang="en-US" dirty="0">
                <a:latin typeface="Arial" panose="020B0604020202020204" pitchFamily="34" charset="0"/>
                <a:cs typeface="Arial" panose="020B0604020202020204" pitchFamily="34" charset="0"/>
              </a:rPr>
              <a:t>For 11 main goals of the initial clinical assessment interview with parents see </a:t>
            </a:r>
          </a:p>
          <a:p>
            <a:pPr marL="0" indent="0">
              <a:buNone/>
            </a:pPr>
            <a:r>
              <a:rPr lang="en-US" dirty="0">
                <a:latin typeface="Arial" panose="020B0604020202020204" pitchFamily="34" charset="0"/>
                <a:cs typeface="Arial" panose="020B0604020202020204" pitchFamily="34" charset="0"/>
              </a:rPr>
              <a:t>   p. 202</a:t>
            </a:r>
          </a:p>
        </p:txBody>
      </p:sp>
    </p:spTree>
    <p:extLst>
      <p:ext uri="{BB962C8B-B14F-4D97-AF65-F5344CB8AC3E}">
        <p14:creationId xmlns:p14="http://schemas.microsoft.com/office/powerpoint/2010/main" val="390256735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panose="020B0604020202020204" pitchFamily="34" charset="0"/>
              </a:rPr>
              <a:t>Background Questionnaire</a:t>
            </a:r>
            <a:br>
              <a:rPr lang="en-US" dirty="0">
                <a:latin typeface="Arial" panose="020B0604020202020204" pitchFamily="34" charset="0"/>
                <a:cs typeface="Arial" panose="020B0604020202020204" pitchFamily="34" charset="0"/>
              </a:rPr>
            </a:br>
            <a:r>
              <a:rPr lang="en-US" sz="2500" dirty="0">
                <a:cs typeface="Arial" panose="020B0604020202020204" pitchFamily="34" charset="0"/>
              </a:rPr>
              <a:t>(p. 204)</a:t>
            </a:r>
            <a:endParaRPr lang="en-US" sz="2500"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Parents completing a background questionnaire before the interview is useful </a:t>
            </a:r>
          </a:p>
          <a:p>
            <a:r>
              <a:rPr lang="en-US" dirty="0">
                <a:latin typeface="Arial" panose="020B0604020202020204" pitchFamily="34" charset="0"/>
                <a:cs typeface="Arial" panose="020B0604020202020204" pitchFamily="34" charset="0"/>
              </a:rPr>
              <a:t>Background Questionnaire can provide information about a child’s developmental, social, medical, and educational history, and about about the family </a:t>
            </a:r>
          </a:p>
        </p:txBody>
      </p:sp>
    </p:spTree>
    <p:extLst>
      <p:ext uri="{BB962C8B-B14F-4D97-AF65-F5344CB8AC3E}">
        <p14:creationId xmlns:p14="http://schemas.microsoft.com/office/powerpoint/2010/main" val="377165854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Interviewing Teachers </a:t>
            </a:r>
            <a:r>
              <a:rPr lang="en-US" sz="2500" b="1" dirty="0"/>
              <a:t>(pp. 206</a:t>
            </a:r>
            <a:r>
              <a:rPr lang="en-US" sz="2500" dirty="0">
                <a:effectLst/>
              </a:rPr>
              <a:t>–</a:t>
            </a:r>
            <a:r>
              <a:rPr lang="en-US" sz="2500" b="1" dirty="0"/>
              <a:t>208)[1]</a:t>
            </a:r>
          </a:p>
        </p:txBody>
      </p:sp>
      <p:sp>
        <p:nvSpPr>
          <p:cNvPr id="3" name="Content Placeholder 2"/>
          <p:cNvSpPr>
            <a:spLocks noGrp="1"/>
          </p:cNvSpPr>
          <p:nvPr>
            <p:ph idx="1"/>
          </p:nvPr>
        </p:nvSpPr>
        <p:spPr>
          <a:xfrm>
            <a:off x="457200" y="1371600"/>
            <a:ext cx="8305800" cy="4419600"/>
          </a:xfrm>
        </p:spPr>
        <p:txBody>
          <a:bodyPr>
            <a:noAutofit/>
          </a:bodyPr>
          <a:lstStyle/>
          <a:p>
            <a:r>
              <a:rPr lang="en-US" dirty="0">
                <a:latin typeface="Arial" panose="020B0604020202020204" pitchFamily="34" charset="0"/>
                <a:cs typeface="Arial" panose="020B0604020202020204" pitchFamily="34" charset="0"/>
              </a:rPr>
              <a:t>Areas covered in the initial interview with teachers</a:t>
            </a:r>
          </a:p>
          <a:p>
            <a:pPr lvl="1"/>
            <a:r>
              <a:rPr lang="en-US" sz="3200" dirty="0">
                <a:latin typeface="Arial" panose="020B0604020202020204" pitchFamily="34" charset="0"/>
                <a:cs typeface="Arial" panose="020B0604020202020204" pitchFamily="34" charset="0"/>
              </a:rPr>
              <a:t>Types of questions to ask</a:t>
            </a:r>
          </a:p>
          <a:p>
            <a:pPr lvl="1"/>
            <a:r>
              <a:rPr lang="en-US" sz="3200" dirty="0">
                <a:latin typeface="Arial" panose="020B0604020202020204" pitchFamily="34" charset="0"/>
                <a:cs typeface="Arial" panose="020B0604020202020204" pitchFamily="34" charset="0"/>
              </a:rPr>
              <a:t>What to tell the teacher </a:t>
            </a:r>
          </a:p>
          <a:p>
            <a:r>
              <a:rPr lang="en-US" dirty="0">
                <a:latin typeface="Arial" panose="020B0604020202020204" pitchFamily="34" charset="0"/>
                <a:cs typeface="Arial" panose="020B0604020202020204" pitchFamily="34" charset="0"/>
              </a:rPr>
              <a:t>Review information obtained from a teacher (see 12 points on p. 207)</a:t>
            </a:r>
          </a:p>
        </p:txBody>
      </p:sp>
    </p:spTree>
    <p:extLst>
      <p:ext uri="{BB962C8B-B14F-4D97-AF65-F5344CB8AC3E}">
        <p14:creationId xmlns:p14="http://schemas.microsoft.com/office/powerpoint/2010/main" val="19231763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Interviewing the Family </a:t>
            </a:r>
            <a:br>
              <a:rPr lang="en-US" b="1" dirty="0">
                <a:latin typeface="Garamond" panose="02020404030301010803" pitchFamily="18" charset="0"/>
              </a:rPr>
            </a:br>
            <a:r>
              <a:rPr lang="en-US" sz="2500" b="1" dirty="0">
                <a:latin typeface="Garamond" panose="02020404030301010803" pitchFamily="18" charset="0"/>
              </a:rPr>
              <a:t>(pp. 207</a:t>
            </a:r>
            <a:r>
              <a:rPr lang="en-US" sz="2500" dirty="0">
                <a:effectLst/>
              </a:rPr>
              <a:t>–</a:t>
            </a:r>
            <a:r>
              <a:rPr lang="en-US" sz="2500" b="1" dirty="0">
                <a:latin typeface="Garamond" panose="02020404030301010803" pitchFamily="18" charset="0"/>
              </a:rPr>
              <a:t>225)</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Goals of the initial family interview</a:t>
            </a:r>
          </a:p>
          <a:p>
            <a:r>
              <a:rPr lang="en-US" dirty="0">
                <a:latin typeface="Arial" panose="020B0604020202020204" pitchFamily="34" charset="0"/>
                <a:cs typeface="Arial" panose="020B0604020202020204" pitchFamily="34" charset="0"/>
              </a:rPr>
              <a:t>Family’s coping strategies</a:t>
            </a:r>
          </a:p>
          <a:p>
            <a:r>
              <a:rPr lang="en-US" dirty="0">
                <a:latin typeface="Arial" panose="020B0604020202020204" pitchFamily="34" charset="0"/>
                <a:cs typeface="Arial" panose="020B0604020202020204" pitchFamily="34" charset="0"/>
              </a:rPr>
              <a:t>Guidelines for conducting the family interview (see pp. 209 &amp; 211)</a:t>
            </a:r>
          </a:p>
          <a:p>
            <a:r>
              <a:rPr lang="en-US" dirty="0">
                <a:latin typeface="Arial" panose="020B0604020202020204" pitchFamily="34" charset="0"/>
                <a:cs typeface="Arial" panose="020B0604020202020204" pitchFamily="34" charset="0"/>
              </a:rPr>
              <a:t>Functional and dysfunctional family strategies (Exhibit 5-3, p. 210)</a:t>
            </a:r>
          </a:p>
          <a:p>
            <a:r>
              <a:rPr lang="en-US" dirty="0">
                <a:latin typeface="Arial" panose="020B0604020202020204" pitchFamily="34" charset="0"/>
                <a:cs typeface="Arial" panose="020B0604020202020204" pitchFamily="34" charset="0"/>
              </a:rPr>
              <a:t>Strategies for working with resistant families (see pp. 211 &amp; 213)</a:t>
            </a:r>
          </a:p>
        </p:txBody>
      </p:sp>
    </p:spTree>
    <p:extLst>
      <p:ext uri="{BB962C8B-B14F-4D97-AF65-F5344CB8AC3E}">
        <p14:creationId xmlns:p14="http://schemas.microsoft.com/office/powerpoint/2010/main" val="263211505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Conducting the Family Interview </a:t>
            </a:r>
            <a:r>
              <a:rPr lang="en-US" sz="2500" dirty="0"/>
              <a:t>(pp. 209 &amp; 211) </a:t>
            </a:r>
          </a:p>
        </p:txBody>
      </p:sp>
      <p:sp>
        <p:nvSpPr>
          <p:cNvPr id="3" name="Content Placeholder 2"/>
          <p:cNvSpPr>
            <a:spLocks noGrp="1"/>
          </p:cNvSpPr>
          <p:nvPr>
            <p:ph idx="1"/>
          </p:nvPr>
        </p:nvSpPr>
        <p:spPr>
          <a:xfrm>
            <a:off x="457200" y="2133600"/>
            <a:ext cx="8229600" cy="3992563"/>
          </a:xfrm>
        </p:spPr>
        <p:txBody>
          <a:bodyPr/>
          <a:lstStyle/>
          <a:p>
            <a:r>
              <a:rPr lang="en-US" dirty="0">
                <a:latin typeface="Arial" panose="020B0604020202020204" pitchFamily="34" charset="0"/>
                <a:cs typeface="Arial" panose="020B0604020202020204" pitchFamily="34" charset="0"/>
              </a:rPr>
              <a:t>See p. 211 for 19 guidelines for conducting the family interview</a:t>
            </a:r>
          </a:p>
        </p:txBody>
      </p:sp>
    </p:spTree>
    <p:extLst>
      <p:ext uri="{BB962C8B-B14F-4D97-AF65-F5344CB8AC3E}">
        <p14:creationId xmlns:p14="http://schemas.microsoft.com/office/powerpoint/2010/main" val="390132968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6</a:t>
            </a:r>
          </a:p>
        </p:txBody>
      </p:sp>
      <p:sp>
        <p:nvSpPr>
          <p:cNvPr id="3" name="Subtitle 2"/>
          <p:cNvSpPr>
            <a:spLocks noGrp="1"/>
          </p:cNvSpPr>
          <p:nvPr>
            <p:ph type="subTitle" sz="quarter" idx="1"/>
          </p:nvPr>
        </p:nvSpPr>
        <p:spPr/>
        <p:txBody>
          <a:bodyPr/>
          <a:lstStyle/>
          <a:p>
            <a:r>
              <a:rPr lang="en-US" sz="4400" b="1" dirty="0"/>
              <a:t>Ending the Interview</a:t>
            </a:r>
          </a:p>
        </p:txBody>
      </p:sp>
    </p:spTree>
    <p:extLst>
      <p:ext uri="{BB962C8B-B14F-4D97-AF65-F5344CB8AC3E}">
        <p14:creationId xmlns:p14="http://schemas.microsoft.com/office/powerpoint/2010/main" val="1338122160"/>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3843</TotalTime>
  <Words>6851</Words>
  <Application>Microsoft Office PowerPoint</Application>
  <PresentationFormat>On-screen Show (4:3)</PresentationFormat>
  <Paragraphs>651</Paragraphs>
  <Slides>166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166</vt:i4>
      </vt:variant>
    </vt:vector>
  </HeadingPairs>
  <TitlesOfParts>
    <vt:vector size="173" baseType="lpstr">
      <vt:lpstr>Amazon Ember</vt:lpstr>
      <vt:lpstr>Arial</vt:lpstr>
      <vt:lpstr>Calibri</vt:lpstr>
      <vt:lpstr>Garamond</vt:lpstr>
      <vt:lpstr>Symbol</vt:lpstr>
      <vt:lpstr>Wingdings</vt:lpstr>
      <vt:lpstr>Stream</vt:lpstr>
      <vt:lpstr>Webinar Malaysia Foundations of Behavioral, Social, and Clinical Assessment of Children Seventh Edition</vt:lpstr>
      <vt:lpstr>Demographics [1]</vt:lpstr>
      <vt:lpstr>Demographics [2]</vt:lpstr>
      <vt:lpstr>Cost of Mental Health in Malaysia [1]</vt:lpstr>
      <vt:lpstr>Cost of Mental Health in Malaysia [2]</vt:lpstr>
      <vt:lpstr>Statistics on Mental Health of Children in Malaysia [1]</vt:lpstr>
      <vt:lpstr>Statistics on Mental Health of Children in Malaysia [2]</vt:lpstr>
      <vt:lpstr>Statistics on Mental Health of Children [3]</vt:lpstr>
      <vt:lpstr>Statistics on Mental Health of Children [4]</vt:lpstr>
      <vt:lpstr>Prevalence of Emotional and Behavioral Problems (EBD)[1]</vt:lpstr>
      <vt:lpstr>Prevalence of Emotional and Behavioral Problems (EBD)[2]</vt:lpstr>
      <vt:lpstr>Prevalence of Emotional and Behavioral Problems (EBD)[3]</vt:lpstr>
      <vt:lpstr>Prevalence of Emotional and Behavioral Problems (EBD)[4]</vt:lpstr>
      <vt:lpstr>Prevalence of Emotional and Behavioral Problems (EBD)[5]</vt:lpstr>
      <vt:lpstr>Prevalence of Emotional and Behavioral Problems (EBD)[6]</vt:lpstr>
      <vt:lpstr>Prevalence of Emotional and Behavioral Problems (EBD)[7]</vt:lpstr>
      <vt:lpstr>Prevalence of Emotional and Behavioral Problems (EBD)[8]</vt:lpstr>
      <vt:lpstr>Prevalence of Emotional and Behavioral Problems (EBD)[9]</vt:lpstr>
      <vt:lpstr>Prevalence of Emotional and Behavioral Problems (EBD)[10]</vt:lpstr>
      <vt:lpstr>Prevalence of Emotional and Behavioral Problems (EBD)[11]</vt:lpstr>
      <vt:lpstr>Prevalence of Emotional and Behavioral Problems (EBD)[12]</vt:lpstr>
      <vt:lpstr>Prevalence of Emotional and Behavioral Problems (EBD)[13]</vt:lpstr>
      <vt:lpstr>Prevalence of Emotional and Behavioral Problems (EBD)[14]</vt:lpstr>
      <vt:lpstr>Prevalence of Emotional and Behavioral Problems (EBD)[15]</vt:lpstr>
      <vt:lpstr>Prevalence of Emotional and Behavioral Problems (EBD)[16]</vt:lpstr>
      <vt:lpstr>Child Abuse and Neglect in Malaysia [1]</vt:lpstr>
      <vt:lpstr>Child Abuse and Neglect in Malaysia [2]</vt:lpstr>
      <vt:lpstr>Autism Spectrum Disorder in Malaysia [1]</vt:lpstr>
      <vt:lpstr>Autism Spectrum Disorder in Malaysia [2]</vt:lpstr>
      <vt:lpstr>Autism Spectrum Disorder in Malaysia [3]</vt:lpstr>
      <vt:lpstr>Autism Spectrum Disorder in Malaysia [4]</vt:lpstr>
      <vt:lpstr>Autism Spectrum Disorder in Malaysia [5]</vt:lpstr>
      <vt:lpstr>Autism Spectrum Disorder in Malaysia [6]</vt:lpstr>
      <vt:lpstr>Autism Spectrum Disorder in Malaysia [7]</vt:lpstr>
      <vt:lpstr>IQ, Father’s Education, and Home Env. of Orang Asli [1]</vt:lpstr>
      <vt:lpstr>IQ, Father’s Education, and Home Env. of Orang Asli [2]</vt:lpstr>
      <vt:lpstr>Unmet Health Care Service Needs In Penang [1]</vt:lpstr>
      <vt:lpstr>Unmet Health Care Service Needs In Penang [2]</vt:lpstr>
      <vt:lpstr>Unmet Health Care Service Needs In Penang [3]</vt:lpstr>
      <vt:lpstr>Unmet Health Care Service Needs In Penang [4]</vt:lpstr>
      <vt:lpstr>COVID-19 Pandemic in Malaysia [1]</vt:lpstr>
      <vt:lpstr>COVID-19 Pandemic in Malaysia [2]</vt:lpstr>
      <vt:lpstr>COVID-19 Pandemic in Malaysia [3]</vt:lpstr>
      <vt:lpstr>COVID-19 Pandemic in Malaysia [4]</vt:lpstr>
      <vt:lpstr>Introduction to COVID-19</vt:lpstr>
      <vt:lpstr>Risk Factors about COVID-19 [1]</vt:lpstr>
      <vt:lpstr>Risk Factors about COVID-19 [2]</vt:lpstr>
      <vt:lpstr>Risk Factors about COVID-19 [3]</vt:lpstr>
      <vt:lpstr>Risk Factors about COVID-19 [4]</vt:lpstr>
      <vt:lpstr>Risk Factors about COVID-19 [5]</vt:lpstr>
      <vt:lpstr>Interventions about COVID-19 [1]</vt:lpstr>
      <vt:lpstr>Interventions about COVID-19 [2]</vt:lpstr>
      <vt:lpstr>Interventions about COVID-19 [3]</vt:lpstr>
      <vt:lpstr>Chapter 18</vt:lpstr>
      <vt:lpstr>Introduction  (pp. 608-614)[1]</vt:lpstr>
      <vt:lpstr>Introduction  (pp. 608-614)[2] (Continued)</vt:lpstr>
      <vt:lpstr>Introduction  (pp. 608-614)[3] (Continued)</vt:lpstr>
      <vt:lpstr>Introduction  (pp. 608-614)[4] (Continued)</vt:lpstr>
      <vt:lpstr>Reporting Child Maltreatment (pp. 615-616)</vt:lpstr>
      <vt:lpstr>Statistics on Perpetrators (p. 618)</vt:lpstr>
      <vt:lpstr>Reasons People Maltreat Children (pp. 618-621)</vt:lpstr>
      <vt:lpstr>Neglectful Parents (pp. 623-625)</vt:lpstr>
      <vt:lpstr>Intimate Partner Violence  (pp. 625-630) [1]</vt:lpstr>
      <vt:lpstr>Intimate Partner Violence  (pp. 625-630) [2] (Continued)</vt:lpstr>
      <vt:lpstr>Link Between IPV and Child Maltreatment (pp. 628-630)</vt:lpstr>
      <vt:lpstr>Chapter 1</vt:lpstr>
      <vt:lpstr>Evaluator Characteristics that Affect the Assessment (pp. 11-12)[1]</vt:lpstr>
      <vt:lpstr>Evaluator Characteristics that Affect the Assessment (pp. 11-12)[2]  (Continued)</vt:lpstr>
      <vt:lpstr>Child Characteristics that Affect the Assessment (p. 12)</vt:lpstr>
      <vt:lpstr>Theoretical Perspectives for Behavioral, Social, and Clinical Assessments (pp. 20, 22–29) [1]</vt:lpstr>
      <vt:lpstr>Theoretical Perspectives for Behavioral, Social, and Clinical Assessments (pp. 29–36) [2] (Continued)</vt:lpstr>
      <vt:lpstr>Approaches to Classification (pp. 36–37) </vt:lpstr>
      <vt:lpstr>Clinical Approach-  Classification (pp. 37-39)</vt:lpstr>
      <vt:lpstr>Risk and Protective Factors (pp. 43–49)</vt:lpstr>
      <vt:lpstr>Children with Special Needs (pp. 54–55)</vt:lpstr>
      <vt:lpstr>Chapter 2</vt:lpstr>
      <vt:lpstr>Observing Children: During the Assessment (pp. 80-91) [1]</vt:lpstr>
      <vt:lpstr>Observing Children: During the Assessment (pp. 80, 84-90) [2] (Continued)</vt:lpstr>
      <vt:lpstr>Behavior &amp; Attitude Checklist (Table 2-6, pp. 90-91)</vt:lpstr>
      <vt:lpstr>Administering Tests to Children with Special Needs  (pp. 90-93)</vt:lpstr>
      <vt:lpstr>Accounting for Poor Test Performance (p. 98) [1] </vt:lpstr>
      <vt:lpstr>Computer-Based Administration, Scoring, and Interpretation  </vt:lpstr>
      <vt:lpstr>Concluding Comment (p. 102)</vt:lpstr>
      <vt:lpstr>Chapter 3</vt:lpstr>
      <vt:lpstr>Problems, Values, and Acculturation (pp. 110-118) [1]</vt:lpstr>
      <vt:lpstr>Stress Associated with Acculturation (pp. 116-117) [1]</vt:lpstr>
      <vt:lpstr>Stress Associated with Acculturation (p. 116) [2] (Continued)</vt:lpstr>
      <vt:lpstr>Assessment of Culturally and Linguistically Diverse Groups  (pp. 124-126) </vt:lpstr>
      <vt:lpstr>Difficulties in Using Interpreters  (pp. 130-131) </vt:lpstr>
      <vt:lpstr>Suggestions for Working with Interpreters (pp. 131-132)[1]</vt:lpstr>
      <vt:lpstr>Recommendations for Conducting Effective Assessments (pp. 132–138)</vt:lpstr>
      <vt:lpstr>Chapter 5</vt:lpstr>
      <vt:lpstr>Techniques for Interviewing Children (pp. 194-198)[1]</vt:lpstr>
      <vt:lpstr>Goals of the Interview with Parents (p. 202)</vt:lpstr>
      <vt:lpstr>Background Questionnaire (p. 204)</vt:lpstr>
      <vt:lpstr>Interviewing Teachers (pp. 206–208)[1]</vt:lpstr>
      <vt:lpstr>Interviewing the Family  (pp. 207–225)</vt:lpstr>
      <vt:lpstr>Guidelines for Conducting the Family Interview (pp. 209 &amp; 211) </vt:lpstr>
      <vt:lpstr>Chapter 6</vt:lpstr>
      <vt:lpstr>Evaluating Your Interview Techniques (pp. 238–239)</vt:lpstr>
      <vt:lpstr>Chapter 7</vt:lpstr>
      <vt:lpstr>Observational Settings and Sources (pp. 246–254)</vt:lpstr>
      <vt:lpstr>Questions for Observing a Child’s Interactions with Others (p. 256)</vt:lpstr>
      <vt:lpstr>Observing Parent-Infant Interactions (pp. 257–259)</vt:lpstr>
      <vt:lpstr>Observing Parent-Toddler Interactions (pp. 257–259)</vt:lpstr>
      <vt:lpstr>Observing Parent and School-Aged Child Interactions   (p. 259)</vt:lpstr>
      <vt:lpstr>Observing a Teacher and Classroom (pp. 261-262)</vt:lpstr>
      <vt:lpstr>Chapter 8</vt:lpstr>
      <vt:lpstr>Self-Monitoring Assessment  (pp. 310-317)</vt:lpstr>
      <vt:lpstr>Chapter 9</vt:lpstr>
      <vt:lpstr>Strengths and Difficulties Questionnaire (SDQ) (pp. 336-337)</vt:lpstr>
      <vt:lpstr>Chapter 10</vt:lpstr>
      <vt:lpstr>Primary Executive Functions (p. 374)</vt:lpstr>
      <vt:lpstr>Assessment of Executive Functions (pp. 382-385)</vt:lpstr>
      <vt:lpstr>Limitations in the Assessment of Executive Functions (p. 384) </vt:lpstr>
      <vt:lpstr>Chapter 12</vt:lpstr>
      <vt:lpstr>What is FBA? (p. 412) [1]</vt:lpstr>
      <vt:lpstr>What is FBA? (p. 412)[2](Continued)</vt:lpstr>
      <vt:lpstr>Conditions Surrounding the Problem Behavior (pp. 413-415)</vt:lpstr>
      <vt:lpstr>Chapter 13</vt:lpstr>
      <vt:lpstr>Assessment of Oppositional Defiant Disorder and Conduct Disorder (pp. 435-436)</vt:lpstr>
      <vt:lpstr>Assessment of Conduct Disorder  (p. 438)</vt:lpstr>
      <vt:lpstr>Assessing Anxiety Disorders  (pp. 443-444)</vt:lpstr>
      <vt:lpstr>Depressive Disorders (pp. 447–448)[1]</vt:lpstr>
      <vt:lpstr>Assessment of Depressive Disorders (pp. 448-449)</vt:lpstr>
      <vt:lpstr>Suicide Risk (pp. 452–460)[1]</vt:lpstr>
      <vt:lpstr>Chapter 14</vt:lpstr>
      <vt:lpstr>Introduction (p. 472)</vt:lpstr>
      <vt:lpstr>Disorders Comorbid with ADHD in Children (p. 473-474)[1]</vt:lpstr>
      <vt:lpstr>Assessment of ADHD  (pp. 478–484)</vt:lpstr>
      <vt:lpstr>Chapter 15</vt:lpstr>
      <vt:lpstr>Introduction  (pp. 500–501)</vt:lpstr>
      <vt:lpstr>DSM-5 Classification of ASD  (pp. 505-509)[1]</vt:lpstr>
      <vt:lpstr>Assessment of Children with ASD  (pp. 512–517) </vt:lpstr>
      <vt:lpstr>Assessment of Children for ASD  (pp. 512–517)[5]</vt:lpstr>
      <vt:lpstr>Prognosis for Children with ASD (p. 519)[1]</vt:lpstr>
      <vt:lpstr>Chapter 16</vt:lpstr>
      <vt:lpstr>Introduction (pp. 532-534)</vt:lpstr>
      <vt:lpstr>Types of Traumatic Events  (pp. 532, 534-535)</vt:lpstr>
      <vt:lpstr>Developmental Perspective (p. 536)</vt:lpstr>
      <vt:lpstr>Disturbances Shown by Survivors (pp. 536-537) </vt:lpstr>
      <vt:lpstr>Assessment of Trauma Survivors (pp. 537-538)</vt:lpstr>
      <vt:lpstr>Coping with Trauma (pp. 538-543)[1]</vt:lpstr>
      <vt:lpstr>Coping with Trauma (pp. 538-543)[2] (Continued)</vt:lpstr>
      <vt:lpstr>Coping with Trauma (pp. 538-543)[3]</vt:lpstr>
      <vt:lpstr>Violence (pp. 543-546)</vt:lpstr>
      <vt:lpstr>Ethnicity and Trauma (pp. 546-547)</vt:lpstr>
      <vt:lpstr>Trauma-Related Disorders (pp. 547-550)[1]</vt:lpstr>
      <vt:lpstr>Trauma-Related Disorders (pp. 547-550)[2](Continued)</vt:lpstr>
      <vt:lpstr>Trauma-Related Disorders (pp. 547-550)[3] (Continued)</vt:lpstr>
      <vt:lpstr>Trauma-Related Disorders (pp. 547-550)[4] (Continued)</vt:lpstr>
      <vt:lpstr>Traumatic Brain Injury (TBI) (pp. 550-562)</vt:lpstr>
      <vt:lpstr>Trauma-Informed Care (pp. 558-562)</vt:lpstr>
      <vt:lpstr>Chapter 17</vt:lpstr>
      <vt:lpstr>Introduction (pp. 570-572) </vt:lpstr>
      <vt:lpstr>Characteristics of Bullying  (pp. 572-575)[1]</vt:lpstr>
      <vt:lpstr>Characteristics of Cyberbullying (pp. 574-579)[1]</vt:lpstr>
      <vt:lpstr>Cyberbullying vs. Traditional Bullying (pp. 579-581)[1]</vt:lpstr>
      <vt:lpstr>Cyberbullying vs. Traditional Bullying (pp. 579-581)[2] (Continued)</vt:lpstr>
      <vt:lpstr>Cyberbullying vs. Traditional Bullying (pp. 579-581)[3] (Continued)</vt:lpstr>
      <vt:lpstr>Characteristics of Victims of Bullying (pp. 582-588)[1]</vt:lpstr>
      <vt:lpstr>Characteristics of Victims of Bullying (pp. 582-588)[2] (Continued)</vt:lpstr>
      <vt:lpstr>Characteristics of Bystanders (pp. 589-591)[1]</vt:lpstr>
      <vt:lpstr>School Climate (pp. 590-593)</vt:lpstr>
      <vt:lpstr>Evaluating Incidents of Bullying (p. 593)</vt:lpstr>
      <vt:lpstr>Interventions (pp. 593-597)</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INSTRUCTOR’S MANUAL TO ACCOMPANY Foundations of Behavioral, Social, and Clinical Assessment of Children Seventh Edition</dc:title>
  <dc:creator>Pat's</dc:creator>
  <cp:lastModifiedBy>Jerome Sattler</cp:lastModifiedBy>
  <cp:revision>118</cp:revision>
  <dcterms:created xsi:type="dcterms:W3CDTF">2021-10-07T20:44:01Z</dcterms:created>
  <dcterms:modified xsi:type="dcterms:W3CDTF">2022-06-24T23:03:36Z</dcterms:modified>
</cp:coreProperties>
</file>