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1"/>
  </p:notesMasterIdLst>
  <p:sldIdLst>
    <p:sldId id="257" r:id="rId2"/>
    <p:sldId id="880" r:id="rId3"/>
    <p:sldId id="881" r:id="rId4"/>
    <p:sldId id="882" r:id="rId5"/>
    <p:sldId id="883" r:id="rId6"/>
    <p:sldId id="884" r:id="rId7"/>
    <p:sldId id="885" r:id="rId8"/>
    <p:sldId id="886" r:id="rId9"/>
    <p:sldId id="891" r:id="rId10"/>
    <p:sldId id="892" r:id="rId11"/>
    <p:sldId id="893" r:id="rId12"/>
    <p:sldId id="895" r:id="rId13"/>
    <p:sldId id="894" r:id="rId14"/>
    <p:sldId id="896" r:id="rId15"/>
    <p:sldId id="897" r:id="rId16"/>
    <p:sldId id="898" r:id="rId17"/>
    <p:sldId id="900" r:id="rId18"/>
    <p:sldId id="901" r:id="rId19"/>
    <p:sldId id="921" r:id="rId20"/>
    <p:sldId id="930" r:id="rId21"/>
    <p:sldId id="929" r:id="rId22"/>
    <p:sldId id="931" r:id="rId23"/>
    <p:sldId id="932" r:id="rId24"/>
    <p:sldId id="933" r:id="rId25"/>
    <p:sldId id="934" r:id="rId26"/>
    <p:sldId id="935" r:id="rId27"/>
    <p:sldId id="1096" r:id="rId28"/>
    <p:sldId id="1097" r:id="rId29"/>
    <p:sldId id="1098" r:id="rId30"/>
    <p:sldId id="1099" r:id="rId31"/>
    <p:sldId id="1084" r:id="rId32"/>
    <p:sldId id="1085" r:id="rId33"/>
    <p:sldId id="1086" r:id="rId34"/>
    <p:sldId id="1093" r:id="rId35"/>
    <p:sldId id="1095" r:id="rId36"/>
    <p:sldId id="1094" r:id="rId37"/>
    <p:sldId id="1088" r:id="rId38"/>
    <p:sldId id="1089" r:id="rId39"/>
    <p:sldId id="1091" r:id="rId40"/>
    <p:sldId id="1090" r:id="rId41"/>
    <p:sldId id="1092" r:id="rId42"/>
    <p:sldId id="1080" r:id="rId43"/>
    <p:sldId id="1081" r:id="rId44"/>
    <p:sldId id="1082" r:id="rId45"/>
    <p:sldId id="1083" r:id="rId46"/>
    <p:sldId id="936" r:id="rId47"/>
    <p:sldId id="937" r:id="rId48"/>
    <p:sldId id="938" r:id="rId49"/>
    <p:sldId id="939" r:id="rId50"/>
    <p:sldId id="940" r:id="rId51"/>
    <p:sldId id="941" r:id="rId52"/>
    <p:sldId id="942" r:id="rId53"/>
    <p:sldId id="943" r:id="rId54"/>
    <p:sldId id="944" r:id="rId55"/>
    <p:sldId id="945" r:id="rId56"/>
    <p:sldId id="946" r:id="rId57"/>
    <p:sldId id="947" r:id="rId58"/>
    <p:sldId id="948" r:id="rId59"/>
    <p:sldId id="949" r:id="rId60"/>
    <p:sldId id="950" r:id="rId61"/>
    <p:sldId id="951" r:id="rId62"/>
    <p:sldId id="952" r:id="rId63"/>
    <p:sldId id="953" r:id="rId64"/>
    <p:sldId id="954" r:id="rId65"/>
    <p:sldId id="955" r:id="rId66"/>
    <p:sldId id="956" r:id="rId67"/>
    <p:sldId id="957" r:id="rId68"/>
    <p:sldId id="958" r:id="rId69"/>
    <p:sldId id="959" r:id="rId70"/>
    <p:sldId id="960" r:id="rId71"/>
    <p:sldId id="961" r:id="rId72"/>
    <p:sldId id="962" r:id="rId73"/>
    <p:sldId id="963" r:id="rId74"/>
    <p:sldId id="964" r:id="rId75"/>
    <p:sldId id="965" r:id="rId76"/>
    <p:sldId id="966" r:id="rId77"/>
    <p:sldId id="967" r:id="rId78"/>
    <p:sldId id="968" r:id="rId79"/>
    <p:sldId id="969" r:id="rId80"/>
    <p:sldId id="970" r:id="rId81"/>
    <p:sldId id="971" r:id="rId82"/>
    <p:sldId id="972" r:id="rId83"/>
    <p:sldId id="973" r:id="rId84"/>
    <p:sldId id="974" r:id="rId85"/>
    <p:sldId id="975" r:id="rId86"/>
    <p:sldId id="976" r:id="rId87"/>
    <p:sldId id="977" r:id="rId88"/>
    <p:sldId id="978" r:id="rId89"/>
    <p:sldId id="979" r:id="rId90"/>
    <p:sldId id="980" r:id="rId91"/>
    <p:sldId id="981" r:id="rId92"/>
    <p:sldId id="982" r:id="rId93"/>
    <p:sldId id="983" r:id="rId94"/>
    <p:sldId id="984" r:id="rId95"/>
    <p:sldId id="985" r:id="rId96"/>
    <p:sldId id="986" r:id="rId97"/>
    <p:sldId id="987" r:id="rId98"/>
    <p:sldId id="988" r:id="rId99"/>
    <p:sldId id="989" r:id="rId100"/>
    <p:sldId id="990" r:id="rId101"/>
    <p:sldId id="991" r:id="rId102"/>
    <p:sldId id="992" r:id="rId103"/>
    <p:sldId id="993" r:id="rId104"/>
    <p:sldId id="994" r:id="rId105"/>
    <p:sldId id="995" r:id="rId106"/>
    <p:sldId id="996" r:id="rId107"/>
    <p:sldId id="997" r:id="rId108"/>
    <p:sldId id="998" r:id="rId109"/>
    <p:sldId id="999" r:id="rId110"/>
    <p:sldId id="1000" r:id="rId111"/>
    <p:sldId id="1001" r:id="rId112"/>
    <p:sldId id="1002" r:id="rId113"/>
    <p:sldId id="1003" r:id="rId114"/>
    <p:sldId id="1004" r:id="rId115"/>
    <p:sldId id="1005" r:id="rId116"/>
    <p:sldId id="1006" r:id="rId117"/>
    <p:sldId id="1007" r:id="rId118"/>
    <p:sldId id="1008" r:id="rId119"/>
    <p:sldId id="1009" r:id="rId120"/>
    <p:sldId id="1010" r:id="rId121"/>
    <p:sldId id="1011" r:id="rId122"/>
    <p:sldId id="1012" r:id="rId123"/>
    <p:sldId id="1013" r:id="rId124"/>
    <p:sldId id="1014" r:id="rId125"/>
    <p:sldId id="1015" r:id="rId126"/>
    <p:sldId id="1016" r:id="rId127"/>
    <p:sldId id="1017" r:id="rId128"/>
    <p:sldId id="1018" r:id="rId129"/>
    <p:sldId id="1019" r:id="rId130"/>
    <p:sldId id="1020" r:id="rId131"/>
    <p:sldId id="1021" r:id="rId132"/>
    <p:sldId id="1022" r:id="rId133"/>
    <p:sldId id="1023" r:id="rId134"/>
    <p:sldId id="1024" r:id="rId135"/>
    <p:sldId id="1025" r:id="rId136"/>
    <p:sldId id="1026" r:id="rId137"/>
    <p:sldId id="1027" r:id="rId138"/>
    <p:sldId id="1028" r:id="rId139"/>
    <p:sldId id="1029" r:id="rId140"/>
    <p:sldId id="1030" r:id="rId141"/>
    <p:sldId id="1031" r:id="rId142"/>
    <p:sldId id="1079" r:id="rId143"/>
    <p:sldId id="1032" r:id="rId144"/>
    <p:sldId id="1033" r:id="rId145"/>
    <p:sldId id="1034" r:id="rId146"/>
    <p:sldId id="1035" r:id="rId147"/>
    <p:sldId id="1036" r:id="rId148"/>
    <p:sldId id="1037" r:id="rId149"/>
    <p:sldId id="1038" r:id="rId150"/>
    <p:sldId id="1039" r:id="rId151"/>
    <p:sldId id="1040" r:id="rId152"/>
    <p:sldId id="1041" r:id="rId153"/>
    <p:sldId id="1042" r:id="rId154"/>
    <p:sldId id="1043" r:id="rId155"/>
    <p:sldId id="1044" r:id="rId156"/>
    <p:sldId id="1045" r:id="rId157"/>
    <p:sldId id="1046" r:id="rId158"/>
    <p:sldId id="1047" r:id="rId159"/>
    <p:sldId id="1048" r:id="rId160"/>
    <p:sldId id="1049" r:id="rId161"/>
    <p:sldId id="1050" r:id="rId162"/>
    <p:sldId id="1051" r:id="rId163"/>
    <p:sldId id="1052" r:id="rId164"/>
    <p:sldId id="1053" r:id="rId165"/>
    <p:sldId id="1054" r:id="rId166"/>
    <p:sldId id="1055" r:id="rId167"/>
    <p:sldId id="1056" r:id="rId168"/>
    <p:sldId id="1057" r:id="rId169"/>
    <p:sldId id="1058" r:id="rId170"/>
    <p:sldId id="1059" r:id="rId171"/>
    <p:sldId id="1060" r:id="rId172"/>
    <p:sldId id="1061" r:id="rId173"/>
    <p:sldId id="1062" r:id="rId174"/>
    <p:sldId id="1063" r:id="rId175"/>
    <p:sldId id="1064" r:id="rId176"/>
    <p:sldId id="1065" r:id="rId177"/>
    <p:sldId id="1066" r:id="rId178"/>
    <p:sldId id="1067" r:id="rId179"/>
    <p:sldId id="1068" r:id="rId180"/>
    <p:sldId id="1069" r:id="rId181"/>
    <p:sldId id="1070" r:id="rId182"/>
    <p:sldId id="1071" r:id="rId183"/>
    <p:sldId id="1072" r:id="rId184"/>
    <p:sldId id="1073" r:id="rId185"/>
    <p:sldId id="1074" r:id="rId186"/>
    <p:sldId id="1075" r:id="rId187"/>
    <p:sldId id="1076" r:id="rId188"/>
    <p:sldId id="1077" r:id="rId189"/>
    <p:sldId id="1078" r:id="rId190"/>
    <p:sldId id="258" r:id="rId191"/>
    <p:sldId id="285" r:id="rId192"/>
    <p:sldId id="268" r:id="rId193"/>
    <p:sldId id="288" r:id="rId194"/>
    <p:sldId id="289" r:id="rId195"/>
    <p:sldId id="290" r:id="rId196"/>
    <p:sldId id="269" r:id="rId197"/>
    <p:sldId id="270" r:id="rId198"/>
    <p:sldId id="291" r:id="rId199"/>
    <p:sldId id="272" r:id="rId200"/>
    <p:sldId id="273" r:id="rId201"/>
    <p:sldId id="274" r:id="rId202"/>
    <p:sldId id="275" r:id="rId203"/>
    <p:sldId id="276" r:id="rId204"/>
    <p:sldId id="277" r:id="rId205"/>
    <p:sldId id="278" r:id="rId206"/>
    <p:sldId id="279" r:id="rId207"/>
    <p:sldId id="284" r:id="rId208"/>
    <p:sldId id="293" r:id="rId209"/>
    <p:sldId id="294" r:id="rId2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t's" initials="P" lastIdx="2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4" d="100"/>
          <a:sy n="114" d="100"/>
        </p:scale>
        <p:origin x="-918"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16" Type="http://schemas.openxmlformats.org/officeDocument/2006/relationships/tableStyles" Target="tableStyles.xml"/><Relationship Id="rId211"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01" Type="http://schemas.openxmlformats.org/officeDocument/2006/relationships/slide" Target="slides/slide200.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commentAuthors" Target="commentAuthors.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viewProps" Target="viewProp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theme" Target="theme/theme1.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1-10-05T13:27:59.677" idx="22">
    <p:pos x="18" y="10"/>
    <p:text>Added new slide.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D3425C-310F-4512-B2D8-654E7325A8FA}" type="datetimeFigureOut">
              <a:rPr lang="en-US" smtClean="0"/>
              <a:t>3/27/2023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45A26F-0944-47D8-82EA-641486ED5A29}" type="slidenum">
              <a:rPr lang="en-US" smtClean="0"/>
              <a:t>‹#›</a:t>
            </a:fld>
            <a:endParaRPr lang="en-US" dirty="0"/>
          </a:p>
        </p:txBody>
      </p:sp>
    </p:spTree>
    <p:extLst>
      <p:ext uri="{BB962C8B-B14F-4D97-AF65-F5344CB8AC3E}">
        <p14:creationId xmlns:p14="http://schemas.microsoft.com/office/powerpoint/2010/main" val="606433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Rot="1" noChangeAspect="1" noChangeArrowheads="1" noTextEdit="1"/>
          </p:cNvSpPr>
          <p:nvPr>
            <p:ph type="sldImg"/>
          </p:nvPr>
        </p:nvSpPr>
        <p:spPr>
          <a:ln/>
        </p:spPr>
      </p:sp>
      <p:sp>
        <p:nvSpPr>
          <p:cNvPr id="2160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9213F6E-6672-4A89-8E17-2383B7377C5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89911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C08F77-F597-43D5-9609-8AD0310E897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4926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fontAlgn="base">
                  <a:spcBef>
                    <a:spcPct val="0"/>
                  </a:spcBef>
                  <a:spcAft>
                    <a:spcPct val="0"/>
                  </a:spcAft>
                  <a:defRPr/>
                </a:pPr>
                <a:endParaRPr lang="en-US" dirty="0">
                  <a:solidFill>
                    <a:srgbClr val="FFFFFF"/>
                  </a:solidFill>
                  <a:latin typeface="Arial" charset="0"/>
                </a:endParaRPr>
              </a:p>
            </p:txBody>
          </p:sp>
          <p:sp>
            <p:nvSpPr>
              <p:cNvPr id="9"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fontAlgn="base">
                  <a:spcBef>
                    <a:spcPct val="0"/>
                  </a:spcBef>
                  <a:spcAft>
                    <a:spcPct val="0"/>
                  </a:spcAft>
                  <a:defRPr/>
                </a:pPr>
                <a:endParaRPr lang="en-US" dirty="0">
                  <a:solidFill>
                    <a:srgbClr val="FFFFFF"/>
                  </a:solidFill>
                  <a:latin typeface="Arial" charset="0"/>
                </a:endParaRPr>
              </a:p>
            </p:txBody>
          </p:sp>
          <p:sp>
            <p:nvSpPr>
              <p:cNvPr id="10"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fontAlgn="base">
                  <a:spcBef>
                    <a:spcPct val="0"/>
                  </a:spcBef>
                  <a:spcAft>
                    <a:spcPct val="0"/>
                  </a:spcAft>
                  <a:defRPr/>
                </a:pPr>
                <a:endParaRPr lang="en-US" dirty="0">
                  <a:solidFill>
                    <a:srgbClr val="FFFFFF"/>
                  </a:solidFill>
                  <a:latin typeface="Arial" charset="0"/>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latin typeface="Arial" charset="0"/>
                </a:endParaRPr>
              </a:p>
            </p:txBody>
          </p:sp>
          <p:sp>
            <p:nvSpPr>
              <p:cNvPr id="12"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fontAlgn="base">
                  <a:spcBef>
                    <a:spcPct val="0"/>
                  </a:spcBef>
                  <a:spcAft>
                    <a:spcPct val="0"/>
                  </a:spcAft>
                  <a:defRPr/>
                </a:pPr>
                <a:endParaRPr lang="en-US" dirty="0">
                  <a:solidFill>
                    <a:srgbClr val="FFFFFF"/>
                  </a:solidFill>
                  <a:latin typeface="Arial" charset="0"/>
                </a:endParaRPr>
              </a:p>
            </p:txBody>
          </p:sp>
        </p:grpSp>
        <p:sp>
          <p:nvSpPr>
            <p:cNvPr id="6"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fontAlgn="base">
                <a:spcBef>
                  <a:spcPct val="0"/>
                </a:spcBef>
                <a:spcAft>
                  <a:spcPct val="0"/>
                </a:spcAft>
                <a:defRPr/>
              </a:pPr>
              <a:endParaRPr lang="en-US" dirty="0">
                <a:solidFill>
                  <a:srgbClr val="FFFFFF"/>
                </a:solidFill>
                <a:latin typeface="Arial" charset="0"/>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1010 h 1906"/>
                <a:gd name="T4" fmla="*/ 5902 w 5740"/>
                <a:gd name="T5" fmla="*/ 1010 h 1906"/>
                <a:gd name="T6" fmla="*/ 5902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latin typeface="Arial" charset="0"/>
              </a:endParaRPr>
            </a:p>
          </p:txBody>
        </p:sp>
      </p:grpSp>
      <p:sp>
        <p:nvSpPr>
          <p:cNvPr id="8203" name="Rectangle 11"/>
          <p:cNvSpPr>
            <a:spLocks noGrp="1" noChangeArrowheads="1"/>
          </p:cNvSpPr>
          <p:nvPr>
            <p:ph type="ctrTitle" sz="quarter"/>
          </p:nvPr>
        </p:nvSpPr>
        <p:spPr>
          <a:xfrm>
            <a:off x="685800" y="1736725"/>
            <a:ext cx="7772400" cy="1920875"/>
          </a:xfrm>
        </p:spPr>
        <p:txBody>
          <a:bodyPr/>
          <a:lstStyle>
            <a:lvl1pPr>
              <a:defRPr sz="6000"/>
            </a:lvl1pPr>
          </a:lstStyle>
          <a:p>
            <a:pPr lvl="0"/>
            <a:r>
              <a:rPr lang="en-US" altLang="en-US" noProof="0"/>
              <a:t>Click to edit Master title style</a:t>
            </a:r>
          </a:p>
        </p:txBody>
      </p:sp>
      <p:sp>
        <p:nvSpPr>
          <p:cNvPr id="820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altLang="en-US" dirty="0">
              <a:solidFill>
                <a:srgbClr val="FFFFFF"/>
              </a:solidFill>
            </a:endParaRPr>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ltLang="en-US" dirty="0">
              <a:solidFill>
                <a:srgbClr val="FFFFFF"/>
              </a:solidFill>
            </a:endParaRPr>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9235E6D4-EBB0-4224-8FC9-C303C2F88397}" type="slidenum">
              <a:rPr lang="en-US" altLang="en-US">
                <a:solidFill>
                  <a:srgbClr val="FFFFFF"/>
                </a:solidFill>
              </a:rPr>
              <a:pPr>
                <a:defRPr/>
              </a:pPr>
              <a:t>‹#›</a:t>
            </a:fld>
            <a:endParaRPr lang="en-US" altLang="en-US" dirty="0">
              <a:solidFill>
                <a:srgbClr val="FFFFFF"/>
              </a:solidFill>
            </a:endParaRPr>
          </a:p>
        </p:txBody>
      </p:sp>
    </p:spTree>
    <p:extLst>
      <p:ext uri="{BB962C8B-B14F-4D97-AF65-F5344CB8AC3E}">
        <p14:creationId xmlns:p14="http://schemas.microsoft.com/office/powerpoint/2010/main" val="2229736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1F139F73-ADB5-4C70-AE02-436E45B160CC}" type="slidenum">
              <a:rPr lang="en-US" altLang="en-US">
                <a:solidFill>
                  <a:srgbClr val="FFFFFF"/>
                </a:solidFill>
              </a:rPr>
              <a:pPr>
                <a:defRPr/>
              </a:pPr>
              <a:t>‹#›</a:t>
            </a:fld>
            <a:endParaRPr lang="en-US" altLang="en-US" dirty="0">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28135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A9F8EDA4-BCD3-4F5F-902A-3EEED0A1B7B4}" type="slidenum">
              <a:rPr lang="en-US" altLang="en-US">
                <a:solidFill>
                  <a:srgbClr val="FFFFFF"/>
                </a:solidFill>
              </a:rPr>
              <a:pPr>
                <a:defRPr/>
              </a:pPr>
              <a:t>‹#›</a:t>
            </a:fld>
            <a:endParaRPr lang="en-US" altLang="en-US" dirty="0">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3970194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6B0336F2-402D-4774-A65F-383470CAAA69}" type="slidenum">
              <a:rPr lang="en-US" altLang="en-US">
                <a:solidFill>
                  <a:srgbClr val="FFFFFF"/>
                </a:solidFill>
              </a:rPr>
              <a:pPr>
                <a:defRPr/>
              </a:pPr>
              <a:t>‹#›</a:t>
            </a:fld>
            <a:endParaRPr lang="en-US" altLang="en-US" dirty="0">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21452813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8229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 y="3938588"/>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FDA69F10-12EC-439A-BC2C-9A0CB905C090}" type="slidenum">
              <a:rPr lang="en-US" altLang="en-US">
                <a:solidFill>
                  <a:srgbClr val="FFFFFF"/>
                </a:solidFill>
              </a:rPr>
              <a:pPr>
                <a:defRPr/>
              </a:pPr>
              <a:t>‹#›</a:t>
            </a:fld>
            <a:endParaRPr lang="en-US" altLang="en-US" dirty="0">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1453034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8673130D-A86E-46CA-B114-5699B391CC2A}" type="slidenum">
              <a:rPr lang="en-US" altLang="en-US">
                <a:solidFill>
                  <a:srgbClr val="FFFFFF"/>
                </a:solidFill>
              </a:rPr>
              <a:pPr>
                <a:defRPr/>
              </a:pPr>
              <a:t>‹#›</a:t>
            </a:fld>
            <a:endParaRPr lang="en-US" altLang="en-US" dirty="0">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3333093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CDE0E501-7F86-4806-81F3-BC37D7127B16}" type="slidenum">
              <a:rPr lang="en-US" altLang="en-US">
                <a:solidFill>
                  <a:srgbClr val="FFFFFF"/>
                </a:solidFill>
              </a:rPr>
              <a:pPr>
                <a:defRPr/>
              </a:pPr>
              <a:t>‹#›</a:t>
            </a:fld>
            <a:endParaRPr lang="en-US" altLang="en-US" dirty="0">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3572783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B956A735-B40C-45C0-8139-00630F6F3D88}" type="slidenum">
              <a:rPr lang="en-US" altLang="en-US">
                <a:solidFill>
                  <a:srgbClr val="FFFFFF"/>
                </a:solidFill>
              </a:rPr>
              <a:pPr>
                <a:defRPr/>
              </a:pPr>
              <a:t>‹#›</a:t>
            </a:fld>
            <a:endParaRPr lang="en-US" altLang="en-US" dirty="0">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1389661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FDBCCA92-EC74-4BF0-B97B-FDBA8CB54B59}" type="slidenum">
              <a:rPr lang="en-US" altLang="en-US">
                <a:solidFill>
                  <a:srgbClr val="FFFFFF"/>
                </a:solidFill>
              </a:rPr>
              <a:pPr>
                <a:defRPr/>
              </a:pPr>
              <a:t>‹#›</a:t>
            </a:fld>
            <a:endParaRPr lang="en-US" altLang="en-US" dirty="0">
              <a:solidFill>
                <a:srgbClr val="FFFFFF"/>
              </a:solidFill>
            </a:endParaRPr>
          </a:p>
        </p:txBody>
      </p:sp>
      <p:sp>
        <p:nvSpPr>
          <p:cNvPr id="9"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2413708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C9EEC1ED-36EE-4FC9-A9C6-AE2DD50B4E4A}" type="slidenum">
              <a:rPr lang="en-US" altLang="en-US">
                <a:solidFill>
                  <a:srgbClr val="FFFFFF"/>
                </a:solidFill>
              </a:rPr>
              <a:pPr>
                <a:defRPr/>
              </a:pPr>
              <a:t>‹#›</a:t>
            </a:fld>
            <a:endParaRPr lang="en-US" altLang="en-US" dirty="0">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3607933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CE0198BC-78CD-4316-B85E-0907ED027DF6}" type="slidenum">
              <a:rPr lang="en-US" altLang="en-US">
                <a:solidFill>
                  <a:srgbClr val="FFFFFF"/>
                </a:solidFill>
              </a:rPr>
              <a:pPr>
                <a:defRPr/>
              </a:pPr>
              <a:t>‹#›</a:t>
            </a:fld>
            <a:endParaRPr lang="en-US" altLang="en-US" dirty="0">
              <a:solidFill>
                <a:srgbClr val="FFFFFF"/>
              </a:solidFill>
            </a:endParaRPr>
          </a:p>
        </p:txBody>
      </p:sp>
      <p:sp>
        <p:nvSpPr>
          <p:cNvPr id="4"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1563201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831B6347-7EAF-4E18-A27F-977B3208F98E}" type="slidenum">
              <a:rPr lang="en-US" altLang="en-US">
                <a:solidFill>
                  <a:srgbClr val="FFFFFF"/>
                </a:solidFill>
              </a:rPr>
              <a:pPr>
                <a:defRPr/>
              </a:pPr>
              <a:t>‹#›</a:t>
            </a:fld>
            <a:endParaRPr lang="en-US" altLang="en-US" dirty="0">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1218764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73ED4697-7539-41FF-84CB-6423592E0623}" type="slidenum">
              <a:rPr lang="en-US" altLang="en-US">
                <a:solidFill>
                  <a:srgbClr val="FFFFFF"/>
                </a:solidFill>
              </a:rPr>
              <a:pPr>
                <a:defRPr/>
              </a:pPr>
              <a:t>‹#›</a:t>
            </a:fld>
            <a:endParaRPr lang="en-US" altLang="en-US" dirty="0">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en-US" altLang="en-US" dirty="0">
              <a:solidFill>
                <a:srgbClr val="FFFFFF"/>
              </a:solidFill>
            </a:endParaRPr>
          </a:p>
        </p:txBody>
      </p:sp>
    </p:spTree>
    <p:extLst>
      <p:ext uri="{BB962C8B-B14F-4D97-AF65-F5344CB8AC3E}">
        <p14:creationId xmlns:p14="http://schemas.microsoft.com/office/powerpoint/2010/main" val="2013707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dt" sz="half" idx="2"/>
          </p:nvPr>
        </p:nvSpPr>
        <p:spPr bwMode="auto">
          <a:xfrm>
            <a:off x="457200" y="6251575"/>
            <a:ext cx="2133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fontAlgn="base">
              <a:spcBef>
                <a:spcPct val="0"/>
              </a:spcBef>
              <a:spcAft>
                <a:spcPct val="0"/>
              </a:spcAft>
              <a:defRPr/>
            </a:pPr>
            <a:endParaRPr lang="en-US" altLang="en-US" dirty="0">
              <a:solidFill>
                <a:srgbClr val="FFFFFF"/>
              </a:solidFill>
              <a:latin typeface="Arial" charset="0"/>
            </a:endParaRPr>
          </a:p>
        </p:txBody>
      </p:sp>
      <p:sp>
        <p:nvSpPr>
          <p:cNvPr id="7171" name="Rectangle 3"/>
          <p:cNvSpPr>
            <a:spLocks noGrp="1" noChangeArrowheads="1"/>
          </p:cNvSpPr>
          <p:nvPr>
            <p:ph type="sldNum" sz="quarter" idx="4"/>
          </p:nvPr>
        </p:nvSpPr>
        <p:spPr bwMode="auto">
          <a:xfrm>
            <a:off x="6553200" y="6248400"/>
            <a:ext cx="2133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fontAlgn="base">
              <a:spcBef>
                <a:spcPct val="0"/>
              </a:spcBef>
              <a:spcAft>
                <a:spcPct val="0"/>
              </a:spcAft>
              <a:defRPr/>
            </a:pPr>
            <a:fld id="{82AE9B39-09EB-4979-9F83-C50E20D0F91A}" type="slidenum">
              <a:rPr lang="en-US" altLang="en-US">
                <a:solidFill>
                  <a:srgbClr val="FFFFFF"/>
                </a:solidFill>
                <a:latin typeface="Arial" charset="0"/>
              </a:rPr>
              <a:pPr fontAlgn="base">
                <a:spcBef>
                  <a:spcPct val="0"/>
                </a:spcBef>
                <a:spcAft>
                  <a:spcPct val="0"/>
                </a:spcAft>
                <a:defRPr/>
              </a:pPr>
              <a:t>‹#›</a:t>
            </a:fld>
            <a:endParaRPr lang="en-US" altLang="en-US" dirty="0">
              <a:solidFill>
                <a:srgbClr val="FFFFFF"/>
              </a:solidFill>
              <a:latin typeface="Arial" charset="0"/>
            </a:endParaRPr>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7174"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fontAlgn="base">
                  <a:spcBef>
                    <a:spcPct val="0"/>
                  </a:spcBef>
                  <a:spcAft>
                    <a:spcPct val="0"/>
                  </a:spcAft>
                  <a:defRPr/>
                </a:pPr>
                <a:endParaRPr lang="en-US" dirty="0">
                  <a:solidFill>
                    <a:srgbClr val="FFFFFF"/>
                  </a:solidFill>
                  <a:latin typeface="Arial" charset="0"/>
                </a:endParaRPr>
              </a:p>
            </p:txBody>
          </p:sp>
          <p:sp>
            <p:nvSpPr>
              <p:cNvPr id="7175"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fontAlgn="base">
                  <a:spcBef>
                    <a:spcPct val="0"/>
                  </a:spcBef>
                  <a:spcAft>
                    <a:spcPct val="0"/>
                  </a:spcAft>
                  <a:defRPr/>
                </a:pPr>
                <a:endParaRPr lang="en-US" dirty="0">
                  <a:solidFill>
                    <a:srgbClr val="FFFFFF"/>
                  </a:solidFill>
                  <a:latin typeface="Arial" charset="0"/>
                </a:endParaRPr>
              </a:p>
            </p:txBody>
          </p:sp>
          <p:sp>
            <p:nvSpPr>
              <p:cNvPr id="7176"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fontAlgn="base">
                  <a:spcBef>
                    <a:spcPct val="0"/>
                  </a:spcBef>
                  <a:spcAft>
                    <a:spcPct val="0"/>
                  </a:spcAft>
                  <a:defRPr/>
                </a:pPr>
                <a:endParaRPr lang="en-US" dirty="0">
                  <a:solidFill>
                    <a:srgbClr val="FFFFFF"/>
                  </a:solidFill>
                  <a:latin typeface="Arial" charset="0"/>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latin typeface="Arial" charset="0"/>
                </a:endParaRPr>
              </a:p>
            </p:txBody>
          </p:sp>
          <p:sp>
            <p:nvSpPr>
              <p:cNvPr id="7178"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fontAlgn="base">
                  <a:spcBef>
                    <a:spcPct val="0"/>
                  </a:spcBef>
                  <a:spcAft>
                    <a:spcPct val="0"/>
                  </a:spcAft>
                  <a:defRPr/>
                </a:pPr>
                <a:endParaRPr lang="en-US" dirty="0">
                  <a:solidFill>
                    <a:srgbClr val="FFFFFF"/>
                  </a:solidFill>
                  <a:latin typeface="Arial" charset="0"/>
                </a:endParaRPr>
              </a:p>
            </p:txBody>
          </p:sp>
        </p:grpSp>
        <p:sp>
          <p:nvSpPr>
            <p:cNvPr id="7179"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fontAlgn="base">
                <a:spcBef>
                  <a:spcPct val="0"/>
                </a:spcBef>
                <a:spcAft>
                  <a:spcPct val="0"/>
                </a:spcAft>
                <a:defRPr/>
              </a:pPr>
              <a:endParaRPr lang="en-US" dirty="0">
                <a:solidFill>
                  <a:srgbClr val="FFFFFF"/>
                </a:solidFill>
                <a:latin typeface="Arial" charset="0"/>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1010 h 1906"/>
                <a:gd name="T4" fmla="*/ 5902 w 5740"/>
                <a:gd name="T5" fmla="*/ 1010 h 1906"/>
                <a:gd name="T6" fmla="*/ 5902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dirty="0">
                <a:solidFill>
                  <a:srgbClr val="FFFFFF"/>
                </a:solidFill>
                <a:latin typeface="Arial" charset="0"/>
              </a:endParaRPr>
            </a:p>
          </p:txBody>
        </p:sp>
      </p:grpSp>
      <p:sp>
        <p:nvSpPr>
          <p:cNvPr id="7181" name="Rectangle 13"/>
          <p:cNvSpPr>
            <a:spLocks noGrp="1" noRot="1" noChangeArrowheads="1"/>
          </p:cNvSpPr>
          <p:nvPr>
            <p:ph type="title"/>
          </p:nvPr>
        </p:nvSpPr>
        <p:spPr bwMode="auto">
          <a:xfrm>
            <a:off x="457200" y="274638"/>
            <a:ext cx="8229600" cy="1143000"/>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82" name="Rectangle 14"/>
          <p:cNvSpPr>
            <a:spLocks noGrp="1" noChangeArrowheads="1"/>
          </p:cNvSpPr>
          <p:nvPr>
            <p:ph type="ftr" sz="quarter" idx="3"/>
          </p:nvPr>
        </p:nvSpPr>
        <p:spPr bwMode="auto">
          <a:xfrm>
            <a:off x="3124200" y="6248400"/>
            <a:ext cx="2895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a:defRPr sz="1200"/>
            </a:lvl1pPr>
          </a:lstStyle>
          <a:p>
            <a:pPr fontAlgn="base">
              <a:spcBef>
                <a:spcPct val="0"/>
              </a:spcBef>
              <a:spcAft>
                <a:spcPct val="0"/>
              </a:spcAft>
              <a:defRPr/>
            </a:pPr>
            <a:endParaRPr lang="en-US" altLang="en-US" dirty="0">
              <a:solidFill>
                <a:srgbClr val="FFFFFF"/>
              </a:solidFill>
              <a:latin typeface="Arial" charset="0"/>
            </a:endParaRPr>
          </a:p>
        </p:txBody>
      </p:sp>
      <p:sp>
        <p:nvSpPr>
          <p:cNvPr id="7183" name="Rectangle 15"/>
          <p:cNvSpPr>
            <a:spLocks noGrp="1" noChangeArrowheads="1"/>
          </p:cNvSpPr>
          <p:nvPr>
            <p:ph type="body" idx="1"/>
          </p:nvPr>
        </p:nvSpPr>
        <p:spPr bwMode="auto">
          <a:xfrm>
            <a:off x="457200" y="1600200"/>
            <a:ext cx="8229600" cy="45259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1783018611"/>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doi.org/10.15585/mmwr.ss7201a1"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sltrib.com/news/2022/11/02/family-bullied-utah-girl-who/"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p:txBody>
          <a:bodyPr/>
          <a:lstStyle/>
          <a:p>
            <a:r>
              <a:rPr lang="en-US" sz="3600">
                <a:effectLst/>
              </a:rPr>
              <a:t>Webinar</a:t>
            </a:r>
            <a:r>
              <a:rPr lang="en-US" sz="3600" dirty="0">
                <a:effectLst/>
              </a:rPr>
              <a:t/>
            </a:r>
            <a:br>
              <a:rPr lang="en-US" sz="3600" dirty="0">
                <a:effectLst/>
              </a:rPr>
            </a:br>
            <a:r>
              <a:rPr lang="en-US" sz="3600" dirty="0">
                <a:effectLst/>
              </a:rPr>
              <a:t>Foundations of Behavioral, Social, and Clinical Assessment of Children</a:t>
            </a:r>
            <a:br>
              <a:rPr lang="en-US" sz="3600" dirty="0">
                <a:effectLst/>
              </a:rPr>
            </a:br>
            <a:r>
              <a:rPr lang="en-US" sz="3600" dirty="0">
                <a:effectLst/>
              </a:rPr>
              <a:t>Seventh Edition</a:t>
            </a:r>
            <a:endParaRPr lang="en-US" sz="3600" dirty="0"/>
          </a:p>
        </p:txBody>
      </p:sp>
      <p:sp>
        <p:nvSpPr>
          <p:cNvPr id="5" name="Subtitle 4"/>
          <p:cNvSpPr>
            <a:spLocks noGrp="1"/>
          </p:cNvSpPr>
          <p:nvPr>
            <p:ph type="subTitle" sz="quarter" idx="1"/>
          </p:nvPr>
        </p:nvSpPr>
        <p:spPr>
          <a:xfrm>
            <a:off x="838200" y="4495800"/>
            <a:ext cx="7467600" cy="1905000"/>
          </a:xfrm>
        </p:spPr>
        <p:txBody>
          <a:bodyPr/>
          <a:lstStyle/>
          <a:p>
            <a:r>
              <a:rPr lang="en-US" sz="3000" b="1" dirty="0">
                <a:effectLst/>
              </a:rPr>
              <a:t>Jerome M. Sattler</a:t>
            </a:r>
          </a:p>
        </p:txBody>
      </p:sp>
    </p:spTree>
    <p:extLst>
      <p:ext uri="{BB962C8B-B14F-4D97-AF65-F5344CB8AC3E}">
        <p14:creationId xmlns:p14="http://schemas.microsoft.com/office/powerpoint/2010/main" val="1202398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Research Studies with Parents and Children on COVID-19 </a:t>
            </a:r>
            <a:r>
              <a:rPr lang="en-US" sz="2500" dirty="0">
                <a:effectLst/>
                <a:ea typeface="Calibri" panose="020F0502020204030204" pitchFamily="34" charset="0"/>
              </a:rPr>
              <a:t>[2]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066800" y="1524000"/>
            <a:ext cx="7162800" cy="46021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Although children may became more emotionally removed from their peers, they also may become more intimately involved in family relationships or experience a reduction in internalizing, externalizing, and other problems</a:t>
            </a:r>
          </a:p>
        </p:txBody>
      </p:sp>
    </p:spTree>
    <p:extLst>
      <p:ext uri="{BB962C8B-B14F-4D97-AF65-F5344CB8AC3E}">
        <p14:creationId xmlns:p14="http://schemas.microsoft.com/office/powerpoint/2010/main" val="2679190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Assessment of Children with ASD </a:t>
            </a:r>
            <a:br>
              <a:rPr lang="en-US" dirty="0"/>
            </a:br>
            <a:r>
              <a:rPr lang="en-US" sz="2500" dirty="0"/>
              <a:t>(pp. 512</a:t>
            </a:r>
            <a:r>
              <a:rPr lang="en-US" sz="2800" dirty="0">
                <a:effectLst/>
              </a:rPr>
              <a:t>–</a:t>
            </a:r>
            <a:r>
              <a:rPr lang="en-US" sz="2500" dirty="0"/>
              <a:t>517) </a:t>
            </a:r>
            <a:endParaRPr lang="en-US" sz="2500" dirty="0">
              <a:solidFill>
                <a:schemeClr val="tx1"/>
              </a:solidFill>
            </a:endParaRPr>
          </a:p>
        </p:txBody>
      </p:sp>
      <p:sp>
        <p:nvSpPr>
          <p:cNvPr id="3" name="Content Placeholder 2"/>
          <p:cNvSpPr>
            <a:spLocks noGrp="1"/>
          </p:cNvSpPr>
          <p:nvPr>
            <p:ph idx="1"/>
          </p:nvPr>
        </p:nvSpPr>
        <p:spPr>
          <a:xfrm>
            <a:off x="1143000" y="1600200"/>
            <a:ext cx="7010400" cy="4648200"/>
          </a:xfrm>
        </p:spPr>
        <p:txBody>
          <a:bodyPr>
            <a:noAutofit/>
          </a:bodyPr>
          <a:lstStyle/>
          <a:p>
            <a:r>
              <a:rPr lang="en-US" sz="2000" dirty="0">
                <a:latin typeface="Arial" panose="020B0604020202020204" pitchFamily="34" charset="0"/>
                <a:cs typeface="Arial" panose="020B0604020202020204" pitchFamily="34" charset="0"/>
              </a:rPr>
              <a:t>Observations (See Exhibit 15-3, p. 513) </a:t>
            </a:r>
          </a:p>
          <a:p>
            <a:pPr marL="457200" lvl="1"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097739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Assessment of Children for ASD </a:t>
            </a:r>
            <a:br>
              <a:rPr lang="en-US" dirty="0"/>
            </a:br>
            <a:r>
              <a:rPr lang="en-US" sz="2500" dirty="0"/>
              <a:t>(pp. 512</a:t>
            </a:r>
            <a:r>
              <a:rPr lang="en-US" sz="2500" dirty="0">
                <a:effectLst/>
              </a:rPr>
              <a:t>–</a:t>
            </a:r>
            <a:r>
              <a:rPr lang="en-US" sz="2500" dirty="0"/>
              <a:t>517)[5]</a:t>
            </a:r>
          </a:p>
        </p:txBody>
      </p:sp>
      <p:sp>
        <p:nvSpPr>
          <p:cNvPr id="3" name="Content Placeholder 2"/>
          <p:cNvSpPr>
            <a:spLocks noGrp="1"/>
          </p:cNvSpPr>
          <p:nvPr>
            <p:ph idx="1"/>
          </p:nvPr>
        </p:nvSpPr>
        <p:spPr>
          <a:xfrm>
            <a:off x="1066800" y="1600200"/>
            <a:ext cx="6934200" cy="4525963"/>
          </a:xfrm>
        </p:spPr>
        <p:txBody>
          <a:bodyPr>
            <a:noAutofit/>
          </a:bodyPr>
          <a:lstStyle/>
          <a:p>
            <a:r>
              <a:rPr lang="en-US" sz="2000" dirty="0">
                <a:latin typeface="Arial" panose="020B0604020202020204" pitchFamily="34" charset="0"/>
                <a:cs typeface="Arial" panose="020B0604020202020204" pitchFamily="34" charset="0"/>
              </a:rPr>
              <a:t>Tips for assessment:</a:t>
            </a:r>
          </a:p>
          <a:p>
            <a:pPr lvl="1"/>
            <a:r>
              <a:rPr lang="en-US" sz="2000" dirty="0">
                <a:latin typeface="Arial" panose="020B0604020202020204" pitchFamily="34" charset="0"/>
                <a:cs typeface="Arial" panose="020B0604020202020204" pitchFamily="34" charset="0"/>
              </a:rPr>
              <a:t>Practice administering a specific test with children who do not have ASD</a:t>
            </a:r>
          </a:p>
          <a:p>
            <a:pPr lvl="1"/>
            <a:r>
              <a:rPr lang="en-US" sz="2000" dirty="0">
                <a:latin typeface="Arial" panose="020B0604020202020204" pitchFamily="34" charset="0"/>
                <a:cs typeface="Arial" panose="020B0604020202020204" pitchFamily="34" charset="0"/>
              </a:rPr>
              <a:t>Adapt environment as well as your behavior in response to behavior of  the child</a:t>
            </a:r>
          </a:p>
          <a:p>
            <a:pPr lvl="1"/>
            <a:r>
              <a:rPr lang="en-US" sz="2000" dirty="0">
                <a:latin typeface="Arial" panose="020B0604020202020204" pitchFamily="34" charset="0"/>
                <a:cs typeface="Arial" panose="020B0604020202020204" pitchFamily="34" charset="0"/>
              </a:rPr>
              <a:t>Be flexible and responsive</a:t>
            </a:r>
          </a:p>
          <a:p>
            <a:pPr lvl="1"/>
            <a:r>
              <a:rPr lang="en-US" sz="2000" dirty="0">
                <a:latin typeface="Arial" panose="020B0604020202020204" pitchFamily="34" charset="0"/>
                <a:cs typeface="Arial" panose="020B0604020202020204" pitchFamily="34" charset="0"/>
              </a:rPr>
              <a:t>Avoid reliance on purely auditory cues</a:t>
            </a:r>
          </a:p>
          <a:p>
            <a:pPr lvl="1"/>
            <a:r>
              <a:rPr lang="en-US" sz="2000" dirty="0">
                <a:latin typeface="Arial" panose="020B0604020202020204" pitchFamily="34" charset="0"/>
                <a:cs typeface="Arial" panose="020B0604020202020204" pitchFamily="34" charset="0"/>
              </a:rPr>
              <a:t>Before assessment, find out about child’s communication skills</a:t>
            </a:r>
          </a:p>
          <a:p>
            <a:pPr lvl="1"/>
            <a:r>
              <a:rPr lang="en-US" sz="2000" dirty="0">
                <a:latin typeface="Arial" panose="020B0604020202020204" pitchFamily="34" charset="0"/>
                <a:cs typeface="Arial" panose="020B0604020202020204" pitchFamily="34" charset="0"/>
              </a:rPr>
              <a:t>Do not use facilitated communication</a:t>
            </a:r>
          </a:p>
        </p:txBody>
      </p:sp>
    </p:spTree>
    <p:extLst>
      <p:ext uri="{BB962C8B-B14F-4D97-AF65-F5344CB8AC3E}">
        <p14:creationId xmlns:p14="http://schemas.microsoft.com/office/powerpoint/2010/main" val="367415956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Assessment Measures for ASD</a:t>
            </a:r>
            <a:br>
              <a:rPr lang="en-US" dirty="0"/>
            </a:br>
            <a:r>
              <a:rPr lang="en-US" sz="2500" dirty="0"/>
              <a:t>(pp. 514</a:t>
            </a:r>
            <a:r>
              <a:rPr lang="en-US" sz="2500" dirty="0">
                <a:effectLst/>
              </a:rPr>
              <a:t>–</a:t>
            </a:r>
            <a:r>
              <a:rPr lang="en-US" sz="2500" dirty="0"/>
              <a:t>515)</a:t>
            </a:r>
          </a:p>
        </p:txBody>
      </p:sp>
      <p:sp>
        <p:nvSpPr>
          <p:cNvPr id="4" name="Content Placeholder 3"/>
          <p:cNvSpPr>
            <a:spLocks noGrp="1"/>
          </p:cNvSpPr>
          <p:nvPr>
            <p:ph idx="1"/>
          </p:nvPr>
        </p:nvSpPr>
        <p:spPr>
          <a:xfrm>
            <a:off x="1143000" y="1600200"/>
            <a:ext cx="7543800" cy="4525963"/>
          </a:xfrm>
        </p:spPr>
        <p:txBody>
          <a:bodyPr>
            <a:noAutofit/>
          </a:bodyPr>
          <a:lstStyle/>
          <a:p>
            <a:r>
              <a:rPr lang="en-US" sz="2000" dirty="0">
                <a:latin typeface="Arial" panose="020B0604020202020204" pitchFamily="34" charset="0"/>
                <a:cs typeface="Arial" panose="020B0604020202020204" pitchFamily="34" charset="0"/>
              </a:rPr>
              <a:t>See pp. 514-515 for 18 assessment measures for ASD</a:t>
            </a:r>
          </a:p>
        </p:txBody>
      </p:sp>
    </p:spTree>
    <p:extLst>
      <p:ext uri="{BB962C8B-B14F-4D97-AF65-F5344CB8AC3E}">
        <p14:creationId xmlns:p14="http://schemas.microsoft.com/office/powerpoint/2010/main" val="96872629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Prognosis for Children with ASD </a:t>
            </a:r>
            <a:r>
              <a:rPr lang="en-US" sz="2500" dirty="0"/>
              <a:t>(p. 519)[1]</a:t>
            </a:r>
          </a:p>
        </p:txBody>
      </p:sp>
      <p:sp>
        <p:nvSpPr>
          <p:cNvPr id="3" name="Content Placeholder 2"/>
          <p:cNvSpPr>
            <a:spLocks noGrp="1"/>
          </p:cNvSpPr>
          <p:nvPr>
            <p:ph idx="1"/>
          </p:nvPr>
        </p:nvSpPr>
        <p:spPr>
          <a:xfrm>
            <a:off x="1143000" y="1600200"/>
            <a:ext cx="7010400" cy="4525963"/>
          </a:xfrm>
        </p:spPr>
        <p:txBody>
          <a:bodyPr>
            <a:noAutofit/>
          </a:bodyPr>
          <a:lstStyle/>
          <a:p>
            <a:r>
              <a:rPr lang="en-US" sz="2000" dirty="0">
                <a:latin typeface="Arial" panose="020B0604020202020204" pitchFamily="34" charset="0"/>
                <a:cs typeface="Arial" panose="020B0604020202020204" pitchFamily="34" charset="0"/>
              </a:rPr>
              <a:t>Communication and social deficits continue throughout life</a:t>
            </a:r>
          </a:p>
          <a:p>
            <a:r>
              <a:rPr lang="en-US" sz="2000" dirty="0">
                <a:latin typeface="Arial" panose="020B0604020202020204" pitchFamily="34" charset="0"/>
                <a:cs typeface="Arial" panose="020B0604020202020204" pitchFamily="34" charset="0"/>
              </a:rPr>
              <a:t>Prognosis more favorable when child:</a:t>
            </a:r>
          </a:p>
          <a:p>
            <a:pPr lvl="1"/>
            <a:r>
              <a:rPr lang="en-US" sz="2000" dirty="0">
                <a:latin typeface="Arial" panose="020B0604020202020204" pitchFamily="34" charset="0"/>
                <a:cs typeface="Arial" panose="020B0604020202020204" pitchFamily="34" charset="0"/>
              </a:rPr>
              <a:t>Receives early and intensive intervention</a:t>
            </a:r>
          </a:p>
          <a:p>
            <a:pPr lvl="1"/>
            <a:r>
              <a:rPr lang="en-US" sz="2000" dirty="0">
                <a:latin typeface="Arial" panose="020B0604020202020204" pitchFamily="34" charset="0"/>
                <a:cs typeface="Arial" panose="020B0604020202020204" pitchFamily="34" charset="0"/>
              </a:rPr>
              <a:t>Has some communicative speech before 5 years of age</a:t>
            </a:r>
          </a:p>
          <a:p>
            <a:pPr lvl="1"/>
            <a:r>
              <a:rPr lang="en-US" sz="2000" dirty="0">
                <a:latin typeface="Arial" panose="020B0604020202020204" pitchFamily="34" charset="0"/>
                <a:cs typeface="Arial" panose="020B0604020202020204" pitchFamily="34" charset="0"/>
              </a:rPr>
              <a:t>Has an IQ above 70</a:t>
            </a:r>
          </a:p>
          <a:p>
            <a:pPr lvl="1"/>
            <a:r>
              <a:rPr lang="en-US" sz="2000" dirty="0">
                <a:latin typeface="Arial" panose="020B0604020202020204" pitchFamily="34" charset="0"/>
                <a:cs typeface="Arial" panose="020B0604020202020204" pitchFamily="34" charset="0"/>
              </a:rPr>
              <a:t>Has a well-educated mother</a:t>
            </a:r>
          </a:p>
        </p:txBody>
      </p:sp>
    </p:spTree>
    <p:extLst>
      <p:ext uri="{BB962C8B-B14F-4D97-AF65-F5344CB8AC3E}">
        <p14:creationId xmlns:p14="http://schemas.microsoft.com/office/powerpoint/2010/main" val="157713721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14</a:t>
            </a:r>
          </a:p>
        </p:txBody>
      </p:sp>
      <p:sp>
        <p:nvSpPr>
          <p:cNvPr id="3" name="Subtitle 2"/>
          <p:cNvSpPr>
            <a:spLocks noGrp="1"/>
          </p:cNvSpPr>
          <p:nvPr>
            <p:ph type="subTitle" sz="quarter" idx="1"/>
          </p:nvPr>
        </p:nvSpPr>
        <p:spPr>
          <a:xfrm>
            <a:off x="533400" y="3886200"/>
            <a:ext cx="8077200" cy="1752600"/>
          </a:xfrm>
        </p:spPr>
        <p:txBody>
          <a:bodyPr/>
          <a:lstStyle/>
          <a:p>
            <a:r>
              <a:rPr lang="en-US" sz="4400" b="1" dirty="0"/>
              <a:t>Attention-Deficit/Hyperactivity Disorder (ADHD)</a:t>
            </a:r>
          </a:p>
        </p:txBody>
      </p:sp>
    </p:spTree>
    <p:extLst>
      <p:ext uri="{BB962C8B-B14F-4D97-AF65-F5344CB8AC3E}">
        <p14:creationId xmlns:p14="http://schemas.microsoft.com/office/powerpoint/2010/main" val="63078936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 472)</a:t>
            </a:r>
          </a:p>
        </p:txBody>
      </p:sp>
      <p:sp>
        <p:nvSpPr>
          <p:cNvPr id="3" name="Content Placeholder 2"/>
          <p:cNvSpPr>
            <a:spLocks noGrp="1"/>
          </p:cNvSpPr>
          <p:nvPr>
            <p:ph idx="1"/>
          </p:nvPr>
        </p:nvSpPr>
        <p:spPr>
          <a:xfrm>
            <a:off x="1143000" y="1600200"/>
            <a:ext cx="6781800" cy="5029200"/>
          </a:xfrm>
        </p:spPr>
        <p:txBody>
          <a:bodyPr/>
          <a:lstStyle/>
          <a:p>
            <a:r>
              <a:rPr lang="en-US" sz="2000" dirty="0">
                <a:latin typeface="Arial" panose="020B0604020202020204" pitchFamily="34" charset="0"/>
                <a:cs typeface="Arial" panose="020B0604020202020204" pitchFamily="34" charset="0"/>
              </a:rPr>
              <a:t>Definition of ADHD: A neurobehavioral syndrome marked by inattention and/or hyperactivity and impulsivity</a:t>
            </a:r>
          </a:p>
          <a:p>
            <a:r>
              <a:rPr lang="en-US" sz="2000" dirty="0">
                <a:latin typeface="Arial" panose="020B0604020202020204" pitchFamily="34" charset="0"/>
                <a:cs typeface="Arial" panose="020B0604020202020204" pitchFamily="34" charset="0"/>
              </a:rPr>
              <a:t>For prevalence rates of ADHD by age and ethnicity, see p. 472</a:t>
            </a:r>
          </a:p>
        </p:txBody>
      </p:sp>
    </p:spTree>
    <p:extLst>
      <p:ext uri="{BB962C8B-B14F-4D97-AF65-F5344CB8AC3E}">
        <p14:creationId xmlns:p14="http://schemas.microsoft.com/office/powerpoint/2010/main" val="340335718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DSM-5</a:t>
            </a:r>
            <a:r>
              <a:rPr lang="en-US" dirty="0"/>
              <a:t> Diagnostic Criteria </a:t>
            </a:r>
            <a:br>
              <a:rPr lang="en-US" dirty="0"/>
            </a:br>
            <a:r>
              <a:rPr lang="en-US" sz="2500" dirty="0"/>
              <a:t>(pp. 472-473)</a:t>
            </a:r>
          </a:p>
        </p:txBody>
      </p:sp>
      <p:sp>
        <p:nvSpPr>
          <p:cNvPr id="3" name="Content Placeholder 2"/>
          <p:cNvSpPr>
            <a:spLocks noGrp="1"/>
          </p:cNvSpPr>
          <p:nvPr>
            <p:ph idx="1"/>
          </p:nvPr>
        </p:nvSpPr>
        <p:spPr>
          <a:xfrm>
            <a:off x="1219200" y="1600200"/>
            <a:ext cx="6781800" cy="5181600"/>
          </a:xfrm>
        </p:spPr>
        <p:txBody>
          <a:bodyPr/>
          <a:lstStyle/>
          <a:p>
            <a:r>
              <a:rPr lang="en-US" sz="2000" dirty="0">
                <a:latin typeface="Arial" panose="020B0604020202020204" pitchFamily="34" charset="0"/>
                <a:cs typeface="Arial" panose="020B0604020202020204" pitchFamily="34" charset="0"/>
              </a:rPr>
              <a:t>Inattention (six or more symptoms for at least 6 months)</a:t>
            </a:r>
          </a:p>
          <a:p>
            <a:r>
              <a:rPr lang="en-US" sz="2000" dirty="0">
                <a:latin typeface="Arial" panose="020B0604020202020204" pitchFamily="34" charset="0"/>
                <a:cs typeface="Arial" panose="020B0604020202020204" pitchFamily="34" charset="0"/>
              </a:rPr>
              <a:t>Hyperactivity and Impulsivity (six or more symptoms for at least 6 months)</a:t>
            </a:r>
          </a:p>
          <a:p>
            <a:pPr lvl="0"/>
            <a:r>
              <a:rPr lang="en-US" sz="2000" dirty="0">
                <a:latin typeface="Arial" panose="020B0604020202020204" pitchFamily="34" charset="0"/>
                <a:cs typeface="Arial" panose="020B0604020202020204" pitchFamily="34" charset="0"/>
              </a:rPr>
              <a:t> Types</a:t>
            </a:r>
          </a:p>
          <a:p>
            <a:pPr lvl="1"/>
            <a:r>
              <a:rPr lang="en-US" sz="2000" dirty="0">
                <a:latin typeface="Arial" panose="020B0604020202020204" pitchFamily="34" charset="0"/>
                <a:cs typeface="Arial" panose="020B0604020202020204" pitchFamily="34" charset="0"/>
              </a:rPr>
              <a:t>Combined presentation</a:t>
            </a:r>
          </a:p>
          <a:p>
            <a:pPr lvl="1"/>
            <a:r>
              <a:rPr lang="en-US" sz="2000" dirty="0">
                <a:latin typeface="Arial" panose="020B0604020202020204" pitchFamily="34" charset="0"/>
                <a:cs typeface="Arial" panose="020B0604020202020204" pitchFamily="34" charset="0"/>
              </a:rPr>
              <a:t>Predominantly Inattentive presentation</a:t>
            </a:r>
          </a:p>
          <a:p>
            <a:pPr lvl="1"/>
            <a:r>
              <a:rPr lang="en-US" sz="2000" dirty="0">
                <a:latin typeface="Arial" panose="020B0604020202020204" pitchFamily="34" charset="0"/>
                <a:cs typeface="Arial" panose="020B0604020202020204" pitchFamily="34" charset="0"/>
              </a:rPr>
              <a:t>Predominantly Hyperactive/Impulsive presentation</a:t>
            </a:r>
          </a:p>
          <a:p>
            <a:endParaRPr lang="en-US" sz="2000" dirty="0"/>
          </a:p>
        </p:txBody>
      </p:sp>
    </p:spTree>
    <p:extLst>
      <p:ext uri="{BB962C8B-B14F-4D97-AF65-F5344CB8AC3E}">
        <p14:creationId xmlns:p14="http://schemas.microsoft.com/office/powerpoint/2010/main" val="308740417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a:t>Disorders Comorbid with ADHD in Children </a:t>
            </a:r>
            <a:r>
              <a:rPr lang="en-US" sz="2800" dirty="0"/>
              <a:t>(p. 473-474)[1]</a:t>
            </a:r>
          </a:p>
        </p:txBody>
      </p:sp>
      <p:sp>
        <p:nvSpPr>
          <p:cNvPr id="3" name="Content Placeholder 2"/>
          <p:cNvSpPr>
            <a:spLocks noGrp="1"/>
          </p:cNvSpPr>
          <p:nvPr>
            <p:ph idx="1"/>
          </p:nvPr>
        </p:nvSpPr>
        <p:spPr>
          <a:xfrm>
            <a:off x="1066800" y="1600200"/>
            <a:ext cx="6781800" cy="4525963"/>
          </a:xfrm>
        </p:spPr>
        <p:txBody>
          <a:bodyPr>
            <a:noAutofit/>
          </a:bodyPr>
          <a:lstStyle/>
          <a:p>
            <a:r>
              <a:rPr lang="en-US" sz="2000" dirty="0">
                <a:latin typeface="Arial" panose="020B0604020202020204" pitchFamily="34" charset="0"/>
                <a:cs typeface="Arial" panose="020B0604020202020204" pitchFamily="34" charset="0"/>
              </a:rPr>
              <a:t>For six disorders comorbid with ADHD in children, see p. 473</a:t>
            </a:r>
          </a:p>
        </p:txBody>
      </p:sp>
    </p:spTree>
    <p:extLst>
      <p:ext uri="{BB962C8B-B14F-4D97-AF65-F5344CB8AC3E}">
        <p14:creationId xmlns:p14="http://schemas.microsoft.com/office/powerpoint/2010/main" val="361899932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ADHD </a:t>
            </a:r>
            <a:br>
              <a:rPr lang="en-US" dirty="0"/>
            </a:br>
            <a:r>
              <a:rPr lang="en-US" sz="2500" dirty="0"/>
              <a:t>(pp. 478</a:t>
            </a:r>
            <a:r>
              <a:rPr lang="en-US" sz="2800" dirty="0">
                <a:effectLst/>
              </a:rPr>
              <a:t>–</a:t>
            </a:r>
            <a:r>
              <a:rPr lang="en-US" sz="2500" dirty="0"/>
              <a:t>484)</a:t>
            </a:r>
          </a:p>
        </p:txBody>
      </p:sp>
      <p:sp>
        <p:nvSpPr>
          <p:cNvPr id="3" name="Content Placeholder 2"/>
          <p:cNvSpPr>
            <a:spLocks noGrp="1"/>
          </p:cNvSpPr>
          <p:nvPr>
            <p:ph idx="1"/>
          </p:nvPr>
        </p:nvSpPr>
        <p:spPr>
          <a:xfrm>
            <a:off x="1143000" y="1600200"/>
            <a:ext cx="6858000" cy="4525963"/>
          </a:xfrm>
        </p:spPr>
        <p:txBody>
          <a:bodyPr/>
          <a:lstStyle/>
          <a:p>
            <a:r>
              <a:rPr lang="en-US" sz="2000" dirty="0">
                <a:latin typeface="Arial" panose="020B0604020202020204" pitchFamily="34" charset="0"/>
                <a:cs typeface="Arial" panose="020B0604020202020204" pitchFamily="34" charset="0"/>
              </a:rPr>
              <a:t>Table 14-2 (pp. 484-485) provides a </a:t>
            </a:r>
            <a:r>
              <a:rPr lang="en-US" sz="2000" i="1" dirty="0">
                <a:latin typeface="Arial" panose="020B0604020202020204" pitchFamily="34" charset="0"/>
                <a:cs typeface="Arial" panose="020B0604020202020204" pitchFamily="34" charset="0"/>
              </a:rPr>
              <a:t>DSM-5 </a:t>
            </a:r>
            <a:r>
              <a:rPr lang="en-US" sz="2000" dirty="0">
                <a:latin typeface="Arial" panose="020B0604020202020204" pitchFamily="34" charset="0"/>
                <a:cs typeface="Arial" panose="020B0604020202020204" pitchFamily="34" charset="0"/>
              </a:rPr>
              <a:t>checklist for ADHD</a:t>
            </a:r>
          </a:p>
        </p:txBody>
      </p:sp>
    </p:spTree>
    <p:extLst>
      <p:ext uri="{BB962C8B-B14F-4D97-AF65-F5344CB8AC3E}">
        <p14:creationId xmlns:p14="http://schemas.microsoft.com/office/powerpoint/2010/main" val="299615177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13</a:t>
            </a:r>
          </a:p>
        </p:txBody>
      </p:sp>
      <p:sp>
        <p:nvSpPr>
          <p:cNvPr id="3" name="Subtitle 2"/>
          <p:cNvSpPr>
            <a:spLocks noGrp="1"/>
          </p:cNvSpPr>
          <p:nvPr>
            <p:ph type="subTitle" sz="quarter" idx="1"/>
          </p:nvPr>
        </p:nvSpPr>
        <p:spPr>
          <a:xfrm>
            <a:off x="914400" y="3352800"/>
            <a:ext cx="7543800" cy="2971800"/>
          </a:xfrm>
        </p:spPr>
        <p:txBody>
          <a:bodyPr/>
          <a:lstStyle/>
          <a:p>
            <a:pPr>
              <a:spcBef>
                <a:spcPts val="0"/>
              </a:spcBef>
            </a:pPr>
            <a:r>
              <a:rPr lang="en-US" sz="4400" b="1" dirty="0"/>
              <a:t>Disruptive Disorders, </a:t>
            </a:r>
          </a:p>
          <a:p>
            <a:pPr>
              <a:spcBef>
                <a:spcPts val="0"/>
              </a:spcBef>
            </a:pPr>
            <a:r>
              <a:rPr lang="en-US" sz="4400" b="1" dirty="0"/>
              <a:t>Anxiety and Mood Disorders, and </a:t>
            </a:r>
            <a:br>
              <a:rPr lang="en-US" sz="4400" b="1" dirty="0"/>
            </a:br>
            <a:r>
              <a:rPr lang="en-US" sz="4400" b="1" dirty="0"/>
              <a:t>Substance-Related Disorders</a:t>
            </a:r>
          </a:p>
        </p:txBody>
      </p:sp>
    </p:spTree>
    <p:extLst>
      <p:ext uri="{BB962C8B-B14F-4D97-AF65-F5344CB8AC3E}">
        <p14:creationId xmlns:p14="http://schemas.microsoft.com/office/powerpoint/2010/main" val="2980123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U.S. Surgeon Advisory </a:t>
            </a:r>
            <a:r>
              <a:rPr lang="en-US" sz="2500" dirty="0">
                <a:effectLst/>
                <a:ea typeface="Calibri" panose="020F0502020204030204" pitchFamily="34" charset="0"/>
              </a:rPr>
              <a:t>[1]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066800" y="1434571"/>
            <a:ext cx="6858000" cy="4068763"/>
          </a:xfrm>
        </p:spPr>
        <p:txBody>
          <a:bodyPr/>
          <a:lstStyle/>
          <a:p>
            <a:pPr marL="0" indent="0">
              <a:spcBef>
                <a:spcPts val="0"/>
              </a:spcBef>
              <a:spcAft>
                <a:spcPts val="0"/>
              </a:spcAft>
              <a:buNone/>
            </a:pPr>
            <a:r>
              <a:rPr lang="en-US" sz="2000" dirty="0">
                <a:effectLst/>
                <a:latin typeface="Arial" panose="020B0604020202020204" pitchFamily="34" charset="0"/>
                <a:ea typeface="Calibri" panose="020F0502020204030204" pitchFamily="34" charset="0"/>
                <a:cs typeface="Arial" panose="020B0604020202020204" pitchFamily="34" charset="0"/>
              </a:rPr>
              <a:t>Highlights of the U.S. Surgeon Advisory (2021) on the early effects of the COVID-19 pandemic: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Research covering 80,000 youth globally found that:</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Depressive and anxiety symptoms doubled during the pandemic</a:t>
            </a:r>
          </a:p>
          <a:p>
            <a:pPr lvl="2">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25% of youth experienced depressive symptoms </a:t>
            </a:r>
          </a:p>
          <a:p>
            <a:pPr lvl="2">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20% of youth experienced anxiety symptoms </a:t>
            </a:r>
          </a:p>
        </p:txBody>
      </p:sp>
    </p:spTree>
    <p:extLst>
      <p:ext uri="{BB962C8B-B14F-4D97-AF65-F5344CB8AC3E}">
        <p14:creationId xmlns:p14="http://schemas.microsoft.com/office/powerpoint/2010/main" val="85227954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434-435)</a:t>
            </a:r>
          </a:p>
        </p:txBody>
      </p:sp>
      <p:sp>
        <p:nvSpPr>
          <p:cNvPr id="3" name="Content Placeholder 2"/>
          <p:cNvSpPr>
            <a:spLocks noGrp="1"/>
          </p:cNvSpPr>
          <p:nvPr>
            <p:ph idx="1"/>
          </p:nvPr>
        </p:nvSpPr>
        <p:spPr>
          <a:xfrm>
            <a:off x="1143000" y="1417638"/>
            <a:ext cx="6781800" cy="4708525"/>
          </a:xfrm>
        </p:spPr>
        <p:txBody>
          <a:bodyPr/>
          <a:lstStyle/>
          <a:p>
            <a:r>
              <a:rPr lang="en-US" sz="2000" dirty="0">
                <a:latin typeface="Arial" panose="020B0604020202020204" pitchFamily="34" charset="0"/>
                <a:cs typeface="Arial" panose="020B0604020202020204" pitchFamily="34" charset="0"/>
              </a:rPr>
              <a:t>Adolescents’ reasons for receiving mental health services, see Table 13-1, p. 435</a:t>
            </a:r>
          </a:p>
          <a:p>
            <a:r>
              <a:rPr lang="en-US" sz="2000" dirty="0">
                <a:latin typeface="Arial" panose="020B0604020202020204" pitchFamily="34" charset="0"/>
                <a:cs typeface="Arial" panose="020B0604020202020204" pitchFamily="34" charset="0"/>
              </a:rPr>
              <a:t>See six examples of emotion regulation coping strategies on p. 434</a:t>
            </a:r>
          </a:p>
        </p:txBody>
      </p:sp>
    </p:spTree>
    <p:extLst>
      <p:ext uri="{BB962C8B-B14F-4D97-AF65-F5344CB8AC3E}">
        <p14:creationId xmlns:p14="http://schemas.microsoft.com/office/powerpoint/2010/main" val="336774707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a:t>Oppositional Defiant Disorder (ODD)</a:t>
            </a:r>
            <a:r>
              <a:rPr lang="en-US" sz="2800" dirty="0"/>
              <a:t>(p. 434-435)[1]</a:t>
            </a:r>
          </a:p>
        </p:txBody>
      </p:sp>
      <p:sp>
        <p:nvSpPr>
          <p:cNvPr id="3" name="Content Placeholder 2"/>
          <p:cNvSpPr>
            <a:spLocks noGrp="1"/>
          </p:cNvSpPr>
          <p:nvPr>
            <p:ph idx="1"/>
          </p:nvPr>
        </p:nvSpPr>
        <p:spPr>
          <a:xfrm>
            <a:off x="1143000" y="1600200"/>
            <a:ext cx="6934200" cy="4525963"/>
          </a:xfrm>
        </p:spPr>
        <p:txBody>
          <a:bodyPr>
            <a:noAutofit/>
          </a:bodyPr>
          <a:lstStyle/>
          <a:p>
            <a:r>
              <a:rPr lang="en-US" sz="2000" dirty="0">
                <a:latin typeface="Arial" panose="020B0604020202020204" pitchFamily="34" charset="0"/>
                <a:cs typeface="Arial" panose="020B0604020202020204" pitchFamily="34" charset="0"/>
              </a:rPr>
              <a:t>Oppositional defiant disorder reflects a persistent pattern of anger, irritability, defiance, disobedience, and hostility toward authority figures</a:t>
            </a:r>
          </a:p>
          <a:p>
            <a:r>
              <a:rPr lang="en-US" sz="2000" i="1" dirty="0">
                <a:latin typeface="Arial" panose="020B0604020202020204" pitchFamily="34" charset="0"/>
                <a:cs typeface="Arial" panose="020B0604020202020204" pitchFamily="34" charset="0"/>
              </a:rPr>
              <a:t>DSM-5 </a:t>
            </a:r>
            <a:r>
              <a:rPr lang="en-US" sz="2000" dirty="0">
                <a:latin typeface="Arial" panose="020B0604020202020204" pitchFamily="34" charset="0"/>
                <a:cs typeface="Arial" panose="020B0604020202020204" pitchFamily="34" charset="0"/>
              </a:rPr>
              <a:t>specifies three degrees of severity </a:t>
            </a:r>
          </a:p>
          <a:p>
            <a:pPr lvl="1"/>
            <a:r>
              <a:rPr lang="en-US" sz="2000" dirty="0">
                <a:latin typeface="Arial" panose="020B0604020202020204" pitchFamily="34" charset="0"/>
                <a:cs typeface="Arial" panose="020B0604020202020204" pitchFamily="34" charset="0"/>
              </a:rPr>
              <a:t>Mild (one setting)</a:t>
            </a:r>
          </a:p>
          <a:p>
            <a:pPr lvl="1"/>
            <a:r>
              <a:rPr lang="en-US" sz="2000" dirty="0">
                <a:latin typeface="Arial" panose="020B0604020202020204" pitchFamily="34" charset="0"/>
                <a:cs typeface="Arial" panose="020B0604020202020204" pitchFamily="34" charset="0"/>
              </a:rPr>
              <a:t>Moderate (two settings)</a:t>
            </a:r>
          </a:p>
          <a:p>
            <a:pPr lvl="1"/>
            <a:r>
              <a:rPr lang="en-US" sz="2000" dirty="0">
                <a:latin typeface="Arial" panose="020B0604020202020204" pitchFamily="34" charset="0"/>
                <a:cs typeface="Arial" panose="020B0604020202020204" pitchFamily="34" charset="0"/>
              </a:rPr>
              <a:t>Severe (three or more settings)</a:t>
            </a:r>
          </a:p>
        </p:txBody>
      </p:sp>
    </p:spTree>
    <p:extLst>
      <p:ext uri="{BB962C8B-B14F-4D97-AF65-F5344CB8AC3E}">
        <p14:creationId xmlns:p14="http://schemas.microsoft.com/office/powerpoint/2010/main" val="72445708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a:t>Oppositional Defiant Disorder (ODD)</a:t>
            </a:r>
            <a:r>
              <a:rPr lang="en-US" sz="2800" dirty="0"/>
              <a:t>(p. 434-435)[2](Continued)</a:t>
            </a:r>
          </a:p>
        </p:txBody>
      </p:sp>
      <p:sp>
        <p:nvSpPr>
          <p:cNvPr id="3" name="Content Placeholder 2"/>
          <p:cNvSpPr>
            <a:spLocks noGrp="1"/>
          </p:cNvSpPr>
          <p:nvPr>
            <p:ph idx="1"/>
          </p:nvPr>
        </p:nvSpPr>
        <p:spPr>
          <a:xfrm>
            <a:off x="1066800" y="1600200"/>
            <a:ext cx="7086600" cy="4525963"/>
          </a:xfrm>
        </p:spPr>
        <p:txBody>
          <a:bodyPr>
            <a:noAutofit/>
          </a:bodyPr>
          <a:lstStyle/>
          <a:p>
            <a:r>
              <a:rPr lang="en-US" sz="2000" dirty="0">
                <a:latin typeface="Arial" panose="020B0604020202020204" pitchFamily="34" charset="0"/>
                <a:cs typeface="Arial" panose="020B0604020202020204" pitchFamily="34" charset="0"/>
              </a:rPr>
              <a:t>ODD should be considered in the context of normal development</a:t>
            </a:r>
          </a:p>
          <a:p>
            <a:pPr lvl="1"/>
            <a:r>
              <a:rPr lang="en-US" sz="2000" dirty="0">
                <a:latin typeface="Arial" panose="020B0604020202020204" pitchFamily="34" charset="0"/>
                <a:cs typeface="Arial" panose="020B0604020202020204" pitchFamily="34" charset="0"/>
              </a:rPr>
              <a:t>Diagnosis especially difficult in early childhood and adolescence</a:t>
            </a:r>
          </a:p>
          <a:p>
            <a:pPr lvl="1"/>
            <a:r>
              <a:rPr lang="en-US" sz="2000" dirty="0">
                <a:latin typeface="Arial" panose="020B0604020202020204" pitchFamily="34" charset="0"/>
                <a:cs typeface="Arial" panose="020B0604020202020204" pitchFamily="34" charset="0"/>
              </a:rPr>
              <a:t>When behaviors become persistent and pervasive and lead to significant distress or impairment, and ODD diagnosis should be considered</a:t>
            </a:r>
          </a:p>
        </p:txBody>
      </p:sp>
    </p:spTree>
    <p:extLst>
      <p:ext uri="{BB962C8B-B14F-4D97-AF65-F5344CB8AC3E}">
        <p14:creationId xmlns:p14="http://schemas.microsoft.com/office/powerpoint/2010/main" val="124689463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lstStyle/>
          <a:p>
            <a:r>
              <a:rPr lang="en-US" dirty="0"/>
              <a:t>Assessment of Oppositional Defiant Disorder and Conduct Disorder </a:t>
            </a:r>
            <a:r>
              <a:rPr lang="en-US" sz="2500" dirty="0"/>
              <a:t>(pp. 435-436)</a:t>
            </a:r>
          </a:p>
        </p:txBody>
      </p:sp>
      <p:sp>
        <p:nvSpPr>
          <p:cNvPr id="3" name="Content Placeholder 2"/>
          <p:cNvSpPr>
            <a:spLocks noGrp="1"/>
          </p:cNvSpPr>
          <p:nvPr>
            <p:ph idx="1"/>
          </p:nvPr>
        </p:nvSpPr>
        <p:spPr>
          <a:xfrm>
            <a:off x="990600" y="2057400"/>
            <a:ext cx="7162800" cy="4068763"/>
          </a:xfrm>
        </p:spPr>
        <p:txBody>
          <a:bodyPr/>
          <a:lstStyle/>
          <a:p>
            <a:r>
              <a:rPr lang="en-US" sz="2000" dirty="0">
                <a:latin typeface="Arial" panose="020B0604020202020204" pitchFamily="34" charset="0"/>
                <a:cs typeface="Arial" panose="020B0604020202020204" pitchFamily="34" charset="0"/>
              </a:rPr>
              <a:t>Assessment should include a comprehensive case history, observations, and informal and formal assessment measures</a:t>
            </a:r>
          </a:p>
          <a:p>
            <a:pPr lvl="1"/>
            <a:r>
              <a:rPr lang="en-US" sz="2000" dirty="0">
                <a:latin typeface="Arial" panose="020B0604020202020204" pitchFamily="34" charset="0"/>
                <a:cs typeface="Arial" panose="020B0604020202020204" pitchFamily="34" charset="0"/>
              </a:rPr>
              <a:t>Table 13-2 on p. 436 shows a list of formal measures</a:t>
            </a:r>
          </a:p>
          <a:p>
            <a:r>
              <a:rPr lang="en-US" sz="2000" dirty="0">
                <a:latin typeface="Arial" panose="020B0604020202020204" pitchFamily="34" charset="0"/>
                <a:cs typeface="Arial" panose="020B0604020202020204" pitchFamily="34" charset="0"/>
              </a:rPr>
              <a:t>See 16 questions on p. 436 for screening interview for a child who may have ODD</a:t>
            </a:r>
          </a:p>
        </p:txBody>
      </p:sp>
    </p:spTree>
    <p:extLst>
      <p:ext uri="{BB962C8B-B14F-4D97-AF65-F5344CB8AC3E}">
        <p14:creationId xmlns:p14="http://schemas.microsoft.com/office/powerpoint/2010/main" val="1788144266"/>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 Disorder </a:t>
            </a:r>
            <a:r>
              <a:rPr lang="en-US" sz="2500" dirty="0"/>
              <a:t>(pp. 437</a:t>
            </a:r>
            <a:r>
              <a:rPr lang="en-US" sz="2500" dirty="0">
                <a:effectLst/>
              </a:rPr>
              <a:t>–</a:t>
            </a:r>
            <a:r>
              <a:rPr lang="en-US" sz="2500" dirty="0"/>
              <a:t>438)[1]</a:t>
            </a:r>
          </a:p>
        </p:txBody>
      </p:sp>
      <p:sp>
        <p:nvSpPr>
          <p:cNvPr id="3" name="Content Placeholder 2"/>
          <p:cNvSpPr>
            <a:spLocks noGrp="1"/>
          </p:cNvSpPr>
          <p:nvPr>
            <p:ph idx="1"/>
          </p:nvPr>
        </p:nvSpPr>
        <p:spPr>
          <a:xfrm>
            <a:off x="1066800" y="1676400"/>
            <a:ext cx="7086600" cy="4221163"/>
          </a:xfrm>
        </p:spPr>
        <p:txBody>
          <a:bodyPr>
            <a:noAutofit/>
          </a:bodyPr>
          <a:lstStyle/>
          <a:p>
            <a:r>
              <a:rPr lang="en-US" sz="2000" dirty="0">
                <a:latin typeface="Arial" panose="020B0604020202020204" pitchFamily="34" charset="0"/>
                <a:cs typeface="Arial" panose="020B0604020202020204" pitchFamily="34" charset="0"/>
              </a:rPr>
              <a:t>Conduct disorder reflects a pattern of antisocial behavior, rule breaking, and aggressive behavior  </a:t>
            </a:r>
          </a:p>
        </p:txBody>
      </p:sp>
    </p:spTree>
    <p:extLst>
      <p:ext uri="{BB962C8B-B14F-4D97-AF65-F5344CB8AC3E}">
        <p14:creationId xmlns:p14="http://schemas.microsoft.com/office/powerpoint/2010/main" val="3461551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 Disorder </a:t>
            </a:r>
            <a:r>
              <a:rPr lang="en-US" sz="2500" dirty="0"/>
              <a:t>(pp. 437</a:t>
            </a:r>
            <a:r>
              <a:rPr lang="en-US" sz="2500" dirty="0">
                <a:effectLst/>
              </a:rPr>
              <a:t>–</a:t>
            </a:r>
            <a:r>
              <a:rPr lang="en-US" sz="2500" dirty="0"/>
              <a:t>438)[2] (Continued)</a:t>
            </a:r>
          </a:p>
        </p:txBody>
      </p:sp>
      <p:sp>
        <p:nvSpPr>
          <p:cNvPr id="3" name="Content Placeholder 2"/>
          <p:cNvSpPr>
            <a:spLocks noGrp="1"/>
          </p:cNvSpPr>
          <p:nvPr>
            <p:ph idx="1"/>
          </p:nvPr>
        </p:nvSpPr>
        <p:spPr>
          <a:xfrm>
            <a:off x="1219200" y="1371600"/>
            <a:ext cx="6705600" cy="4525963"/>
          </a:xfrm>
        </p:spPr>
        <p:txBody>
          <a:bodyPr>
            <a:noAutofit/>
          </a:bodyPr>
          <a:lstStyle/>
          <a:p>
            <a:r>
              <a:rPr lang="en-US" sz="2000" dirty="0">
                <a:latin typeface="Arial" panose="020B0604020202020204" pitchFamily="34" charset="0"/>
                <a:cs typeface="Arial" panose="020B0604020202020204" pitchFamily="34" charset="0"/>
              </a:rPr>
              <a:t>Behaviors associated with conduct disorders:</a:t>
            </a:r>
          </a:p>
          <a:p>
            <a:pPr lvl="1"/>
            <a:r>
              <a:rPr lang="en-US" sz="2000" dirty="0">
                <a:latin typeface="Arial" panose="020B0604020202020204" pitchFamily="34" charset="0"/>
                <a:cs typeface="Arial" panose="020B0604020202020204" pitchFamily="34" charset="0"/>
              </a:rPr>
              <a:t>Aggression to people and animals</a:t>
            </a:r>
          </a:p>
          <a:p>
            <a:pPr lvl="1"/>
            <a:r>
              <a:rPr lang="en-US" sz="2000" dirty="0">
                <a:latin typeface="Arial" panose="020B0604020202020204" pitchFamily="34" charset="0"/>
                <a:cs typeface="Arial" panose="020B0604020202020204" pitchFamily="34" charset="0"/>
              </a:rPr>
              <a:t>Destruction of property</a:t>
            </a:r>
          </a:p>
          <a:p>
            <a:pPr lvl="1"/>
            <a:r>
              <a:rPr lang="en-US" sz="2000" dirty="0">
                <a:latin typeface="Arial" panose="020B0604020202020204" pitchFamily="34" charset="0"/>
                <a:cs typeface="Arial" panose="020B0604020202020204" pitchFamily="34" charset="0"/>
              </a:rPr>
              <a:t>Deceitfulness or theft</a:t>
            </a:r>
          </a:p>
          <a:p>
            <a:pPr lvl="1"/>
            <a:r>
              <a:rPr lang="en-US" sz="2000" dirty="0">
                <a:latin typeface="Arial" panose="020B0604020202020204" pitchFamily="34" charset="0"/>
                <a:cs typeface="Arial" panose="020B0604020202020204" pitchFamily="34" charset="0"/>
              </a:rPr>
              <a:t>Serious violation of rules</a:t>
            </a: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984261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 Disorder </a:t>
            </a:r>
            <a:r>
              <a:rPr lang="en-US" sz="2500" dirty="0"/>
              <a:t>(pp. 437</a:t>
            </a:r>
            <a:r>
              <a:rPr lang="en-US" sz="2500" dirty="0">
                <a:effectLst/>
              </a:rPr>
              <a:t>–</a:t>
            </a:r>
            <a:r>
              <a:rPr lang="en-US" sz="2500" dirty="0"/>
              <a:t>438)[3]</a:t>
            </a:r>
            <a:r>
              <a:rPr lang="en-US" sz="4400" dirty="0"/>
              <a:t> </a:t>
            </a:r>
            <a:r>
              <a:rPr lang="en-US" sz="2500" dirty="0"/>
              <a:t>(Continued)</a:t>
            </a:r>
          </a:p>
        </p:txBody>
      </p:sp>
      <p:sp>
        <p:nvSpPr>
          <p:cNvPr id="3" name="Content Placeholder 2"/>
          <p:cNvSpPr>
            <a:spLocks noGrp="1"/>
          </p:cNvSpPr>
          <p:nvPr>
            <p:ph idx="1"/>
          </p:nvPr>
        </p:nvSpPr>
        <p:spPr>
          <a:xfrm>
            <a:off x="1219200" y="1600200"/>
            <a:ext cx="6629400" cy="4525963"/>
          </a:xfrm>
        </p:spPr>
        <p:txBody>
          <a:bodyPr/>
          <a:lstStyle/>
          <a:p>
            <a:r>
              <a:rPr lang="en-US" sz="2000" dirty="0">
                <a:latin typeface="Arial" panose="020B0604020202020204" pitchFamily="34" charset="0"/>
                <a:cs typeface="Arial" panose="020B0604020202020204" pitchFamily="34" charset="0"/>
              </a:rPr>
              <a:t>Three subtypes in </a:t>
            </a:r>
            <a:r>
              <a:rPr lang="en-US" sz="2000" i="1" dirty="0">
                <a:latin typeface="Arial" panose="020B0604020202020204" pitchFamily="34" charset="0"/>
                <a:cs typeface="Arial" panose="020B0604020202020204" pitchFamily="34" charset="0"/>
              </a:rPr>
              <a:t>DSM-5:</a:t>
            </a:r>
          </a:p>
          <a:p>
            <a:pPr lvl="1"/>
            <a:r>
              <a:rPr lang="en-US" sz="2000" dirty="0">
                <a:latin typeface="Arial" panose="020B0604020202020204" pitchFamily="34" charset="0"/>
                <a:cs typeface="Arial" panose="020B0604020202020204" pitchFamily="34" charset="0"/>
              </a:rPr>
              <a:t>Childhood-Onset Type</a:t>
            </a:r>
          </a:p>
          <a:p>
            <a:pPr lvl="1"/>
            <a:r>
              <a:rPr lang="en-US" sz="2000" dirty="0">
                <a:latin typeface="Arial" panose="020B0604020202020204" pitchFamily="34" charset="0"/>
                <a:cs typeface="Arial" panose="020B0604020202020204" pitchFamily="34" charset="0"/>
              </a:rPr>
              <a:t>Adolescent-Onset Type</a:t>
            </a:r>
          </a:p>
          <a:p>
            <a:pPr lvl="1"/>
            <a:r>
              <a:rPr lang="en-US" sz="2000" dirty="0">
                <a:latin typeface="Arial" panose="020B0604020202020204" pitchFamily="34" charset="0"/>
                <a:cs typeface="Arial" panose="020B0604020202020204" pitchFamily="34" charset="0"/>
              </a:rPr>
              <a:t>Unspecified Onset</a:t>
            </a:r>
          </a:p>
          <a:p>
            <a:pPr lvl="1"/>
            <a:endParaRPr lang="en-US" sz="2000" dirty="0"/>
          </a:p>
          <a:p>
            <a:pPr lvl="1"/>
            <a:endParaRPr lang="en-US" sz="2000" dirty="0"/>
          </a:p>
        </p:txBody>
      </p:sp>
    </p:spTree>
    <p:extLst>
      <p:ext uri="{BB962C8B-B14F-4D97-AF65-F5344CB8AC3E}">
        <p14:creationId xmlns:p14="http://schemas.microsoft.com/office/powerpoint/2010/main" val="187617042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Conduct Disorder </a:t>
            </a:r>
            <a:br>
              <a:rPr lang="en-US" dirty="0"/>
            </a:br>
            <a:r>
              <a:rPr lang="en-US" sz="2500" dirty="0"/>
              <a:t>(p. 438)</a:t>
            </a:r>
          </a:p>
        </p:txBody>
      </p:sp>
      <p:sp>
        <p:nvSpPr>
          <p:cNvPr id="3" name="Content Placeholder 2"/>
          <p:cNvSpPr>
            <a:spLocks noGrp="1"/>
          </p:cNvSpPr>
          <p:nvPr>
            <p:ph idx="1"/>
          </p:nvPr>
        </p:nvSpPr>
        <p:spPr>
          <a:xfrm>
            <a:off x="1143000" y="1600200"/>
            <a:ext cx="6858000" cy="4525963"/>
          </a:xfrm>
        </p:spPr>
        <p:txBody>
          <a:bodyPr/>
          <a:lstStyle/>
          <a:p>
            <a:r>
              <a:rPr lang="en-US" sz="2000" dirty="0">
                <a:latin typeface="Arial" panose="020B0604020202020204" pitchFamily="34" charset="0"/>
                <a:cs typeface="Arial" panose="020B0604020202020204" pitchFamily="34" charset="0"/>
              </a:rPr>
              <a:t>Measures that are useful in assessing ODD are also useful in assessing conduct disorder </a:t>
            </a:r>
          </a:p>
          <a:p>
            <a:r>
              <a:rPr lang="en-US" sz="2000" dirty="0">
                <a:latin typeface="Arial" panose="020B0604020202020204" pitchFamily="34" charset="0"/>
                <a:cs typeface="Arial" panose="020B0604020202020204" pitchFamily="34" charset="0"/>
              </a:rPr>
              <a:t>See 11 questions on p. 438 for screening interview for a child who may have conduct disorder</a:t>
            </a:r>
          </a:p>
        </p:txBody>
      </p:sp>
    </p:spTree>
    <p:extLst>
      <p:ext uri="{BB962C8B-B14F-4D97-AF65-F5344CB8AC3E}">
        <p14:creationId xmlns:p14="http://schemas.microsoft.com/office/powerpoint/2010/main" val="425635618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Anxiety Disorders </a:t>
            </a:r>
            <a:r>
              <a:rPr lang="en-US" sz="2500" dirty="0"/>
              <a:t>(pp. 441</a:t>
            </a:r>
            <a:r>
              <a:rPr lang="en-US" sz="2800" dirty="0">
                <a:effectLst/>
              </a:rPr>
              <a:t>–</a:t>
            </a:r>
            <a:r>
              <a:rPr lang="en-US" sz="2500" dirty="0"/>
              <a:t>443)[1]</a:t>
            </a:r>
          </a:p>
        </p:txBody>
      </p:sp>
      <p:sp>
        <p:nvSpPr>
          <p:cNvPr id="3" name="Content Placeholder 2"/>
          <p:cNvSpPr>
            <a:spLocks noGrp="1"/>
          </p:cNvSpPr>
          <p:nvPr>
            <p:ph idx="1"/>
          </p:nvPr>
        </p:nvSpPr>
        <p:spPr>
          <a:xfrm>
            <a:off x="1066800" y="1600200"/>
            <a:ext cx="7086600" cy="4525963"/>
          </a:xfrm>
        </p:spPr>
        <p:txBody>
          <a:bodyPr>
            <a:noAutofit/>
          </a:bodyPr>
          <a:lstStyle/>
          <a:p>
            <a:r>
              <a:rPr lang="en-US" sz="2000" dirty="0">
                <a:latin typeface="Arial" panose="020B0604020202020204" pitchFamily="34" charset="0"/>
                <a:cs typeface="Arial" panose="020B0604020202020204" pitchFamily="34" charset="0"/>
              </a:rPr>
              <a:t>Anxiety serves a protective function, and it can be adaptive when it enhances performance, reduces risk of harm, and helps an individual reach goals </a:t>
            </a:r>
          </a:p>
          <a:p>
            <a:r>
              <a:rPr lang="en-US" sz="2000" dirty="0">
                <a:latin typeface="Arial" panose="020B0604020202020204" pitchFamily="34" charset="0"/>
                <a:cs typeface="Arial" panose="020B0604020202020204" pitchFamily="34" charset="0"/>
              </a:rPr>
              <a:t>Too much anxiety, however, can cause functional impairments </a:t>
            </a:r>
          </a:p>
          <a:p>
            <a:r>
              <a:rPr lang="en-US" sz="2000" dirty="0">
                <a:latin typeface="Arial" panose="020B0604020202020204" pitchFamily="34" charset="0"/>
                <a:cs typeface="Arial" panose="020B0604020202020204" pitchFamily="34" charset="0"/>
              </a:rPr>
              <a:t>Fear responses are a natural reaction to stimuli perceived as threatening </a:t>
            </a:r>
          </a:p>
        </p:txBody>
      </p:sp>
    </p:spTree>
    <p:extLst>
      <p:ext uri="{BB962C8B-B14F-4D97-AF65-F5344CB8AC3E}">
        <p14:creationId xmlns:p14="http://schemas.microsoft.com/office/powerpoint/2010/main" val="320375451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Anxiety Disorders </a:t>
            </a:r>
            <a:r>
              <a:rPr lang="en-US" sz="2500" dirty="0"/>
              <a:t>(pp. 436</a:t>
            </a:r>
            <a:r>
              <a:rPr lang="en-US" sz="2800" dirty="0">
                <a:effectLst/>
              </a:rPr>
              <a:t>–</a:t>
            </a:r>
            <a:r>
              <a:rPr lang="en-US" sz="2500" dirty="0"/>
              <a:t>437)[2] (Continued)</a:t>
            </a:r>
          </a:p>
        </p:txBody>
      </p:sp>
      <p:sp>
        <p:nvSpPr>
          <p:cNvPr id="3" name="Content Placeholder 2"/>
          <p:cNvSpPr>
            <a:spLocks noGrp="1"/>
          </p:cNvSpPr>
          <p:nvPr>
            <p:ph idx="1"/>
          </p:nvPr>
        </p:nvSpPr>
        <p:spPr>
          <a:xfrm>
            <a:off x="990600" y="1600200"/>
            <a:ext cx="7696200" cy="4525963"/>
          </a:xfrm>
        </p:spPr>
        <p:txBody>
          <a:bodyPr>
            <a:noAutofit/>
          </a:bodyPr>
          <a:lstStyle/>
          <a:p>
            <a:pPr lvl="0"/>
            <a:r>
              <a:rPr lang="en-US" sz="2000" dirty="0">
                <a:latin typeface="Arial" panose="020B0604020202020204" pitchFamily="34" charset="0"/>
                <a:cs typeface="Arial" panose="020B0604020202020204" pitchFamily="34" charset="0"/>
              </a:rPr>
              <a:t>Primary types of anxiety disorders listed in </a:t>
            </a:r>
            <a:r>
              <a:rPr lang="en-US" sz="2000" i="1" dirty="0">
                <a:latin typeface="Arial" panose="020B0604020202020204" pitchFamily="34" charset="0"/>
                <a:cs typeface="Arial" panose="020B0604020202020204" pitchFamily="34" charset="0"/>
              </a:rPr>
              <a:t>DSM-5</a:t>
            </a:r>
            <a:r>
              <a:rPr lang="en-US" sz="2000" dirty="0">
                <a:latin typeface="Arial" panose="020B0604020202020204" pitchFamily="34" charset="0"/>
                <a:cs typeface="Arial" panose="020B0604020202020204" pitchFamily="34" charset="0"/>
              </a:rPr>
              <a:t>:</a:t>
            </a:r>
          </a:p>
          <a:p>
            <a:pPr lvl="1"/>
            <a:r>
              <a:rPr lang="en-US" sz="2000" dirty="0">
                <a:latin typeface="Arial" panose="020B0604020202020204" pitchFamily="34" charset="0"/>
                <a:cs typeface="Arial" panose="020B0604020202020204" pitchFamily="34" charset="0"/>
              </a:rPr>
              <a:t>Separation Anxiety Disorder</a:t>
            </a:r>
          </a:p>
          <a:p>
            <a:pPr lvl="1"/>
            <a:r>
              <a:rPr lang="en-US" sz="2000" dirty="0">
                <a:latin typeface="Arial" panose="020B0604020202020204" pitchFamily="34" charset="0"/>
                <a:cs typeface="Arial" panose="020B0604020202020204" pitchFamily="34" charset="0"/>
              </a:rPr>
              <a:t>Selective Mutism</a:t>
            </a:r>
          </a:p>
          <a:p>
            <a:pPr lvl="1"/>
            <a:r>
              <a:rPr lang="en-US" sz="2000" dirty="0">
                <a:latin typeface="Arial" panose="020B0604020202020204" pitchFamily="34" charset="0"/>
                <a:cs typeface="Arial" panose="020B0604020202020204" pitchFamily="34" charset="0"/>
              </a:rPr>
              <a:t>Specific Phobia</a:t>
            </a:r>
          </a:p>
          <a:p>
            <a:pPr lvl="1"/>
            <a:r>
              <a:rPr lang="en-US" sz="2000" dirty="0">
                <a:latin typeface="Arial" panose="020B0604020202020204" pitchFamily="34" charset="0"/>
                <a:cs typeface="Arial" panose="020B0604020202020204" pitchFamily="34" charset="0"/>
              </a:rPr>
              <a:t>Social Anxiety Disorder</a:t>
            </a:r>
          </a:p>
          <a:p>
            <a:pPr lvl="1"/>
            <a:r>
              <a:rPr lang="en-US" sz="2000" dirty="0">
                <a:latin typeface="Arial" panose="020B0604020202020204" pitchFamily="34" charset="0"/>
                <a:cs typeface="Arial" panose="020B0604020202020204" pitchFamily="34" charset="0"/>
              </a:rPr>
              <a:t>Panic Disorder </a:t>
            </a:r>
          </a:p>
          <a:p>
            <a:pPr lvl="1"/>
            <a:r>
              <a:rPr lang="en-US" sz="2000" dirty="0">
                <a:latin typeface="Arial" panose="020B0604020202020204" pitchFamily="34" charset="0"/>
                <a:cs typeface="Arial" panose="020B0604020202020204" pitchFamily="34" charset="0"/>
              </a:rPr>
              <a:t>Agoraphobia</a:t>
            </a:r>
          </a:p>
          <a:p>
            <a:pPr lvl="1"/>
            <a:r>
              <a:rPr lang="en-US" sz="2000" dirty="0">
                <a:latin typeface="Arial" panose="020B0604020202020204" pitchFamily="34" charset="0"/>
                <a:cs typeface="Arial" panose="020B0604020202020204" pitchFamily="34" charset="0"/>
              </a:rPr>
              <a:t>Generalized Anxiety Disorder</a:t>
            </a:r>
          </a:p>
          <a:p>
            <a:pPr marL="457200" lvl="1" indent="0">
              <a:buNone/>
            </a:pPr>
            <a:endParaRPr lang="en-US" sz="2000" dirty="0">
              <a:latin typeface="Arial" panose="020B0604020202020204" pitchFamily="34" charset="0"/>
              <a:cs typeface="Arial" panose="020B0604020202020204" pitchFamily="34" charset="0"/>
            </a:endParaRPr>
          </a:p>
          <a:p>
            <a:pPr marL="457200" lvl="1"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2928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U.S. Surgeon Advisory </a:t>
            </a:r>
            <a:r>
              <a:rPr lang="en-US" sz="2500" dirty="0">
                <a:effectLst/>
                <a:ea typeface="Calibri" panose="020F0502020204030204" pitchFamily="34" charset="0"/>
              </a:rPr>
              <a:t>[2]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066800" y="1434571"/>
            <a:ext cx="7086600" cy="4068763"/>
          </a:xfrm>
        </p:spPr>
        <p:txBody>
          <a:bodyPr/>
          <a:lstStyle/>
          <a:p>
            <a:pPr marL="0" indent="0">
              <a:spcBef>
                <a:spcPts val="0"/>
              </a:spcBef>
              <a:spcAft>
                <a:spcPts val="0"/>
              </a:spcAft>
              <a:buNone/>
            </a:pPr>
            <a:r>
              <a:rPr lang="en-US" sz="2000" dirty="0">
                <a:effectLst/>
                <a:latin typeface="Arial" panose="020B0604020202020204" pitchFamily="34" charset="0"/>
                <a:ea typeface="Calibri" panose="020F0502020204030204" pitchFamily="34" charset="0"/>
                <a:cs typeface="Arial" panose="020B0604020202020204" pitchFamily="34" charset="0"/>
              </a:rPr>
              <a:t>Highlights of the U.S. Surgeon Advisory (2021) on the early effects of the COVID-19 pandemic: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Research covering 80,000 youth globally found that: (</a:t>
            </a:r>
            <a:r>
              <a:rPr lang="en-US" sz="2000" i="1" dirty="0">
                <a:effectLst/>
                <a:latin typeface="Arial" panose="020B0604020202020204" pitchFamily="34" charset="0"/>
                <a:ea typeface="Calibri" panose="020F0502020204030204" pitchFamily="34" charset="0"/>
                <a:cs typeface="Arial" panose="020B0604020202020204" pitchFamily="34" charset="0"/>
              </a:rPr>
              <a:t>Cont.</a:t>
            </a:r>
            <a:r>
              <a:rPr lang="en-US" sz="2000" dirty="0">
                <a:effectLst/>
                <a:latin typeface="Arial" panose="020B0604020202020204" pitchFamily="34" charset="0"/>
                <a:ea typeface="Calibri" panose="020F0502020204030204" pitchFamily="34" charset="0"/>
                <a:cs typeface="Arial" panose="020B0604020202020204" pitchFamily="34" charset="0"/>
              </a:rPr>
              <a:t>)</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Impulsivity and irritability have increased moderately</a:t>
            </a:r>
          </a:p>
        </p:txBody>
      </p:sp>
    </p:spTree>
    <p:extLst>
      <p:ext uri="{BB962C8B-B14F-4D97-AF65-F5344CB8AC3E}">
        <p14:creationId xmlns:p14="http://schemas.microsoft.com/office/powerpoint/2010/main" val="154090097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Assessing Anxiety Disorders </a:t>
            </a:r>
            <a:br>
              <a:rPr lang="en-US" dirty="0"/>
            </a:br>
            <a:r>
              <a:rPr lang="en-US" sz="2500" dirty="0"/>
              <a:t>(pp. 443-444)</a:t>
            </a:r>
          </a:p>
        </p:txBody>
      </p:sp>
      <p:sp>
        <p:nvSpPr>
          <p:cNvPr id="3" name="Content Placeholder 2"/>
          <p:cNvSpPr>
            <a:spLocks noGrp="1"/>
          </p:cNvSpPr>
          <p:nvPr>
            <p:ph idx="1"/>
          </p:nvPr>
        </p:nvSpPr>
        <p:spPr>
          <a:xfrm>
            <a:off x="990600" y="1600200"/>
            <a:ext cx="7086600" cy="4953000"/>
          </a:xfrm>
        </p:spPr>
        <p:txBody>
          <a:bodyPr>
            <a:normAutofit/>
          </a:bodyPr>
          <a:lstStyle/>
          <a:p>
            <a:r>
              <a:rPr lang="en-US" sz="2000" dirty="0">
                <a:latin typeface="Arial" panose="020B0604020202020204" pitchFamily="34" charset="0"/>
                <a:cs typeface="Arial" panose="020B0604020202020204" pitchFamily="34" charset="0"/>
              </a:rPr>
              <a:t>Table 13-3 on p. 444 lists personality tests and behavior checklists related to anxiety disorders described in Chapter 9</a:t>
            </a:r>
          </a:p>
          <a:p>
            <a:r>
              <a:rPr lang="en-US" sz="2000" dirty="0">
                <a:latin typeface="Arial" panose="020B0604020202020204" pitchFamily="34" charset="0"/>
                <a:cs typeface="Arial" panose="020B0604020202020204" pitchFamily="34" charset="0"/>
              </a:rPr>
              <a:t>The Screen for Child Anxiety Related Disorders (SCARED) useful for screening childhood anxiety disorders</a:t>
            </a:r>
          </a:p>
          <a:p>
            <a:r>
              <a:rPr lang="en-US" sz="2000" dirty="0">
                <a:latin typeface="Arial" panose="020B0604020202020204" pitchFamily="34" charset="0"/>
                <a:cs typeface="Arial" panose="020B0604020202020204" pitchFamily="34" charset="0"/>
              </a:rPr>
              <a:t>See 10 questions on p. 443 for screening interview for a child who may have generalized anxiety disorder</a:t>
            </a:r>
          </a:p>
        </p:txBody>
      </p:sp>
    </p:spTree>
    <p:extLst>
      <p:ext uri="{BB962C8B-B14F-4D97-AF65-F5344CB8AC3E}">
        <p14:creationId xmlns:p14="http://schemas.microsoft.com/office/powerpoint/2010/main" val="333659932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Depressive Disorders </a:t>
            </a:r>
            <a:r>
              <a:rPr lang="en-US" sz="2500" dirty="0"/>
              <a:t>(pp. 447</a:t>
            </a:r>
            <a:r>
              <a:rPr lang="en-US" sz="2800" dirty="0">
                <a:effectLst/>
              </a:rPr>
              <a:t>–</a:t>
            </a:r>
            <a:r>
              <a:rPr lang="en-US" sz="2500" dirty="0"/>
              <a:t>448)[1]</a:t>
            </a:r>
          </a:p>
        </p:txBody>
      </p:sp>
      <p:sp>
        <p:nvSpPr>
          <p:cNvPr id="3" name="Content Placeholder 2"/>
          <p:cNvSpPr>
            <a:spLocks noGrp="1"/>
          </p:cNvSpPr>
          <p:nvPr>
            <p:ph idx="1"/>
          </p:nvPr>
        </p:nvSpPr>
        <p:spPr>
          <a:xfrm>
            <a:off x="990600" y="1600200"/>
            <a:ext cx="7239000" cy="4525963"/>
          </a:xfrm>
        </p:spPr>
        <p:txBody>
          <a:bodyPr/>
          <a:lstStyle/>
          <a:p>
            <a:r>
              <a:rPr lang="en-US" sz="2000" dirty="0">
                <a:latin typeface="Arial" panose="020B0604020202020204" pitchFamily="34" charset="0"/>
                <a:cs typeface="Arial" panose="020B0604020202020204" pitchFamily="34" charset="0"/>
              </a:rPr>
              <a:t>See p. 447 for nine symptoms associated with a major depressive disorder</a:t>
            </a:r>
          </a:p>
        </p:txBody>
      </p:sp>
    </p:spTree>
    <p:extLst>
      <p:ext uri="{BB962C8B-B14F-4D97-AF65-F5344CB8AC3E}">
        <p14:creationId xmlns:p14="http://schemas.microsoft.com/office/powerpoint/2010/main" val="273761554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Assessment of Depressive Disorders </a:t>
            </a:r>
            <a:r>
              <a:rPr lang="en-US" sz="2500" dirty="0"/>
              <a:t>(pp. 448-449)</a:t>
            </a:r>
          </a:p>
        </p:txBody>
      </p:sp>
      <p:sp>
        <p:nvSpPr>
          <p:cNvPr id="3" name="Content Placeholder 2"/>
          <p:cNvSpPr>
            <a:spLocks noGrp="1"/>
          </p:cNvSpPr>
          <p:nvPr>
            <p:ph idx="1"/>
          </p:nvPr>
        </p:nvSpPr>
        <p:spPr>
          <a:xfrm>
            <a:off x="1143000" y="1600200"/>
            <a:ext cx="6781800" cy="4800600"/>
          </a:xfrm>
        </p:spPr>
        <p:txBody>
          <a:bodyPr/>
          <a:lstStyle/>
          <a:p>
            <a:r>
              <a:rPr lang="en-US" sz="2000" dirty="0">
                <a:latin typeface="Arial" panose="020B0604020202020204" pitchFamily="34" charset="0"/>
                <a:cs typeface="Arial" panose="020B0604020202020204" pitchFamily="34" charset="0"/>
              </a:rPr>
              <a:t>See Table 13-4 on p. 449 for measures of depression</a:t>
            </a:r>
          </a:p>
          <a:p>
            <a:r>
              <a:rPr lang="en-US" sz="2000" dirty="0">
                <a:latin typeface="Arial" panose="020B0604020202020204" pitchFamily="34" charset="0"/>
                <a:cs typeface="Arial" panose="020B0604020202020204" pitchFamily="34" charset="0"/>
              </a:rPr>
              <a:t>See 15 questions on p. 449 that can serve as a screening interview for a child who may have a major depressive disorder </a:t>
            </a:r>
          </a:p>
        </p:txBody>
      </p:sp>
    </p:spTree>
    <p:extLst>
      <p:ext uri="{BB962C8B-B14F-4D97-AF65-F5344CB8AC3E}">
        <p14:creationId xmlns:p14="http://schemas.microsoft.com/office/powerpoint/2010/main" val="314262700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Suicide Risk </a:t>
            </a:r>
            <a:r>
              <a:rPr lang="en-US" sz="2500" dirty="0"/>
              <a:t>(pp. 452</a:t>
            </a:r>
            <a:r>
              <a:rPr lang="en-US" sz="2500" dirty="0">
                <a:effectLst/>
              </a:rPr>
              <a:t>–</a:t>
            </a:r>
            <a:r>
              <a:rPr lang="en-US" sz="2500" dirty="0"/>
              <a:t>460)[1]</a:t>
            </a:r>
          </a:p>
        </p:txBody>
      </p:sp>
      <p:sp>
        <p:nvSpPr>
          <p:cNvPr id="3" name="Content Placeholder 2"/>
          <p:cNvSpPr>
            <a:spLocks noGrp="1"/>
          </p:cNvSpPr>
          <p:nvPr>
            <p:ph idx="1"/>
          </p:nvPr>
        </p:nvSpPr>
        <p:spPr>
          <a:xfrm>
            <a:off x="1066800" y="1430107"/>
            <a:ext cx="6934200" cy="4525963"/>
          </a:xfrm>
        </p:spPr>
        <p:txBody>
          <a:bodyPr/>
          <a:lstStyle/>
          <a:p>
            <a:r>
              <a:rPr lang="en-US" sz="2000" dirty="0">
                <a:latin typeface="Arial" panose="020B0604020202020204" pitchFamily="34" charset="0"/>
                <a:cs typeface="Arial" panose="020B0604020202020204" pitchFamily="34" charset="0"/>
              </a:rPr>
              <a:t>Levels of suicide risk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(see Figure 13-5 on p. 455)</a:t>
            </a:r>
          </a:p>
          <a:p>
            <a:r>
              <a:rPr lang="en-US" sz="2000" dirty="0">
                <a:latin typeface="Arial" panose="020B0604020202020204" pitchFamily="34" charset="0"/>
                <a:cs typeface="Arial" panose="020B0604020202020204" pitchFamily="34" charset="0"/>
              </a:rPr>
              <a:t>Checklist of risk factors for child or adolescent suicide (Table 13-6, p. 456)</a:t>
            </a:r>
          </a:p>
        </p:txBody>
      </p:sp>
    </p:spTree>
    <p:extLst>
      <p:ext uri="{BB962C8B-B14F-4D97-AF65-F5344CB8AC3E}">
        <p14:creationId xmlns:p14="http://schemas.microsoft.com/office/powerpoint/2010/main" val="191844914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Substance-Related Disorders </a:t>
            </a:r>
            <a:br>
              <a:rPr lang="en-US" dirty="0"/>
            </a:br>
            <a:r>
              <a:rPr lang="en-US" sz="2500" dirty="0"/>
              <a:t>(pp. 460</a:t>
            </a:r>
            <a:r>
              <a:rPr lang="en-US" sz="2500" dirty="0">
                <a:effectLst/>
              </a:rPr>
              <a:t>–</a:t>
            </a:r>
            <a:r>
              <a:rPr lang="en-US" sz="2500" dirty="0"/>
              <a:t>464)[1]</a:t>
            </a:r>
          </a:p>
        </p:txBody>
      </p:sp>
      <p:sp>
        <p:nvSpPr>
          <p:cNvPr id="3" name="Content Placeholder 2"/>
          <p:cNvSpPr>
            <a:spLocks noGrp="1"/>
          </p:cNvSpPr>
          <p:nvPr>
            <p:ph idx="1"/>
          </p:nvPr>
        </p:nvSpPr>
        <p:spPr>
          <a:xfrm>
            <a:off x="1219200" y="1600200"/>
            <a:ext cx="6781800" cy="4525963"/>
          </a:xfrm>
        </p:spPr>
        <p:txBody>
          <a:bodyPr>
            <a:noAutofit/>
          </a:bodyPr>
          <a:lstStyle/>
          <a:p>
            <a:r>
              <a:rPr lang="en-US" sz="2000" dirty="0">
                <a:latin typeface="Arial" panose="020B0604020202020204" pitchFamily="34" charset="0"/>
                <a:cs typeface="Arial" panose="020B0604020202020204" pitchFamily="34" charset="0"/>
              </a:rPr>
              <a:t>See Table 13-7, p. 461, for statistics on drug and alcohol use by adolescents in 2020 and in their lifetime</a:t>
            </a:r>
          </a:p>
          <a:p>
            <a:pPr marL="914400" lvl="2"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943554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12</a:t>
            </a:r>
          </a:p>
        </p:txBody>
      </p:sp>
      <p:sp>
        <p:nvSpPr>
          <p:cNvPr id="3" name="Subtitle 2"/>
          <p:cNvSpPr>
            <a:spLocks noGrp="1"/>
          </p:cNvSpPr>
          <p:nvPr>
            <p:ph type="subTitle" sz="quarter" idx="1"/>
          </p:nvPr>
        </p:nvSpPr>
        <p:spPr/>
        <p:txBody>
          <a:bodyPr/>
          <a:lstStyle/>
          <a:p>
            <a:r>
              <a:rPr lang="en-US" sz="4400" b="1" dirty="0"/>
              <a:t>Functional Behavioral Assessment (FBA)</a:t>
            </a:r>
          </a:p>
        </p:txBody>
      </p:sp>
    </p:spTree>
    <p:extLst>
      <p:ext uri="{BB962C8B-B14F-4D97-AF65-F5344CB8AC3E}">
        <p14:creationId xmlns:p14="http://schemas.microsoft.com/office/powerpoint/2010/main" val="144426754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What is FBA? </a:t>
            </a:r>
            <a:r>
              <a:rPr lang="en-US" sz="2500" dirty="0"/>
              <a:t>(p. 412) [1]</a:t>
            </a:r>
          </a:p>
        </p:txBody>
      </p:sp>
      <p:sp>
        <p:nvSpPr>
          <p:cNvPr id="24579" name="Content Placeholder 2"/>
          <p:cNvSpPr>
            <a:spLocks noGrp="1"/>
          </p:cNvSpPr>
          <p:nvPr>
            <p:ph idx="1"/>
          </p:nvPr>
        </p:nvSpPr>
        <p:spPr>
          <a:xfrm>
            <a:off x="1143000" y="1600200"/>
            <a:ext cx="7010400" cy="4525963"/>
          </a:xfrm>
        </p:spPr>
        <p:txBody>
          <a:bodyPr/>
          <a:lstStyle/>
          <a:p>
            <a:r>
              <a:rPr lang="en-US" altLang="en-US" sz="2000" dirty="0">
                <a:effectLst>
                  <a:outerShdw blurRad="38100" dist="38100" dir="2700000" algn="tl">
                    <a:srgbClr val="000000">
                      <a:alpha val="43137"/>
                    </a:srgbClr>
                  </a:outerShdw>
                </a:effectLst>
                <a:latin typeface="Arial" charset="0"/>
                <a:cs typeface="Arial" charset="0"/>
              </a:rPr>
              <a:t>FBA is a comprehensive, multimethod, and multisource assessment process</a:t>
            </a:r>
          </a:p>
          <a:p>
            <a:r>
              <a:rPr lang="en-US" altLang="en-US" sz="2000" dirty="0">
                <a:effectLst>
                  <a:outerShdw blurRad="38100" dist="38100" dir="2700000" algn="tl">
                    <a:srgbClr val="000000">
                      <a:alpha val="43137"/>
                    </a:srgbClr>
                  </a:outerShdw>
                </a:effectLst>
                <a:latin typeface="Arial" charset="0"/>
                <a:cs typeface="Arial" charset="0"/>
              </a:rPr>
              <a:t>FBA is a versatile technique for evaluating a range of problem behaviors in many different settings</a:t>
            </a:r>
          </a:p>
        </p:txBody>
      </p:sp>
    </p:spTree>
    <p:extLst>
      <p:ext uri="{BB962C8B-B14F-4D97-AF65-F5344CB8AC3E}">
        <p14:creationId xmlns:p14="http://schemas.microsoft.com/office/powerpoint/2010/main" val="230346454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What is FBA? </a:t>
            </a:r>
            <a:r>
              <a:rPr lang="en-US" sz="2500" dirty="0">
                <a:cs typeface="Arial" panose="020B0604020202020204" pitchFamily="34" charset="0"/>
              </a:rPr>
              <a:t>(p. 412)[2](Continued)</a:t>
            </a:r>
          </a:p>
        </p:txBody>
      </p:sp>
      <p:sp>
        <p:nvSpPr>
          <p:cNvPr id="25603" name="Content Placeholder 2"/>
          <p:cNvSpPr>
            <a:spLocks noGrp="1"/>
          </p:cNvSpPr>
          <p:nvPr>
            <p:ph idx="1"/>
          </p:nvPr>
        </p:nvSpPr>
        <p:spPr>
          <a:xfrm>
            <a:off x="1143000" y="1600200"/>
            <a:ext cx="6934200" cy="4953000"/>
          </a:xfrm>
        </p:spPr>
        <p:txBody>
          <a:bodyPr/>
          <a:lstStyle/>
          <a:p>
            <a:r>
              <a:rPr lang="en-US" altLang="en-US" sz="2000" dirty="0">
                <a:effectLst>
                  <a:outerShdw blurRad="38100" dist="38100" dir="2700000" algn="tl">
                    <a:srgbClr val="000000">
                      <a:alpha val="43137"/>
                    </a:srgbClr>
                  </a:outerShdw>
                </a:effectLst>
                <a:latin typeface="Arial" charset="0"/>
                <a:cs typeface="Arial" charset="0"/>
              </a:rPr>
              <a:t>FBA is designed to arrive at an understanding of a student’s problem behavior</a:t>
            </a:r>
          </a:p>
          <a:p>
            <a:pPr lvl="1"/>
            <a:r>
              <a:rPr lang="en-US" altLang="en-US" sz="2000" dirty="0">
                <a:effectLst>
                  <a:outerShdw blurRad="38100" dist="38100" dir="2700000" algn="tl">
                    <a:srgbClr val="000000">
                      <a:alpha val="43137"/>
                    </a:srgbClr>
                  </a:outerShdw>
                </a:effectLst>
                <a:latin typeface="Arial" charset="0"/>
                <a:cs typeface="Arial" charset="0"/>
              </a:rPr>
              <a:t>Find the relationship between the student’s problem behavior and specific environmental events</a:t>
            </a:r>
          </a:p>
          <a:p>
            <a:pPr lvl="1"/>
            <a:r>
              <a:rPr lang="en-US" altLang="en-US" sz="2000" dirty="0">
                <a:effectLst>
                  <a:outerShdw blurRad="38100" dist="38100" dir="2700000" algn="tl">
                    <a:srgbClr val="000000">
                      <a:alpha val="43137"/>
                    </a:srgbClr>
                  </a:outerShdw>
                </a:effectLst>
                <a:latin typeface="Arial" charset="0"/>
                <a:cs typeface="Arial" charset="0"/>
              </a:rPr>
              <a:t>Determine why a student engages in a problem behavior</a:t>
            </a:r>
          </a:p>
          <a:p>
            <a:pPr lvl="1"/>
            <a:r>
              <a:rPr lang="en-US" altLang="en-US" sz="2000" dirty="0">
                <a:effectLst>
                  <a:outerShdw blurRad="38100" dist="38100" dir="2700000" algn="tl">
                    <a:srgbClr val="000000">
                      <a:alpha val="43137"/>
                    </a:srgbClr>
                  </a:outerShdw>
                </a:effectLst>
                <a:latin typeface="Arial" charset="0"/>
                <a:cs typeface="Arial" charset="0"/>
              </a:rPr>
              <a:t>Develop a Behavioral Intervention Plan (BIP) </a:t>
            </a:r>
          </a:p>
        </p:txBody>
      </p:sp>
    </p:spTree>
    <p:extLst>
      <p:ext uri="{BB962C8B-B14F-4D97-AF65-F5344CB8AC3E}">
        <p14:creationId xmlns:p14="http://schemas.microsoft.com/office/powerpoint/2010/main" val="162003284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Conditions Surrounding the Problem Behavior </a:t>
            </a:r>
            <a:r>
              <a:rPr lang="en-US" sz="2500" dirty="0"/>
              <a:t>(pp. 413-415)</a:t>
            </a:r>
          </a:p>
        </p:txBody>
      </p:sp>
      <p:sp>
        <p:nvSpPr>
          <p:cNvPr id="3" name="Content Placeholder 2"/>
          <p:cNvSpPr>
            <a:spLocks noGrp="1"/>
          </p:cNvSpPr>
          <p:nvPr>
            <p:ph idx="1"/>
          </p:nvPr>
        </p:nvSpPr>
        <p:spPr>
          <a:xfrm>
            <a:off x="1066800" y="1600200"/>
            <a:ext cx="7620000" cy="4525963"/>
          </a:xfrm>
        </p:spPr>
        <p:txBody>
          <a:bodyPr/>
          <a:lstStyle/>
          <a:p>
            <a:r>
              <a:rPr lang="en-US" sz="2000" dirty="0">
                <a:latin typeface="Arial" panose="020B0604020202020204" pitchFamily="34" charset="0"/>
                <a:cs typeface="Arial" panose="020B0604020202020204" pitchFamily="34" charset="0"/>
              </a:rPr>
              <a:t>See Figure 12-2, p. 414 for the ABC’s of functional behavioral assessment</a:t>
            </a:r>
          </a:p>
        </p:txBody>
      </p:sp>
    </p:spTree>
    <p:extLst>
      <p:ext uri="{BB962C8B-B14F-4D97-AF65-F5344CB8AC3E}">
        <p14:creationId xmlns:p14="http://schemas.microsoft.com/office/powerpoint/2010/main" val="409812024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11</a:t>
            </a:r>
          </a:p>
        </p:txBody>
      </p:sp>
      <p:sp>
        <p:nvSpPr>
          <p:cNvPr id="3" name="Subtitle 2"/>
          <p:cNvSpPr>
            <a:spLocks noGrp="1"/>
          </p:cNvSpPr>
          <p:nvPr>
            <p:ph type="subTitle" sz="quarter" idx="1"/>
          </p:nvPr>
        </p:nvSpPr>
        <p:spPr/>
        <p:txBody>
          <a:bodyPr/>
          <a:lstStyle/>
          <a:p>
            <a:r>
              <a:rPr lang="en-US" sz="4400" b="1" dirty="0"/>
              <a:t>Adaptive Behavior</a:t>
            </a:r>
          </a:p>
        </p:txBody>
      </p:sp>
    </p:spTree>
    <p:extLst>
      <p:ext uri="{BB962C8B-B14F-4D97-AF65-F5344CB8AC3E}">
        <p14:creationId xmlns:p14="http://schemas.microsoft.com/office/powerpoint/2010/main" val="3546351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U.S. Surgeon Advisory </a:t>
            </a:r>
            <a:r>
              <a:rPr lang="en-US" sz="2500" dirty="0">
                <a:effectLst/>
                <a:ea typeface="Calibri" panose="020F0502020204030204" pitchFamily="34" charset="0"/>
              </a:rPr>
              <a:t>[3]</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066800" y="1524000"/>
            <a:ext cx="6934200" cy="4068763"/>
          </a:xfrm>
        </p:spPr>
        <p:txBody>
          <a:bodyPr/>
          <a:lstStyle/>
          <a:p>
            <a:pPr marL="0" indent="0">
              <a:spcBef>
                <a:spcPts val="0"/>
              </a:spcBef>
              <a:spcAft>
                <a:spcPts val="0"/>
              </a:spcAft>
              <a:buNone/>
            </a:pPr>
            <a:r>
              <a:rPr lang="en-US" sz="2000" dirty="0">
                <a:effectLst/>
                <a:latin typeface="Arial" panose="020B0604020202020204" pitchFamily="34" charset="0"/>
                <a:ea typeface="Calibri" panose="020F0502020204030204" pitchFamily="34" charset="0"/>
                <a:cs typeface="Arial" panose="020B0604020202020204" pitchFamily="34" charset="0"/>
              </a:rPr>
              <a:t>Highlights of the U.S. Surgeon Advisory (2021) on the early effects of the COVID-19 pandemic: (</a:t>
            </a:r>
            <a:r>
              <a:rPr lang="en-US" sz="2000" i="1" dirty="0">
                <a:effectLst/>
                <a:latin typeface="Arial" panose="020B0604020202020204" pitchFamily="34" charset="0"/>
                <a:ea typeface="Calibri" panose="020F0502020204030204" pitchFamily="34" charset="0"/>
                <a:cs typeface="Arial" panose="020B0604020202020204" pitchFamily="34" charset="0"/>
              </a:rPr>
              <a:t>Cont.</a:t>
            </a:r>
            <a:r>
              <a:rPr lang="en-US" sz="2000" dirty="0">
                <a:effectLst/>
                <a:latin typeface="Arial" panose="020B0604020202020204" pitchFamily="34" charset="0"/>
                <a:ea typeface="Calibri" panose="020F0502020204030204" pitchFamily="34" charset="0"/>
                <a:cs typeface="Arial" panose="020B0604020202020204" pitchFamily="34" charset="0"/>
              </a:rPr>
              <a:t>)</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Compared to the same period in early 2019, in 2020 emergency department visits in the United States for suspected suicide attempts were:</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51% higher for adolescent girls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4% higher for adolescent boys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Possible reason for difference: </a:t>
            </a:r>
          </a:p>
          <a:p>
            <a:pPr lvl="2">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More severe distress among girls than boys </a:t>
            </a:r>
          </a:p>
          <a:p>
            <a:pPr lvl="2">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Girls may be more likely to show outward signs of stress </a:t>
            </a:r>
          </a:p>
          <a:p>
            <a:pPr lvl="2">
              <a:spcBef>
                <a:spcPts val="0"/>
              </a:spcBef>
              <a:spcAft>
                <a:spcPts val="0"/>
              </a:spcAft>
            </a:pPr>
            <a:r>
              <a:rPr lang="en-US" sz="2000">
                <a:effectLst/>
                <a:latin typeface="Arial" panose="020B0604020202020204" pitchFamily="34" charset="0"/>
                <a:ea typeface="Calibri" panose="020F0502020204030204" pitchFamily="34" charset="0"/>
                <a:cs typeface="Arial" panose="020B0604020202020204" pitchFamily="34" charset="0"/>
              </a:rPr>
              <a:t>Boys </a:t>
            </a:r>
            <a:r>
              <a:rPr lang="en-US" sz="2000" dirty="0">
                <a:effectLst/>
                <a:latin typeface="Arial" panose="020B0604020202020204" pitchFamily="34" charset="0"/>
                <a:ea typeface="Calibri" panose="020F0502020204030204" pitchFamily="34" charset="0"/>
                <a:cs typeface="Arial" panose="020B0604020202020204" pitchFamily="34" charset="0"/>
              </a:rPr>
              <a:t>may be more likely to internalize their stress</a:t>
            </a:r>
          </a:p>
          <a:p>
            <a:pPr lvl="1">
              <a:spcBef>
                <a:spcPts val="0"/>
              </a:spcBef>
              <a:spcAft>
                <a:spcPts val="0"/>
              </a:spcAft>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6083854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a:t>Definition of Adaptive Behavior </a:t>
            </a:r>
            <a:r>
              <a:rPr lang="en-US" dirty="0"/>
              <a:t/>
            </a:r>
            <a:br>
              <a:rPr lang="en-US" dirty="0"/>
            </a:br>
            <a:r>
              <a:rPr lang="en-US" sz="2800" dirty="0"/>
              <a:t>(pp. 392</a:t>
            </a:r>
            <a:r>
              <a:rPr lang="en-US" sz="2800" dirty="0">
                <a:effectLst/>
              </a:rPr>
              <a:t>–</a:t>
            </a:r>
            <a:r>
              <a:rPr lang="en-US" sz="2800" dirty="0"/>
              <a:t>393) [1]</a:t>
            </a:r>
          </a:p>
        </p:txBody>
      </p:sp>
      <p:sp>
        <p:nvSpPr>
          <p:cNvPr id="3" name="Content Placeholder 2"/>
          <p:cNvSpPr>
            <a:spLocks noGrp="1"/>
          </p:cNvSpPr>
          <p:nvPr>
            <p:ph idx="1"/>
          </p:nvPr>
        </p:nvSpPr>
        <p:spPr>
          <a:xfrm>
            <a:off x="1143000" y="1600200"/>
            <a:ext cx="6858000" cy="4525963"/>
          </a:xfrm>
        </p:spPr>
        <p:txBody>
          <a:bodyPr>
            <a:noAutofit/>
          </a:bodyPr>
          <a:lstStyle/>
          <a:p>
            <a:r>
              <a:rPr lang="en-US" sz="2000" dirty="0">
                <a:latin typeface="Arial" panose="020B0604020202020204" pitchFamily="34" charset="0"/>
                <a:cs typeface="Arial" panose="020B0604020202020204" pitchFamily="34" charset="0"/>
              </a:rPr>
              <a:t>American Association on Intellectual and Developmental Disabilities (AAIDD, 2010):</a:t>
            </a:r>
          </a:p>
          <a:p>
            <a:pPr lvl="1"/>
            <a:r>
              <a:rPr lang="en-US" sz="2000" dirty="0">
                <a:latin typeface="Arial" panose="020B0604020202020204" pitchFamily="34" charset="0"/>
                <a:cs typeface="Arial" panose="020B0604020202020204" pitchFamily="34" charset="0"/>
              </a:rPr>
              <a:t>“Collection of conceptual, social and practical skills  that have been learned and are performed by people in their everyday life”</a:t>
            </a:r>
          </a:p>
        </p:txBody>
      </p:sp>
    </p:spTree>
    <p:extLst>
      <p:ext uri="{BB962C8B-B14F-4D97-AF65-F5344CB8AC3E}">
        <p14:creationId xmlns:p14="http://schemas.microsoft.com/office/powerpoint/2010/main" val="30221537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a:t>Definition of Adaptive Behavior </a:t>
            </a:r>
            <a:r>
              <a:rPr lang="en-US" dirty="0"/>
              <a:t/>
            </a:r>
            <a:br>
              <a:rPr lang="en-US" dirty="0"/>
            </a:br>
            <a:r>
              <a:rPr lang="en-US" sz="2800" dirty="0"/>
              <a:t>(pp. 392</a:t>
            </a:r>
            <a:r>
              <a:rPr lang="en-US" sz="2400" dirty="0">
                <a:effectLst/>
              </a:rPr>
              <a:t>–</a:t>
            </a:r>
            <a:r>
              <a:rPr lang="en-US" sz="2800" dirty="0"/>
              <a:t>393)[2] (Continued)</a:t>
            </a:r>
          </a:p>
        </p:txBody>
      </p:sp>
      <p:sp>
        <p:nvSpPr>
          <p:cNvPr id="3" name="Content Placeholder 2"/>
          <p:cNvSpPr>
            <a:spLocks noGrp="1"/>
          </p:cNvSpPr>
          <p:nvPr>
            <p:ph idx="1"/>
          </p:nvPr>
        </p:nvSpPr>
        <p:spPr>
          <a:xfrm>
            <a:off x="1219200" y="1600200"/>
            <a:ext cx="6781800" cy="4525963"/>
          </a:xfrm>
        </p:spPr>
        <p:txBody>
          <a:bodyPr>
            <a:noAutofit/>
          </a:bodyPr>
          <a:lstStyle/>
          <a:p>
            <a:r>
              <a:rPr lang="en-US" sz="2000" dirty="0">
                <a:latin typeface="Arial" panose="020B0604020202020204" pitchFamily="34" charset="0"/>
                <a:cs typeface="Arial" panose="020B0604020202020204" pitchFamily="34" charset="0"/>
              </a:rPr>
              <a:t>Adaptive behavior is difficult to measure:</a:t>
            </a:r>
          </a:p>
          <a:p>
            <a:pPr lvl="1"/>
            <a:r>
              <a:rPr lang="en-US" sz="2000" dirty="0">
                <a:latin typeface="Arial" panose="020B0604020202020204" pitchFamily="34" charset="0"/>
                <a:cs typeface="Arial" panose="020B0604020202020204" pitchFamily="34" charset="0"/>
              </a:rPr>
              <a:t>Not independent of intelligence</a:t>
            </a:r>
          </a:p>
          <a:p>
            <a:pPr lvl="1"/>
            <a:r>
              <a:rPr lang="en-US" sz="2000" dirty="0">
                <a:latin typeface="Arial" panose="020B0604020202020204" pitchFamily="34" charset="0"/>
                <a:cs typeface="Arial" panose="020B0604020202020204" pitchFamily="34" charset="0"/>
              </a:rPr>
              <a:t>Correlations with intelligence differ by informants</a:t>
            </a:r>
          </a:p>
          <a:p>
            <a:pPr lvl="1"/>
            <a:r>
              <a:rPr lang="en-US" sz="2000" dirty="0">
                <a:latin typeface="Arial" panose="020B0604020202020204" pitchFamily="34" charset="0"/>
                <a:cs typeface="Arial" panose="020B0604020202020204" pitchFamily="34" charset="0"/>
              </a:rPr>
              <a:t>Behaviors acceptable at one age may not be acceptable at another age </a:t>
            </a:r>
          </a:p>
          <a:p>
            <a:pPr lvl="1"/>
            <a:r>
              <a:rPr lang="en-US" sz="2000" dirty="0">
                <a:latin typeface="Arial" panose="020B0604020202020204" pitchFamily="34" charset="0"/>
                <a:cs typeface="Arial" panose="020B0604020202020204" pitchFamily="34" charset="0"/>
              </a:rPr>
              <a:t>Adaptive behavior is variable, dependent on demands of the group</a:t>
            </a:r>
          </a:p>
        </p:txBody>
      </p:sp>
    </p:spTree>
    <p:extLst>
      <p:ext uri="{BB962C8B-B14F-4D97-AF65-F5344CB8AC3E}">
        <p14:creationId xmlns:p14="http://schemas.microsoft.com/office/powerpoint/2010/main" val="3414230541"/>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10</a:t>
            </a:r>
          </a:p>
        </p:txBody>
      </p:sp>
      <p:sp>
        <p:nvSpPr>
          <p:cNvPr id="3" name="Subtitle 2"/>
          <p:cNvSpPr>
            <a:spLocks noGrp="1"/>
          </p:cNvSpPr>
          <p:nvPr>
            <p:ph type="subTitle" sz="quarter" idx="1"/>
          </p:nvPr>
        </p:nvSpPr>
        <p:spPr/>
        <p:txBody>
          <a:bodyPr/>
          <a:lstStyle/>
          <a:p>
            <a:r>
              <a:rPr lang="en-US" sz="4400" dirty="0"/>
              <a:t> </a:t>
            </a:r>
            <a:r>
              <a:rPr lang="en-US" sz="4400" b="1" dirty="0"/>
              <a:t>Executive Functions</a:t>
            </a:r>
          </a:p>
        </p:txBody>
      </p:sp>
    </p:spTree>
    <p:extLst>
      <p:ext uri="{BB962C8B-B14F-4D97-AF65-F5344CB8AC3E}">
        <p14:creationId xmlns:p14="http://schemas.microsoft.com/office/powerpoint/2010/main" val="278203146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lstStyle/>
          <a:p>
            <a:r>
              <a:rPr lang="en-US" dirty="0"/>
              <a:t>Definition of </a:t>
            </a:r>
            <a:br>
              <a:rPr lang="en-US" dirty="0"/>
            </a:br>
            <a:r>
              <a:rPr lang="en-US" dirty="0"/>
              <a:t>Executive Functions (EF) </a:t>
            </a:r>
            <a:r>
              <a:rPr lang="en-US" sz="2500" dirty="0"/>
              <a:t>(p. 374)</a:t>
            </a:r>
          </a:p>
        </p:txBody>
      </p:sp>
      <p:sp>
        <p:nvSpPr>
          <p:cNvPr id="3" name="Content Placeholder 2"/>
          <p:cNvSpPr>
            <a:spLocks noGrp="1"/>
          </p:cNvSpPr>
          <p:nvPr>
            <p:ph idx="1"/>
          </p:nvPr>
        </p:nvSpPr>
        <p:spPr>
          <a:xfrm>
            <a:off x="1066800" y="1600200"/>
            <a:ext cx="7086600" cy="4525963"/>
          </a:xfrm>
        </p:spPr>
        <p:txBody>
          <a:bodyPr/>
          <a:lstStyle/>
          <a:p>
            <a:r>
              <a:rPr lang="en-US" sz="2000" dirty="0">
                <a:latin typeface="Arial" panose="020B0604020202020204" pitchFamily="34" charset="0"/>
                <a:cs typeface="Arial" panose="020B0604020202020204" pitchFamily="34" charset="0"/>
              </a:rPr>
              <a:t>Executive functions are mental functions that consist of several interrelated processes responsible for:</a:t>
            </a:r>
          </a:p>
          <a:p>
            <a:pPr lvl="1"/>
            <a:r>
              <a:rPr lang="en-US" sz="2000" dirty="0">
                <a:latin typeface="Arial" panose="020B0604020202020204" pitchFamily="34" charset="0"/>
                <a:cs typeface="Arial" panose="020B0604020202020204" pitchFamily="34" charset="0"/>
              </a:rPr>
              <a:t>Complex goal-directed behavior</a:t>
            </a:r>
          </a:p>
          <a:p>
            <a:pPr lvl="1"/>
            <a:r>
              <a:rPr lang="en-US" sz="2000" dirty="0">
                <a:latin typeface="Arial" panose="020B0604020202020204" pitchFamily="34" charset="0"/>
                <a:cs typeface="Arial" panose="020B0604020202020204" pitchFamily="34" charset="0"/>
              </a:rPr>
              <a:t>Adaptation to environmental changes and demands</a:t>
            </a:r>
          </a:p>
          <a:p>
            <a:pPr lvl="1"/>
            <a:r>
              <a:rPr lang="en-US" sz="2000" dirty="0">
                <a:latin typeface="Arial" panose="020B0604020202020204" pitchFamily="34" charset="0"/>
                <a:cs typeface="Arial" panose="020B0604020202020204" pitchFamily="34" charset="0"/>
              </a:rPr>
              <a:t>Development of social and cognitive competence and self-regulation of behavior</a:t>
            </a:r>
          </a:p>
        </p:txBody>
      </p:sp>
    </p:spTree>
    <p:extLst>
      <p:ext uri="{BB962C8B-B14F-4D97-AF65-F5344CB8AC3E}">
        <p14:creationId xmlns:p14="http://schemas.microsoft.com/office/powerpoint/2010/main" val="92734418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Primary Executive Functions</a:t>
            </a:r>
            <a:br>
              <a:rPr lang="en-US" dirty="0"/>
            </a:br>
            <a:r>
              <a:rPr lang="en-US" sz="2500" dirty="0"/>
              <a:t>(p. 374)</a:t>
            </a:r>
          </a:p>
        </p:txBody>
      </p:sp>
      <p:sp>
        <p:nvSpPr>
          <p:cNvPr id="3" name="Content Placeholder 2"/>
          <p:cNvSpPr>
            <a:spLocks noGrp="1"/>
          </p:cNvSpPr>
          <p:nvPr>
            <p:ph idx="1"/>
          </p:nvPr>
        </p:nvSpPr>
        <p:spPr>
          <a:xfrm>
            <a:off x="1066800" y="1600200"/>
            <a:ext cx="7620000" cy="4525963"/>
          </a:xfrm>
        </p:spPr>
        <p:txBody>
          <a:bodyPr/>
          <a:lstStyle/>
          <a:p>
            <a:r>
              <a:rPr lang="en-US" sz="2000" dirty="0">
                <a:latin typeface="Arial" panose="020B0604020202020204" pitchFamily="34" charset="0"/>
                <a:cs typeface="Arial" panose="020B0604020202020204" pitchFamily="34" charset="0"/>
              </a:rPr>
              <a:t>7 primary executive functions</a:t>
            </a:r>
          </a:p>
          <a:p>
            <a:pPr lvl="1"/>
            <a:r>
              <a:rPr lang="en-US" sz="2000" dirty="0">
                <a:latin typeface="Arial" panose="020B0604020202020204" pitchFamily="34" charset="0"/>
                <a:cs typeface="Arial" panose="020B0604020202020204" pitchFamily="34" charset="0"/>
              </a:rPr>
              <a:t>Planning</a:t>
            </a:r>
          </a:p>
          <a:p>
            <a:pPr lvl="1"/>
            <a:r>
              <a:rPr lang="en-US" sz="2000" dirty="0">
                <a:latin typeface="Arial" panose="020B0604020202020204" pitchFamily="34" charset="0"/>
                <a:cs typeface="Arial" panose="020B0604020202020204" pitchFamily="34" charset="0"/>
              </a:rPr>
              <a:t>Organizing</a:t>
            </a:r>
          </a:p>
          <a:p>
            <a:pPr lvl="1"/>
            <a:r>
              <a:rPr lang="en-US" sz="2000" dirty="0">
                <a:latin typeface="Arial" panose="020B0604020202020204" pitchFamily="34" charset="0"/>
                <a:cs typeface="Arial" panose="020B0604020202020204" pitchFamily="34" charset="0"/>
              </a:rPr>
              <a:t>Prioritizing</a:t>
            </a:r>
          </a:p>
          <a:p>
            <a:pPr lvl="1"/>
            <a:r>
              <a:rPr lang="en-US" sz="2000" dirty="0">
                <a:latin typeface="Arial" panose="020B0604020202020204" pitchFamily="34" charset="0"/>
                <a:cs typeface="Arial" panose="020B0604020202020204" pitchFamily="34" charset="0"/>
              </a:rPr>
              <a:t>Working Memory</a:t>
            </a:r>
          </a:p>
          <a:p>
            <a:pPr lvl="1"/>
            <a:r>
              <a:rPr lang="en-US" sz="2000" dirty="0">
                <a:latin typeface="Arial" panose="020B0604020202020204" pitchFamily="34" charset="0"/>
                <a:cs typeface="Arial" panose="020B0604020202020204" pitchFamily="34" charset="0"/>
              </a:rPr>
              <a:t>Shifting</a:t>
            </a:r>
          </a:p>
          <a:p>
            <a:pPr lvl="1"/>
            <a:r>
              <a:rPr lang="en-US" sz="2000" dirty="0">
                <a:latin typeface="Arial" panose="020B0604020202020204" pitchFamily="34" charset="0"/>
                <a:cs typeface="Arial" panose="020B0604020202020204" pitchFamily="34" charset="0"/>
              </a:rPr>
              <a:t>Inhibition</a:t>
            </a:r>
          </a:p>
          <a:p>
            <a:pPr lvl="1"/>
            <a:r>
              <a:rPr lang="en-US" sz="2000" dirty="0">
                <a:latin typeface="Arial" panose="020B0604020202020204" pitchFamily="34" charset="0"/>
                <a:cs typeface="Arial" panose="020B0604020202020204" pitchFamily="34" charset="0"/>
              </a:rPr>
              <a:t>Self-Regulation</a:t>
            </a:r>
          </a:p>
        </p:txBody>
      </p:sp>
      <p:sp>
        <p:nvSpPr>
          <p:cNvPr id="5" name="TextBox 4">
            <a:extLst>
              <a:ext uri="{FF2B5EF4-FFF2-40B4-BE49-F238E27FC236}">
                <a16:creationId xmlns:a16="http://schemas.microsoft.com/office/drawing/2014/main" xmlns="" id="{2750566A-58AE-491F-8531-F1A421C8D895}"/>
              </a:ext>
            </a:extLst>
          </p:cNvPr>
          <p:cNvSpPr txBox="1"/>
          <p:nvPr/>
        </p:nvSpPr>
        <p:spPr>
          <a:xfrm>
            <a:off x="2286000" y="3107635"/>
            <a:ext cx="4572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F1111"/>
                </a:solidFill>
                <a:effectLst/>
                <a:uLnTx/>
                <a:uFillTx/>
                <a:latin typeface="Amazon Ember"/>
                <a:ea typeface="+mn-ea"/>
                <a:cs typeface="+mn-cs"/>
              </a:rPr>
              <a:t>,           ,</a:t>
            </a:r>
          </a:p>
        </p:txBody>
      </p:sp>
    </p:spTree>
    <p:extLst>
      <p:ext uri="{BB962C8B-B14F-4D97-AF65-F5344CB8AC3E}">
        <p14:creationId xmlns:p14="http://schemas.microsoft.com/office/powerpoint/2010/main" val="241923428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a:t>Developmental Aspects of Executive Functions </a:t>
            </a:r>
            <a:r>
              <a:rPr lang="en-US" sz="2500" dirty="0"/>
              <a:t>(pp. 376, 378-380)</a:t>
            </a:r>
          </a:p>
        </p:txBody>
      </p:sp>
      <p:sp>
        <p:nvSpPr>
          <p:cNvPr id="3" name="Content Placeholder 2"/>
          <p:cNvSpPr>
            <a:spLocks noGrp="1"/>
          </p:cNvSpPr>
          <p:nvPr>
            <p:ph idx="1"/>
          </p:nvPr>
        </p:nvSpPr>
        <p:spPr>
          <a:xfrm>
            <a:off x="990600" y="2057400"/>
            <a:ext cx="7010400" cy="4572000"/>
          </a:xfrm>
        </p:spPr>
        <p:txBody>
          <a:bodyPr/>
          <a:lstStyle/>
          <a:p>
            <a:r>
              <a:rPr lang="en-US" sz="2000" dirty="0">
                <a:latin typeface="Arial" panose="020B0604020202020204" pitchFamily="34" charset="0"/>
                <a:cs typeface="Arial" panose="020B0604020202020204" pitchFamily="34" charset="0"/>
              </a:rPr>
              <a:t>Average milestones in the development of executive functions and related functions from 2 months to 18 years (Table 10-2, p. 379) </a:t>
            </a:r>
          </a:p>
        </p:txBody>
      </p:sp>
    </p:spTree>
    <p:extLst>
      <p:ext uri="{BB962C8B-B14F-4D97-AF65-F5344CB8AC3E}">
        <p14:creationId xmlns:p14="http://schemas.microsoft.com/office/powerpoint/2010/main" val="356950330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Executive Functions </a:t>
            </a:r>
            <a:r>
              <a:rPr lang="en-US" sz="2500" dirty="0"/>
              <a:t>(pp. 382-385)</a:t>
            </a:r>
          </a:p>
        </p:txBody>
      </p:sp>
      <p:sp>
        <p:nvSpPr>
          <p:cNvPr id="3" name="Content Placeholder 2"/>
          <p:cNvSpPr>
            <a:spLocks noGrp="1"/>
          </p:cNvSpPr>
          <p:nvPr>
            <p:ph idx="1"/>
          </p:nvPr>
        </p:nvSpPr>
        <p:spPr>
          <a:xfrm>
            <a:off x="1066800" y="1600200"/>
            <a:ext cx="6934200" cy="4525963"/>
          </a:xfrm>
        </p:spPr>
        <p:txBody>
          <a:bodyPr/>
          <a:lstStyle/>
          <a:p>
            <a:r>
              <a:rPr lang="en-US" sz="2000" dirty="0">
                <a:latin typeface="Arial" panose="020B0604020202020204" pitchFamily="34" charset="0"/>
                <a:cs typeface="Arial" panose="020B0604020202020204" pitchFamily="34" charset="0"/>
              </a:rPr>
              <a:t>Executive Functions can be assessed by:</a:t>
            </a:r>
          </a:p>
          <a:p>
            <a:pPr lvl="1"/>
            <a:r>
              <a:rPr lang="en-US" sz="2000" dirty="0">
                <a:latin typeface="Arial" panose="020B0604020202020204" pitchFamily="34" charset="0"/>
                <a:cs typeface="Arial" panose="020B0604020202020204" pitchFamily="34" charset="0"/>
              </a:rPr>
              <a:t>Administering  formal tests (see Table 10-1, pp. 377-378)</a:t>
            </a:r>
          </a:p>
          <a:p>
            <a:pPr lvl="1"/>
            <a:r>
              <a:rPr lang="en-US" sz="2000" dirty="0">
                <a:latin typeface="Arial" panose="020B0604020202020204" pitchFamily="34" charset="0"/>
                <a:cs typeface="Arial" panose="020B0604020202020204" pitchFamily="34" charset="0"/>
              </a:rPr>
              <a:t>Administering informal procedures (see Table 10-3, pp. 383-384)</a:t>
            </a:r>
          </a:p>
          <a:p>
            <a:pPr lvl="1"/>
            <a:r>
              <a:rPr lang="en-US" sz="2000" dirty="0">
                <a:latin typeface="Arial" panose="020B0604020202020204" pitchFamily="34" charset="0"/>
                <a:cs typeface="Arial" panose="020B0604020202020204" pitchFamily="34" charset="0"/>
              </a:rPr>
              <a:t>Obtaining ratings of the child </a:t>
            </a:r>
          </a:p>
          <a:p>
            <a:pPr lvl="1"/>
            <a:r>
              <a:rPr lang="en-US" sz="2000" dirty="0">
                <a:latin typeface="Arial" panose="020B0604020202020204" pitchFamily="34" charset="0"/>
                <a:cs typeface="Arial" panose="020B0604020202020204" pitchFamily="34" charset="0"/>
              </a:rPr>
              <a:t>Analyzing samples of the child’s work</a:t>
            </a:r>
          </a:p>
        </p:txBody>
      </p:sp>
    </p:spTree>
    <p:extLst>
      <p:ext uri="{BB962C8B-B14F-4D97-AF65-F5344CB8AC3E}">
        <p14:creationId xmlns:p14="http://schemas.microsoft.com/office/powerpoint/2010/main" val="285837178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 in the Assessment of Executive Functions </a:t>
            </a:r>
            <a:r>
              <a:rPr lang="en-US" sz="2500" dirty="0"/>
              <a:t>(p. 384) </a:t>
            </a:r>
          </a:p>
        </p:txBody>
      </p:sp>
      <p:sp>
        <p:nvSpPr>
          <p:cNvPr id="3" name="Content Placeholder 2"/>
          <p:cNvSpPr>
            <a:spLocks noGrp="1"/>
          </p:cNvSpPr>
          <p:nvPr>
            <p:ph idx="1"/>
          </p:nvPr>
        </p:nvSpPr>
        <p:spPr>
          <a:xfrm>
            <a:off x="1066800" y="1600200"/>
            <a:ext cx="6934200" cy="5029200"/>
          </a:xfrm>
        </p:spPr>
        <p:txBody>
          <a:bodyPr/>
          <a:lstStyle/>
          <a:p>
            <a:r>
              <a:rPr lang="en-US" sz="2000" dirty="0">
                <a:latin typeface="Arial" panose="020B0604020202020204" pitchFamily="34" charset="0"/>
                <a:cs typeface="Arial" panose="020B0604020202020204" pitchFamily="34" charset="0"/>
              </a:rPr>
              <a:t>See p. 384 for five limitations in the assessment of executive functions</a:t>
            </a:r>
          </a:p>
        </p:txBody>
      </p:sp>
    </p:spTree>
    <p:extLst>
      <p:ext uri="{BB962C8B-B14F-4D97-AF65-F5344CB8AC3E}">
        <p14:creationId xmlns:p14="http://schemas.microsoft.com/office/powerpoint/2010/main" val="375280563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9</a:t>
            </a:r>
          </a:p>
        </p:txBody>
      </p:sp>
      <p:sp>
        <p:nvSpPr>
          <p:cNvPr id="3" name="Subtitle 2"/>
          <p:cNvSpPr>
            <a:spLocks noGrp="1"/>
          </p:cNvSpPr>
          <p:nvPr>
            <p:ph type="subTitle" sz="quarter" idx="1"/>
          </p:nvPr>
        </p:nvSpPr>
        <p:spPr>
          <a:xfrm>
            <a:off x="533400" y="3429000"/>
            <a:ext cx="8153400" cy="1752600"/>
          </a:xfrm>
        </p:spPr>
        <p:txBody>
          <a:bodyPr/>
          <a:lstStyle/>
          <a:p>
            <a:r>
              <a:rPr lang="en-US" sz="4400" b="1" dirty="0"/>
              <a:t>Broad Measures of Behavioral, Social and Emotional Functioning and of Parenting and Family Variables</a:t>
            </a:r>
          </a:p>
        </p:txBody>
      </p:sp>
    </p:spTree>
    <p:extLst>
      <p:ext uri="{BB962C8B-B14F-4D97-AF65-F5344CB8AC3E}">
        <p14:creationId xmlns:p14="http://schemas.microsoft.com/office/powerpoint/2010/main" val="144322392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328-329)[1]</a:t>
            </a:r>
          </a:p>
        </p:txBody>
      </p:sp>
      <p:sp>
        <p:nvSpPr>
          <p:cNvPr id="3" name="Content Placeholder 2"/>
          <p:cNvSpPr>
            <a:spLocks noGrp="1"/>
          </p:cNvSpPr>
          <p:nvPr>
            <p:ph idx="1"/>
          </p:nvPr>
        </p:nvSpPr>
        <p:spPr>
          <a:xfrm>
            <a:off x="1143000" y="1295400"/>
            <a:ext cx="6858000" cy="4525963"/>
          </a:xfrm>
        </p:spPr>
        <p:txBody>
          <a:bodyPr/>
          <a:lstStyle/>
          <a:p>
            <a:r>
              <a:rPr lang="en-US" sz="2000" dirty="0">
                <a:latin typeface="Arial" panose="020B0604020202020204" pitchFamily="34" charset="0"/>
                <a:cs typeface="Arial" panose="020B0604020202020204" pitchFamily="34" charset="0"/>
              </a:rPr>
              <a:t>Chapter covers:</a:t>
            </a:r>
          </a:p>
          <a:p>
            <a:pPr lvl="1"/>
            <a:r>
              <a:rPr lang="en-US" sz="2000" dirty="0">
                <a:latin typeface="Arial" panose="020B0604020202020204" pitchFamily="34" charset="0"/>
                <a:cs typeface="Arial" panose="020B0604020202020204" pitchFamily="34" charset="0"/>
              </a:rPr>
              <a:t>Both objective and projective measures to measure behavioral, social, and emotional competencies in children</a:t>
            </a:r>
          </a:p>
          <a:p>
            <a:pPr lvl="1"/>
            <a:r>
              <a:rPr lang="en-US" sz="2000" dirty="0">
                <a:latin typeface="Arial" panose="020B0604020202020204" pitchFamily="34" charset="0"/>
                <a:cs typeface="Arial" panose="020B0604020202020204" pitchFamily="34" charset="0"/>
              </a:rPr>
              <a:t>Identifying children with special needs </a:t>
            </a:r>
          </a:p>
          <a:p>
            <a:pPr lvl="1"/>
            <a:r>
              <a:rPr lang="en-US" sz="2000" dirty="0">
                <a:latin typeface="Arial" panose="020B0604020202020204" pitchFamily="34" charset="0"/>
                <a:cs typeface="Arial" panose="020B0604020202020204" pitchFamily="34" charset="0"/>
              </a:rPr>
              <a:t>Making decisions about interventions for such children</a:t>
            </a:r>
          </a:p>
          <a:p>
            <a:pPr lvl="1"/>
            <a:r>
              <a:rPr lang="en-US" sz="2000" dirty="0">
                <a:latin typeface="Arial" panose="020B0604020202020204" pitchFamily="34" charset="0"/>
                <a:cs typeface="Arial" panose="020B0604020202020204" pitchFamily="34" charset="0"/>
              </a:rPr>
              <a:t>The evaluation of parenting and family variables</a:t>
            </a:r>
          </a:p>
          <a:p>
            <a:pPr lvl="1"/>
            <a:r>
              <a:rPr lang="en-US" sz="2000" dirty="0">
                <a:latin typeface="Arial" panose="020B0604020202020204" pitchFamily="34" charset="0"/>
                <a:cs typeface="Arial" panose="020B0604020202020204" pitchFamily="34" charset="0"/>
              </a:rPr>
              <a:t>Conducting follow-up evaluations</a:t>
            </a:r>
          </a:p>
          <a:p>
            <a:pPr lvl="1"/>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1947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U.S. Surgeon Advisory </a:t>
            </a:r>
            <a:r>
              <a:rPr lang="en-US" sz="2500" dirty="0">
                <a:effectLst/>
                <a:ea typeface="Calibri" panose="020F0502020204030204" pitchFamily="34" charset="0"/>
              </a:rPr>
              <a:t>[4]</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1524000"/>
            <a:ext cx="6858000" cy="4068763"/>
          </a:xfrm>
        </p:spPr>
        <p:txBody>
          <a:bodyPr/>
          <a:lstStyle/>
          <a:p>
            <a:pPr marL="0" indent="0">
              <a:spcBef>
                <a:spcPts val="0"/>
              </a:spcBef>
              <a:spcAft>
                <a:spcPts val="0"/>
              </a:spcAft>
              <a:buNone/>
            </a:pPr>
            <a:r>
              <a:rPr lang="en-US" sz="2000" dirty="0">
                <a:effectLst/>
                <a:latin typeface="Arial" panose="020B0604020202020204" pitchFamily="34" charset="0"/>
                <a:ea typeface="Calibri" panose="020F0502020204030204" pitchFamily="34" charset="0"/>
                <a:cs typeface="Arial" panose="020B0604020202020204" pitchFamily="34" charset="0"/>
              </a:rPr>
              <a:t>Highlights of the U.S. Surgeon Advisory (2021) on the early effects of the COVID-19 pandemic: (</a:t>
            </a:r>
            <a:r>
              <a:rPr lang="en-US" sz="2000" i="1" dirty="0">
                <a:effectLst/>
                <a:latin typeface="Arial" panose="020B0604020202020204" pitchFamily="34" charset="0"/>
                <a:ea typeface="Calibri" panose="020F0502020204030204" pitchFamily="34" charset="0"/>
                <a:cs typeface="Arial" panose="020B0604020202020204" pitchFamily="34" charset="0"/>
              </a:rPr>
              <a:t>Cont.</a:t>
            </a:r>
            <a:r>
              <a:rPr lang="en-US" sz="2000" dirty="0">
                <a:effectLst/>
                <a:latin typeface="Arial" panose="020B0604020202020204" pitchFamily="34" charset="0"/>
                <a:ea typeface="Calibri" panose="020F0502020204030204" pitchFamily="34" charset="0"/>
                <a:cs typeface="Arial" panose="020B0604020202020204" pitchFamily="34" charset="0"/>
              </a:rPr>
              <a:t>)</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Because pandemic-related measures reduced in-person interactions among children, friends, social supports, and professionals, it was harder to recognize signs of child abuse, mental health concerns, and other challenges </a:t>
            </a:r>
          </a:p>
        </p:txBody>
      </p:sp>
    </p:spTree>
    <p:extLst>
      <p:ext uri="{BB962C8B-B14F-4D97-AF65-F5344CB8AC3E}">
        <p14:creationId xmlns:p14="http://schemas.microsoft.com/office/powerpoint/2010/main" val="173173946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328-329)[2] (Continued)</a:t>
            </a:r>
          </a:p>
        </p:txBody>
      </p:sp>
      <p:sp>
        <p:nvSpPr>
          <p:cNvPr id="3" name="Content Placeholder 2"/>
          <p:cNvSpPr>
            <a:spLocks noGrp="1"/>
          </p:cNvSpPr>
          <p:nvPr>
            <p:ph idx="1"/>
          </p:nvPr>
        </p:nvSpPr>
        <p:spPr>
          <a:xfrm>
            <a:off x="1066800" y="1600200"/>
            <a:ext cx="7010400" cy="4525963"/>
          </a:xfrm>
        </p:spPr>
        <p:txBody>
          <a:bodyPr/>
          <a:lstStyle/>
          <a:p>
            <a:r>
              <a:rPr lang="en-US" sz="2000" dirty="0">
                <a:latin typeface="Arial" panose="020B0604020202020204" pitchFamily="34" charset="0"/>
                <a:cs typeface="Arial" panose="020B0604020202020204" pitchFamily="34" charset="0"/>
              </a:rPr>
              <a:t>Emotion regulation—the ability to be in control of one’s emotions </a:t>
            </a:r>
          </a:p>
          <a:p>
            <a:r>
              <a:rPr lang="en-US" sz="2000" dirty="0">
                <a:latin typeface="Arial" panose="020B0604020202020204" pitchFamily="34" charset="0"/>
                <a:cs typeface="Arial" panose="020B0604020202020204" pitchFamily="34" charset="0"/>
              </a:rPr>
              <a:t>Emotional suppression—the tendency to suppress the overt expression of emotions</a:t>
            </a:r>
          </a:p>
        </p:txBody>
      </p:sp>
    </p:spTree>
    <p:extLst>
      <p:ext uri="{BB962C8B-B14F-4D97-AF65-F5344CB8AC3E}">
        <p14:creationId xmlns:p14="http://schemas.microsoft.com/office/powerpoint/2010/main" val="41344764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328-329)[3] (Continued)</a:t>
            </a:r>
          </a:p>
        </p:txBody>
      </p:sp>
      <p:sp>
        <p:nvSpPr>
          <p:cNvPr id="3" name="Content Placeholder 2"/>
          <p:cNvSpPr>
            <a:spLocks noGrp="1"/>
          </p:cNvSpPr>
          <p:nvPr>
            <p:ph idx="1"/>
          </p:nvPr>
        </p:nvSpPr>
        <p:spPr>
          <a:xfrm>
            <a:off x="1219200" y="1600200"/>
            <a:ext cx="6858000" cy="4525963"/>
          </a:xfrm>
        </p:spPr>
        <p:txBody>
          <a:bodyPr/>
          <a:lstStyle/>
          <a:p>
            <a:r>
              <a:rPr lang="en-US" sz="2000" dirty="0">
                <a:latin typeface="Arial" panose="020B0604020202020204" pitchFamily="34" charset="0"/>
                <a:cs typeface="Arial" panose="020B0604020202020204" pitchFamily="34" charset="0"/>
              </a:rPr>
              <a:t>Classifying psychological disorders:</a:t>
            </a:r>
          </a:p>
          <a:p>
            <a:pPr lvl="1"/>
            <a:r>
              <a:rPr lang="en-US" sz="2000" dirty="0">
                <a:latin typeface="Arial" panose="020B0604020202020204" pitchFamily="34" charset="0"/>
                <a:cs typeface="Arial" panose="020B0604020202020204" pitchFamily="34" charset="0"/>
              </a:rPr>
              <a:t>Internalizing disorders are those associated with anxiety, fear, somatic complaints, worrying, shyness, withdrawn behavior, and depression</a:t>
            </a:r>
          </a:p>
          <a:p>
            <a:pPr lvl="1"/>
            <a:r>
              <a:rPr lang="en-US" sz="2000" dirty="0">
                <a:latin typeface="Arial" panose="020B0604020202020204" pitchFamily="34" charset="0"/>
                <a:cs typeface="Arial" panose="020B0604020202020204" pitchFamily="34" charset="0"/>
              </a:rPr>
              <a:t>Externalizing disorders are those associated with problems of control, inattention, impulsivity, and rule-breaking behavior</a:t>
            </a:r>
          </a:p>
        </p:txBody>
      </p:sp>
    </p:spTree>
    <p:extLst>
      <p:ext uri="{BB962C8B-B14F-4D97-AF65-F5344CB8AC3E}">
        <p14:creationId xmlns:p14="http://schemas.microsoft.com/office/powerpoint/2010/main" val="1580033263"/>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 </a:t>
            </a:r>
            <a:r>
              <a:rPr lang="en-US"/>
              <a:t>Preventive Services</a:t>
            </a:r>
            <a:br>
              <a:rPr lang="en-US"/>
            </a:br>
            <a:r>
              <a:rPr lang="en-US"/>
              <a:t> </a:t>
            </a:r>
            <a:r>
              <a:rPr lang="en-US" dirty="0"/>
              <a:t>Task Force</a:t>
            </a:r>
            <a:endParaRPr lang="en-US" sz="2500" dirty="0"/>
          </a:p>
        </p:txBody>
      </p:sp>
      <p:sp>
        <p:nvSpPr>
          <p:cNvPr id="3" name="Content Placeholder 2"/>
          <p:cNvSpPr>
            <a:spLocks noGrp="1"/>
          </p:cNvSpPr>
          <p:nvPr>
            <p:ph idx="1"/>
          </p:nvPr>
        </p:nvSpPr>
        <p:spPr>
          <a:xfrm>
            <a:off x="1219200" y="1600200"/>
            <a:ext cx="6858000" cy="4525963"/>
          </a:xfrm>
        </p:spPr>
        <p:txBody>
          <a:bodyPr/>
          <a:lstStyle/>
          <a:p>
            <a:pPr marL="0" indent="0">
              <a:buNone/>
            </a:pPr>
            <a:r>
              <a:rPr lang="en-US" sz="2000" dirty="0">
                <a:latin typeface="Arial" panose="020B0604020202020204" pitchFamily="34" charset="0"/>
                <a:cs typeface="Arial" panose="020B0604020202020204" pitchFamily="34" charset="0"/>
              </a:rPr>
              <a:t>The Task Force,  an independent, non-federal, volunteer group of national experts in prevention and evidence-based medicine, in April 2022 recommended screening:</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For depression for children ages12 years and older (see pp. 447, 449, 456)</a:t>
            </a:r>
          </a:p>
          <a:p>
            <a:pPr marL="0" indent="0">
              <a:buNone/>
            </a:pPr>
            <a:r>
              <a:rPr lang="en-US" sz="2000" i="1" dirty="0">
                <a:latin typeface="Arial" panose="020B0604020202020204" pitchFamily="34" charset="0"/>
                <a:cs typeface="Arial" panose="020B0604020202020204" pitchFamily="34" charset="0"/>
              </a:rPr>
              <a:t>Source: </a:t>
            </a:r>
            <a:r>
              <a:rPr lang="en-US" sz="2000" dirty="0">
                <a:latin typeface="Arial" panose="020B0604020202020204" pitchFamily="34" charset="0"/>
                <a:cs typeface="Arial" panose="020B0604020202020204" pitchFamily="34" charset="0"/>
              </a:rPr>
              <a:t>https://www.uspreventiveservicestaskforce.org/uspstf/draft-recommendation/screening-depression-suicide-risk-children-adolescents</a:t>
            </a:r>
          </a:p>
          <a:p>
            <a:r>
              <a:rPr lang="en-US" sz="2000" dirty="0">
                <a:latin typeface="Arial" panose="020B0604020202020204" pitchFamily="34" charset="0"/>
                <a:cs typeface="Arial" panose="020B0604020202020204" pitchFamily="34" charset="0"/>
              </a:rPr>
              <a:t>For anxiety for children ages 8 years and older (see p. 443) </a:t>
            </a:r>
          </a:p>
          <a:p>
            <a:pPr marL="0" indent="0">
              <a:buNone/>
            </a:pPr>
            <a:r>
              <a:rPr lang="en-US" sz="2000" i="1" dirty="0">
                <a:latin typeface="Arial" panose="020B0604020202020204" pitchFamily="34" charset="0"/>
                <a:cs typeface="Arial" panose="020B0604020202020204" pitchFamily="34" charset="0"/>
              </a:rPr>
              <a:t>Source:</a:t>
            </a:r>
            <a:r>
              <a:rPr lang="en-US" sz="2000" dirty="0">
                <a:latin typeface="Arial" panose="020B0604020202020204" pitchFamily="34" charset="0"/>
                <a:cs typeface="Arial" panose="020B0604020202020204" pitchFamily="34" charset="0"/>
              </a:rPr>
              <a:t> https://www.uspreventiveservicestaskforce.org/uspstf/draft-recommendation/screening-anxiety-children-adolescents</a:t>
            </a:r>
          </a:p>
        </p:txBody>
      </p:sp>
    </p:spTree>
    <p:extLst>
      <p:ext uri="{BB962C8B-B14F-4D97-AF65-F5344CB8AC3E}">
        <p14:creationId xmlns:p14="http://schemas.microsoft.com/office/powerpoint/2010/main" val="3576249395"/>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8</a:t>
            </a:r>
          </a:p>
        </p:txBody>
      </p:sp>
      <p:sp>
        <p:nvSpPr>
          <p:cNvPr id="3" name="Subtitle 2"/>
          <p:cNvSpPr>
            <a:spLocks noGrp="1"/>
          </p:cNvSpPr>
          <p:nvPr>
            <p:ph type="subTitle" sz="quarter" idx="1"/>
          </p:nvPr>
        </p:nvSpPr>
        <p:spPr/>
        <p:txBody>
          <a:bodyPr/>
          <a:lstStyle/>
          <a:p>
            <a:r>
              <a:rPr lang="en-US" sz="4400" b="1" dirty="0"/>
              <a:t>Observational Methods</a:t>
            </a:r>
          </a:p>
          <a:p>
            <a:r>
              <a:rPr lang="en-US" sz="4400" b="1" dirty="0"/>
              <a:t>Part 2</a:t>
            </a:r>
          </a:p>
        </p:txBody>
      </p:sp>
    </p:spTree>
    <p:extLst>
      <p:ext uri="{BB962C8B-B14F-4D97-AF65-F5344CB8AC3E}">
        <p14:creationId xmlns:p14="http://schemas.microsoft.com/office/powerpoint/2010/main" val="3019031997"/>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981200"/>
          </a:xfrm>
        </p:spPr>
        <p:txBody>
          <a:bodyPr>
            <a:noAutofit/>
          </a:bodyPr>
          <a:lstStyle/>
          <a:p>
            <a:r>
              <a:rPr lang="en-US" dirty="0"/>
              <a:t>Reliability of Observational Coding Systems </a:t>
            </a:r>
            <a:r>
              <a:rPr lang="en-US" sz="2500" b="1" dirty="0">
                <a:latin typeface="Garamond" panose="02020404030301010803" pitchFamily="18" charset="0"/>
              </a:rPr>
              <a:t>(pp. 298-299)[1]</a:t>
            </a:r>
          </a:p>
        </p:txBody>
      </p:sp>
      <p:sp>
        <p:nvSpPr>
          <p:cNvPr id="8" name="Content Placeholder 7"/>
          <p:cNvSpPr>
            <a:spLocks noGrp="1"/>
          </p:cNvSpPr>
          <p:nvPr>
            <p:ph idx="1"/>
          </p:nvPr>
        </p:nvSpPr>
        <p:spPr>
          <a:xfrm>
            <a:off x="1143000" y="2362200"/>
            <a:ext cx="6781800" cy="3763963"/>
          </a:xfrm>
        </p:spPr>
        <p:txBody>
          <a:bodyPr>
            <a:normAutofit/>
          </a:bodyPr>
          <a:lstStyle/>
          <a:p>
            <a:r>
              <a:rPr lang="en-US" sz="2000" dirty="0">
                <a:latin typeface="Arial" panose="020B0604020202020204" pitchFamily="34" charset="0"/>
                <a:cs typeface="Arial" panose="020B0604020202020204" pitchFamily="34" charset="0"/>
              </a:rPr>
              <a:t>For sources and types of errors in observations of behavior, see Table 8-8, pp. 298-299</a:t>
            </a:r>
          </a:p>
        </p:txBody>
      </p:sp>
    </p:spTree>
    <p:extLst>
      <p:ext uri="{BB962C8B-B14F-4D97-AF65-F5344CB8AC3E}">
        <p14:creationId xmlns:p14="http://schemas.microsoft.com/office/powerpoint/2010/main" val="279884751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a:t>Self-Monitoring Assessment </a:t>
            </a:r>
            <a:br>
              <a:rPr lang="en-US" sz="4900" dirty="0"/>
            </a:br>
            <a:r>
              <a:rPr lang="en-US" sz="2800" dirty="0"/>
              <a:t>(pp. 310</a:t>
            </a:r>
            <a:r>
              <a:rPr lang="en-US" sz="2800" dirty="0">
                <a:effectLst/>
              </a:rPr>
              <a:t>-317)</a:t>
            </a:r>
            <a:endParaRPr lang="en-US" sz="2800" dirty="0"/>
          </a:p>
        </p:txBody>
      </p:sp>
      <p:sp>
        <p:nvSpPr>
          <p:cNvPr id="3" name="Content Placeholder 2"/>
          <p:cNvSpPr>
            <a:spLocks noGrp="1"/>
          </p:cNvSpPr>
          <p:nvPr>
            <p:ph idx="1"/>
          </p:nvPr>
        </p:nvSpPr>
        <p:spPr>
          <a:xfrm>
            <a:off x="1219200" y="1600200"/>
            <a:ext cx="6629400" cy="4572000"/>
          </a:xfrm>
        </p:spPr>
        <p:txBody>
          <a:bodyPr>
            <a:normAutofit/>
          </a:bodyPr>
          <a:lstStyle/>
          <a:p>
            <a:r>
              <a:rPr lang="en-US" sz="2000" dirty="0">
                <a:latin typeface="Arial" panose="020B0604020202020204" pitchFamily="34" charset="0"/>
                <a:cs typeface="Arial" panose="020B0604020202020204" pitchFamily="34" charset="0"/>
              </a:rPr>
              <a:t>Follow the steps in Figure 8-2 on p. 315 for implementing a Self-Monitoring Assessment </a:t>
            </a:r>
          </a:p>
        </p:txBody>
      </p:sp>
    </p:spTree>
    <p:extLst>
      <p:ext uri="{BB962C8B-B14F-4D97-AF65-F5344CB8AC3E}">
        <p14:creationId xmlns:p14="http://schemas.microsoft.com/office/powerpoint/2010/main" val="96462974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7</a:t>
            </a:r>
          </a:p>
        </p:txBody>
      </p:sp>
      <p:sp>
        <p:nvSpPr>
          <p:cNvPr id="3" name="Subtitle 2"/>
          <p:cNvSpPr>
            <a:spLocks noGrp="1"/>
          </p:cNvSpPr>
          <p:nvPr>
            <p:ph type="subTitle" sz="quarter" idx="1"/>
          </p:nvPr>
        </p:nvSpPr>
        <p:spPr/>
        <p:txBody>
          <a:bodyPr>
            <a:normAutofit/>
          </a:bodyPr>
          <a:lstStyle/>
          <a:p>
            <a:r>
              <a:rPr lang="en-US" sz="4400" b="1" dirty="0">
                <a:solidFill>
                  <a:schemeClr val="tx1"/>
                </a:solidFill>
                <a:latin typeface="Garamond" panose="02020404030301010803" pitchFamily="18" charset="0"/>
              </a:rPr>
              <a:t>Observation Methods</a:t>
            </a:r>
          </a:p>
          <a:p>
            <a:r>
              <a:rPr lang="en-US" sz="4400" b="1" dirty="0">
                <a:solidFill>
                  <a:schemeClr val="tx1"/>
                </a:solidFill>
                <a:latin typeface="Garamond" panose="02020404030301010803" pitchFamily="18" charset="0"/>
              </a:rPr>
              <a:t>Part 1</a:t>
            </a:r>
          </a:p>
        </p:txBody>
      </p:sp>
    </p:spTree>
    <p:extLst>
      <p:ext uri="{BB962C8B-B14F-4D97-AF65-F5344CB8AC3E}">
        <p14:creationId xmlns:p14="http://schemas.microsoft.com/office/powerpoint/2010/main" val="310562910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6BE593-84D5-4853-B0AD-EB2670A255EF}"/>
              </a:ext>
            </a:extLst>
          </p:cNvPr>
          <p:cNvSpPr>
            <a:spLocks noGrp="1"/>
          </p:cNvSpPr>
          <p:nvPr>
            <p:ph type="title"/>
          </p:nvPr>
        </p:nvSpPr>
        <p:spPr/>
        <p:txBody>
          <a:bodyPr/>
          <a:lstStyle/>
          <a:p>
            <a:r>
              <a:rPr lang="en-US" dirty="0"/>
              <a:t>Introduction to Observational Methods </a:t>
            </a:r>
            <a:r>
              <a:rPr lang="en-US" sz="2500" dirty="0"/>
              <a:t>(p. 244)[1]</a:t>
            </a:r>
            <a:endParaRPr lang="en-US" dirty="0"/>
          </a:p>
        </p:txBody>
      </p:sp>
      <p:sp>
        <p:nvSpPr>
          <p:cNvPr id="3" name="Content Placeholder 2">
            <a:extLst>
              <a:ext uri="{FF2B5EF4-FFF2-40B4-BE49-F238E27FC236}">
                <a16:creationId xmlns:a16="http://schemas.microsoft.com/office/drawing/2014/main" xmlns="" id="{321E70C7-18D2-4B92-A42D-B8C6267A428F}"/>
              </a:ext>
            </a:extLst>
          </p:cNvPr>
          <p:cNvSpPr>
            <a:spLocks noGrp="1"/>
          </p:cNvSpPr>
          <p:nvPr>
            <p:ph idx="1"/>
          </p:nvPr>
        </p:nvSpPr>
        <p:spPr>
          <a:xfrm>
            <a:off x="1066800" y="1600200"/>
            <a:ext cx="6934200" cy="4525963"/>
          </a:xfrm>
        </p:spPr>
        <p:txBody>
          <a:bodyPr/>
          <a:lstStyle/>
          <a:p>
            <a:r>
              <a:rPr lang="en-US" sz="2000" dirty="0">
                <a:latin typeface="Arial" panose="020B0604020202020204" pitchFamily="34" charset="0"/>
                <a:cs typeface="Arial" panose="020B0604020202020204" pitchFamily="34" charset="0"/>
              </a:rPr>
              <a:t>Observing the behavior of children, both in natural environments and in specially designed settings, makes an important contribution to a clinical or psychoeducational assessment</a:t>
            </a:r>
          </a:p>
        </p:txBody>
      </p:sp>
    </p:spTree>
    <p:extLst>
      <p:ext uri="{BB962C8B-B14F-4D97-AF65-F5344CB8AC3E}">
        <p14:creationId xmlns:p14="http://schemas.microsoft.com/office/powerpoint/2010/main" val="2478444526"/>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Observational Settings and Sources </a:t>
            </a:r>
            <a:r>
              <a:rPr lang="en-US" sz="2500" b="1" dirty="0">
                <a:latin typeface="Garamond" panose="02020404030301010803" pitchFamily="18" charset="0"/>
              </a:rPr>
              <a:t>(pp. 246</a:t>
            </a:r>
            <a:r>
              <a:rPr lang="en-US" sz="2500" dirty="0">
                <a:effectLst/>
              </a:rPr>
              <a:t>–</a:t>
            </a:r>
            <a:r>
              <a:rPr lang="en-US" sz="2500" b="1" dirty="0">
                <a:latin typeface="Garamond" panose="02020404030301010803" pitchFamily="18" charset="0"/>
              </a:rPr>
              <a:t>254)</a:t>
            </a:r>
          </a:p>
        </p:txBody>
      </p:sp>
      <p:sp>
        <p:nvSpPr>
          <p:cNvPr id="3" name="Content Placeholder 2"/>
          <p:cNvSpPr>
            <a:spLocks noGrp="1"/>
          </p:cNvSpPr>
          <p:nvPr>
            <p:ph idx="1"/>
          </p:nvPr>
        </p:nvSpPr>
        <p:spPr>
          <a:xfrm>
            <a:off x="1143000" y="1981200"/>
            <a:ext cx="6705600" cy="4144963"/>
          </a:xfrm>
        </p:spPr>
        <p:txBody>
          <a:bodyPr>
            <a:normAutofit/>
          </a:bodyPr>
          <a:lstStyle/>
          <a:p>
            <a:r>
              <a:rPr lang="en-US" sz="2000" dirty="0">
                <a:latin typeface="Arial" panose="020B0604020202020204" pitchFamily="34" charset="0"/>
                <a:cs typeface="Arial" panose="020B0604020202020204" pitchFamily="34" charset="0"/>
              </a:rPr>
              <a:t>School observations</a:t>
            </a:r>
          </a:p>
          <a:p>
            <a:pPr lvl="1"/>
            <a:r>
              <a:rPr lang="en-US" sz="2000" dirty="0">
                <a:latin typeface="Arial" panose="020B0604020202020204" pitchFamily="34" charset="0"/>
                <a:cs typeface="Arial" panose="020B0604020202020204" pitchFamily="34" charset="0"/>
              </a:rPr>
              <a:t>Classroom Observation Checklist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(Table 7-1; pp. 249-250)</a:t>
            </a:r>
          </a:p>
          <a:p>
            <a:pPr lvl="1"/>
            <a:r>
              <a:rPr lang="en-US" sz="2000" dirty="0">
                <a:latin typeface="Arial" panose="020B0604020202020204" pitchFamily="34" charset="0"/>
                <a:cs typeface="Arial" panose="020B0604020202020204" pitchFamily="34" charset="0"/>
              </a:rPr>
              <a:t>Observation Checklist for Rating a Child in a Classroom (Table 7-2; pp. 251-252)</a:t>
            </a:r>
          </a:p>
        </p:txBody>
      </p:sp>
    </p:spTree>
    <p:extLst>
      <p:ext uri="{BB962C8B-B14F-4D97-AF65-F5344CB8AC3E}">
        <p14:creationId xmlns:p14="http://schemas.microsoft.com/office/powerpoint/2010/main" val="1952877802"/>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Garamond" panose="02020404030301010803" pitchFamily="18" charset="0"/>
              </a:rPr>
              <a:t>Observational Recording Methods </a:t>
            </a:r>
            <a:r>
              <a:rPr lang="en-US" sz="2500" b="1" dirty="0">
                <a:latin typeface="Garamond" panose="02020404030301010803" pitchFamily="18" charset="0"/>
              </a:rPr>
              <a:t>(p. 255)</a:t>
            </a:r>
          </a:p>
        </p:txBody>
      </p:sp>
      <p:sp>
        <p:nvSpPr>
          <p:cNvPr id="3" name="Content Placeholder 2"/>
          <p:cNvSpPr>
            <a:spLocks noGrp="1"/>
          </p:cNvSpPr>
          <p:nvPr>
            <p:ph idx="1"/>
          </p:nvPr>
        </p:nvSpPr>
        <p:spPr>
          <a:xfrm>
            <a:off x="1143000" y="1600200"/>
            <a:ext cx="6858000" cy="4525963"/>
          </a:xfrm>
        </p:spPr>
        <p:txBody>
          <a:bodyPr>
            <a:noAutofit/>
          </a:bodyPr>
          <a:lstStyle/>
          <a:p>
            <a:r>
              <a:rPr lang="en-US" sz="2000" dirty="0">
                <a:latin typeface="Arial" panose="020B0604020202020204" pitchFamily="34" charset="0"/>
                <a:cs typeface="Arial" panose="020B0604020202020204" pitchFamily="34" charset="0"/>
              </a:rPr>
              <a:t>Four major observational recording methods</a:t>
            </a:r>
          </a:p>
          <a:p>
            <a:pPr lvl="1"/>
            <a:r>
              <a:rPr lang="en-US" sz="2000" dirty="0">
                <a:latin typeface="Arial" panose="020B0604020202020204" pitchFamily="34" charset="0"/>
                <a:cs typeface="Arial" panose="020B0604020202020204" pitchFamily="34" charset="0"/>
              </a:rPr>
              <a:t>Narrative Recording</a:t>
            </a:r>
          </a:p>
          <a:p>
            <a:pPr lvl="1"/>
            <a:r>
              <a:rPr lang="en-US" sz="2000" dirty="0">
                <a:latin typeface="Arial" panose="020B0604020202020204" pitchFamily="34" charset="0"/>
                <a:cs typeface="Arial" panose="020B0604020202020204" pitchFamily="34" charset="0"/>
              </a:rPr>
              <a:t>Interval Recording</a:t>
            </a:r>
          </a:p>
          <a:p>
            <a:pPr lvl="1"/>
            <a:r>
              <a:rPr lang="en-US" sz="2000" dirty="0">
                <a:latin typeface="Arial" panose="020B0604020202020204" pitchFamily="34" charset="0"/>
                <a:cs typeface="Arial" panose="020B0604020202020204" pitchFamily="34" charset="0"/>
              </a:rPr>
              <a:t>Event Recording</a:t>
            </a:r>
          </a:p>
          <a:p>
            <a:pPr lvl="1"/>
            <a:r>
              <a:rPr lang="en-US" sz="2000" dirty="0">
                <a:latin typeface="Arial" panose="020B0604020202020204" pitchFamily="34" charset="0"/>
                <a:cs typeface="Arial" panose="020B0604020202020204" pitchFamily="34" charset="0"/>
              </a:rPr>
              <a:t>Ratings Recording</a:t>
            </a:r>
          </a:p>
        </p:txBody>
      </p:sp>
    </p:spTree>
    <p:extLst>
      <p:ext uri="{BB962C8B-B14F-4D97-AF65-F5344CB8AC3E}">
        <p14:creationId xmlns:p14="http://schemas.microsoft.com/office/powerpoint/2010/main" val="804801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Health Care Claims and Emergency Department Visits in the United States</a:t>
            </a:r>
            <a:r>
              <a:rPr lang="en-US" sz="2500" dirty="0">
                <a:effectLst/>
                <a:ea typeface="Calibri" panose="020F0502020204030204" pitchFamily="34" charset="0"/>
              </a:rPr>
              <a:t>[1]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914400" y="2057400"/>
            <a:ext cx="72390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An examination of a database of over 32 billion private healthcare claims in the United States indicated the COVID-19 has serious consequences for children’s mental health </a:t>
            </a:r>
          </a:p>
        </p:txBody>
      </p:sp>
    </p:spTree>
    <p:extLst>
      <p:ext uri="{BB962C8B-B14F-4D97-AF65-F5344CB8AC3E}">
        <p14:creationId xmlns:p14="http://schemas.microsoft.com/office/powerpoint/2010/main" val="2763564253"/>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for Observing a Child’s Interactions with Others</a:t>
            </a:r>
            <a:br>
              <a:rPr lang="en-US" dirty="0"/>
            </a:br>
            <a:r>
              <a:rPr lang="en-US" sz="2500" dirty="0"/>
              <a:t>(p. 256)</a:t>
            </a:r>
          </a:p>
        </p:txBody>
      </p:sp>
      <p:sp>
        <p:nvSpPr>
          <p:cNvPr id="3" name="Content Placeholder 2"/>
          <p:cNvSpPr>
            <a:spLocks noGrp="1"/>
          </p:cNvSpPr>
          <p:nvPr>
            <p:ph idx="1"/>
          </p:nvPr>
        </p:nvSpPr>
        <p:spPr>
          <a:xfrm>
            <a:off x="990600" y="1981200"/>
            <a:ext cx="7162800" cy="4144963"/>
          </a:xfrm>
        </p:spPr>
        <p:txBody>
          <a:bodyPr/>
          <a:lstStyle/>
          <a:p>
            <a:r>
              <a:rPr lang="en-US" sz="2000" dirty="0">
                <a:latin typeface="Arial" panose="020B0604020202020204" pitchFamily="34" charset="0"/>
                <a:cs typeface="Arial" panose="020B0604020202020204" pitchFamily="34" charset="0"/>
              </a:rPr>
              <a:t>See Exhibit 7-1 on p. 256</a:t>
            </a:r>
          </a:p>
        </p:txBody>
      </p:sp>
    </p:spTree>
    <p:extLst>
      <p:ext uri="{BB962C8B-B14F-4D97-AF65-F5344CB8AC3E}">
        <p14:creationId xmlns:p14="http://schemas.microsoft.com/office/powerpoint/2010/main" val="333632024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Observing Parent-Infant Interactions </a:t>
            </a:r>
            <a:r>
              <a:rPr lang="en-US" sz="2500" b="1" dirty="0">
                <a:latin typeface="Garamond" panose="02020404030301010803" pitchFamily="18" charset="0"/>
              </a:rPr>
              <a:t>(pp. 257</a:t>
            </a:r>
            <a:r>
              <a:rPr lang="en-US" sz="2500" dirty="0">
                <a:effectLst/>
              </a:rPr>
              <a:t>–</a:t>
            </a:r>
            <a:r>
              <a:rPr lang="en-US" sz="2500" b="1" dirty="0">
                <a:latin typeface="Garamond" panose="02020404030301010803" pitchFamily="18" charset="0"/>
              </a:rPr>
              <a:t>259)</a:t>
            </a:r>
          </a:p>
        </p:txBody>
      </p:sp>
      <p:sp>
        <p:nvSpPr>
          <p:cNvPr id="3" name="Content Placeholder 2"/>
          <p:cNvSpPr>
            <a:spLocks noGrp="1"/>
          </p:cNvSpPr>
          <p:nvPr>
            <p:ph idx="1"/>
          </p:nvPr>
        </p:nvSpPr>
        <p:spPr/>
        <p:txBody>
          <a:bodyPr>
            <a:noAutofit/>
          </a:bodyPr>
          <a:lstStyle/>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p:txBody>
      </p:sp>
      <p:sp>
        <p:nvSpPr>
          <p:cNvPr id="4" name="Content Placeholder 3"/>
          <p:cNvSpPr>
            <a:spLocks noGrp="1"/>
          </p:cNvSpPr>
          <p:nvPr>
            <p:ph sz="half" idx="4294967295"/>
          </p:nvPr>
        </p:nvSpPr>
        <p:spPr>
          <a:xfrm>
            <a:off x="1066800" y="1752600"/>
            <a:ext cx="7010400" cy="4953000"/>
          </a:xfrm>
        </p:spPr>
        <p:txBody>
          <a:bodyPr>
            <a:noAutofit/>
          </a:bodyPr>
          <a:lstStyle/>
          <a:p>
            <a:r>
              <a:rPr lang="en-US" sz="2000" dirty="0">
                <a:latin typeface="Arial" panose="020B0604020202020204" pitchFamily="34" charset="0"/>
                <a:cs typeface="Arial" panose="020B0604020202020204" pitchFamily="34" charset="0"/>
              </a:rPr>
              <a:t>See Exhibit 7-2 on pp. 257-259</a:t>
            </a:r>
          </a:p>
        </p:txBody>
      </p:sp>
    </p:spTree>
    <p:extLst>
      <p:ext uri="{BB962C8B-B14F-4D97-AF65-F5344CB8AC3E}">
        <p14:creationId xmlns:p14="http://schemas.microsoft.com/office/powerpoint/2010/main" val="358133110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Observing Parent-Toddler Interactions </a:t>
            </a:r>
            <a:r>
              <a:rPr lang="en-US" sz="2500" b="1" dirty="0">
                <a:latin typeface="Garamond" panose="02020404030301010803" pitchFamily="18" charset="0"/>
              </a:rPr>
              <a:t>(pp. 257</a:t>
            </a:r>
            <a:r>
              <a:rPr lang="en-US" sz="2500" dirty="0">
                <a:effectLst/>
              </a:rPr>
              <a:t>–</a:t>
            </a:r>
            <a:r>
              <a:rPr lang="en-US" sz="2500" b="1" dirty="0">
                <a:latin typeface="Garamond" panose="02020404030301010803" pitchFamily="18" charset="0"/>
              </a:rPr>
              <a:t>259)</a:t>
            </a:r>
          </a:p>
        </p:txBody>
      </p:sp>
      <p:sp>
        <p:nvSpPr>
          <p:cNvPr id="3" name="Content Placeholder 2"/>
          <p:cNvSpPr>
            <a:spLocks noGrp="1"/>
          </p:cNvSpPr>
          <p:nvPr>
            <p:ph idx="1"/>
          </p:nvPr>
        </p:nvSpPr>
        <p:spPr/>
        <p:txBody>
          <a:bodyPr>
            <a:noAutofit/>
          </a:bodyPr>
          <a:lstStyle/>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p:txBody>
      </p:sp>
      <p:sp>
        <p:nvSpPr>
          <p:cNvPr id="4" name="Content Placeholder 3"/>
          <p:cNvSpPr>
            <a:spLocks noGrp="1"/>
          </p:cNvSpPr>
          <p:nvPr>
            <p:ph sz="half" idx="4294967295"/>
          </p:nvPr>
        </p:nvSpPr>
        <p:spPr>
          <a:xfrm>
            <a:off x="1066800" y="1752600"/>
            <a:ext cx="7086600" cy="4953000"/>
          </a:xfrm>
        </p:spPr>
        <p:txBody>
          <a:bodyPr>
            <a:noAutofit/>
          </a:bodyPr>
          <a:lstStyle/>
          <a:p>
            <a:r>
              <a:rPr lang="en-US" sz="2000" dirty="0">
                <a:latin typeface="Arial" panose="020B0604020202020204" pitchFamily="34" charset="0"/>
                <a:cs typeface="Arial" panose="020B0604020202020204" pitchFamily="34" charset="0"/>
              </a:rPr>
              <a:t>See Exhibit 7-2 on pp. 258-259</a:t>
            </a:r>
          </a:p>
        </p:txBody>
      </p:sp>
    </p:spTree>
    <p:extLst>
      <p:ext uri="{BB962C8B-B14F-4D97-AF65-F5344CB8AC3E}">
        <p14:creationId xmlns:p14="http://schemas.microsoft.com/office/powerpoint/2010/main" val="261471001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981200"/>
          </a:xfrm>
        </p:spPr>
        <p:txBody>
          <a:bodyPr>
            <a:noAutofit/>
          </a:bodyPr>
          <a:lstStyle/>
          <a:p>
            <a:r>
              <a:rPr lang="en-US" b="1" dirty="0">
                <a:latin typeface="Garamond" panose="02020404030301010803" pitchFamily="18" charset="0"/>
              </a:rPr>
              <a:t>Observing Parent and School-Aged Child Interactions  </a:t>
            </a:r>
            <a:br>
              <a:rPr lang="en-US" b="1" dirty="0">
                <a:latin typeface="Garamond" panose="02020404030301010803" pitchFamily="18" charset="0"/>
              </a:rPr>
            </a:br>
            <a:r>
              <a:rPr lang="en-US" sz="2500" dirty="0"/>
              <a:t>(p. 259)</a:t>
            </a:r>
            <a:endParaRPr lang="en-US" sz="2500" b="1" dirty="0"/>
          </a:p>
        </p:txBody>
      </p:sp>
      <p:sp>
        <p:nvSpPr>
          <p:cNvPr id="5" name="Content Placeholder 4"/>
          <p:cNvSpPr>
            <a:spLocks noGrp="1"/>
          </p:cNvSpPr>
          <p:nvPr>
            <p:ph idx="1"/>
          </p:nvPr>
        </p:nvSpPr>
        <p:spPr>
          <a:xfrm>
            <a:off x="1295400" y="2514600"/>
            <a:ext cx="6477000" cy="3810000"/>
          </a:xfrm>
        </p:spPr>
        <p:txBody>
          <a:bodyPr/>
          <a:lstStyle/>
          <a:p>
            <a:r>
              <a:rPr lang="en-US" sz="2000" dirty="0">
                <a:latin typeface="Arial" panose="020B0604020202020204" pitchFamily="34" charset="0"/>
                <a:cs typeface="Arial" panose="020B0604020202020204" pitchFamily="34" charset="0"/>
              </a:rPr>
              <a:t>See Exhibit 7-2 (p. 259)</a:t>
            </a:r>
          </a:p>
        </p:txBody>
      </p:sp>
    </p:spTree>
    <p:extLst>
      <p:ext uri="{BB962C8B-B14F-4D97-AF65-F5344CB8AC3E}">
        <p14:creationId xmlns:p14="http://schemas.microsoft.com/office/powerpoint/2010/main" val="3190919480"/>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752600"/>
          </a:xfrm>
        </p:spPr>
        <p:txBody>
          <a:bodyPr>
            <a:noAutofit/>
          </a:bodyPr>
          <a:lstStyle/>
          <a:p>
            <a:r>
              <a:rPr lang="en-US" b="1" dirty="0">
                <a:latin typeface="Garamond" panose="02020404030301010803" pitchFamily="18" charset="0"/>
              </a:rPr>
              <a:t>Observing a Teacher and Classroom </a:t>
            </a:r>
            <a:r>
              <a:rPr lang="en-US" sz="2500" b="1" dirty="0">
                <a:latin typeface="Garamond" panose="02020404030301010803" pitchFamily="18" charset="0"/>
              </a:rPr>
              <a:t>(pp. 261-262)</a:t>
            </a:r>
            <a:endParaRPr lang="en-US" sz="2500" b="1" dirty="0"/>
          </a:p>
        </p:txBody>
      </p:sp>
      <p:sp>
        <p:nvSpPr>
          <p:cNvPr id="5" name="Content Placeholder 4"/>
          <p:cNvSpPr>
            <a:spLocks noGrp="1"/>
          </p:cNvSpPr>
          <p:nvPr>
            <p:ph idx="1"/>
          </p:nvPr>
        </p:nvSpPr>
        <p:spPr>
          <a:xfrm>
            <a:off x="1219200" y="2438400"/>
            <a:ext cx="6705600" cy="3886200"/>
          </a:xfrm>
        </p:spPr>
        <p:txBody>
          <a:bodyPr/>
          <a:lstStyle/>
          <a:p>
            <a:r>
              <a:rPr lang="en-US" sz="2000" dirty="0">
                <a:latin typeface="Arial" panose="020B0604020202020204" pitchFamily="34" charset="0"/>
                <a:cs typeface="Arial" panose="020B0604020202020204" pitchFamily="34" charset="0"/>
              </a:rPr>
              <a:t>See Exhibit 7-3 on pp. 261-262</a:t>
            </a:r>
          </a:p>
        </p:txBody>
      </p:sp>
    </p:spTree>
    <p:extLst>
      <p:ext uri="{BB962C8B-B14F-4D97-AF65-F5344CB8AC3E}">
        <p14:creationId xmlns:p14="http://schemas.microsoft.com/office/powerpoint/2010/main" val="135101404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6</a:t>
            </a:r>
          </a:p>
        </p:txBody>
      </p:sp>
      <p:sp>
        <p:nvSpPr>
          <p:cNvPr id="3" name="Subtitle 2"/>
          <p:cNvSpPr>
            <a:spLocks noGrp="1"/>
          </p:cNvSpPr>
          <p:nvPr>
            <p:ph type="subTitle" sz="quarter" idx="1"/>
          </p:nvPr>
        </p:nvSpPr>
        <p:spPr/>
        <p:txBody>
          <a:bodyPr/>
          <a:lstStyle/>
          <a:p>
            <a:r>
              <a:rPr lang="en-US" sz="4400" b="1" dirty="0"/>
              <a:t>Ending the Interview</a:t>
            </a:r>
          </a:p>
        </p:txBody>
      </p:sp>
    </p:spTree>
    <p:extLst>
      <p:ext uri="{BB962C8B-B14F-4D97-AF65-F5344CB8AC3E}">
        <p14:creationId xmlns:p14="http://schemas.microsoft.com/office/powerpoint/2010/main" val="2182233749"/>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Evaluating Your Interview Techniques </a:t>
            </a:r>
            <a:r>
              <a:rPr lang="en-US" sz="2500" b="1" dirty="0">
                <a:latin typeface="Garamond" panose="02020404030301010803" pitchFamily="18" charset="0"/>
              </a:rPr>
              <a:t>(pp. 238</a:t>
            </a:r>
            <a:r>
              <a:rPr lang="en-US" sz="2500" dirty="0">
                <a:effectLst/>
              </a:rPr>
              <a:t>–</a:t>
            </a:r>
            <a:r>
              <a:rPr lang="en-US" sz="2500" b="1" dirty="0">
                <a:latin typeface="Garamond" panose="02020404030301010803" pitchFamily="18" charset="0"/>
              </a:rPr>
              <a:t>239)</a:t>
            </a:r>
          </a:p>
        </p:txBody>
      </p:sp>
      <p:sp>
        <p:nvSpPr>
          <p:cNvPr id="3" name="Content Placeholder 2"/>
          <p:cNvSpPr>
            <a:spLocks noGrp="1"/>
          </p:cNvSpPr>
          <p:nvPr>
            <p:ph idx="1"/>
          </p:nvPr>
        </p:nvSpPr>
        <p:spPr>
          <a:xfrm>
            <a:off x="1219200" y="1905000"/>
            <a:ext cx="6858000" cy="4221163"/>
          </a:xfrm>
        </p:spPr>
        <p:txBody>
          <a:bodyPr/>
          <a:lstStyle/>
          <a:p>
            <a:r>
              <a:rPr lang="en-US" sz="2000" dirty="0">
                <a:latin typeface="Arial" panose="020B0604020202020204" pitchFamily="34" charset="0"/>
                <a:cs typeface="Arial" panose="020B0604020202020204" pitchFamily="34" charset="0"/>
              </a:rPr>
              <a:t>Qualities of a good interviewing technique (see Exhibit 6-4, p. 239)</a:t>
            </a:r>
          </a:p>
        </p:txBody>
      </p:sp>
    </p:spTree>
    <p:extLst>
      <p:ext uri="{BB962C8B-B14F-4D97-AF65-F5344CB8AC3E}">
        <p14:creationId xmlns:p14="http://schemas.microsoft.com/office/powerpoint/2010/main" val="1814428459"/>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5</a:t>
            </a:r>
          </a:p>
        </p:txBody>
      </p:sp>
      <p:sp>
        <p:nvSpPr>
          <p:cNvPr id="3" name="Subtitle 2"/>
          <p:cNvSpPr>
            <a:spLocks noGrp="1"/>
          </p:cNvSpPr>
          <p:nvPr>
            <p:ph type="subTitle" sz="quarter" idx="1"/>
          </p:nvPr>
        </p:nvSpPr>
        <p:spPr/>
        <p:txBody>
          <a:bodyPr/>
          <a:lstStyle/>
          <a:p>
            <a:r>
              <a:rPr lang="en-US" sz="4400" b="1" dirty="0"/>
              <a:t>Interviewing Children, Parents, Teachers, and Families</a:t>
            </a:r>
          </a:p>
        </p:txBody>
      </p:sp>
    </p:spTree>
    <p:extLst>
      <p:ext uri="{BB962C8B-B14F-4D97-AF65-F5344CB8AC3E}">
        <p14:creationId xmlns:p14="http://schemas.microsoft.com/office/powerpoint/2010/main" val="2946164804"/>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Autofit/>
          </a:bodyPr>
          <a:lstStyle/>
          <a:p>
            <a:r>
              <a:rPr lang="en-US" b="1" dirty="0">
                <a:latin typeface="Garamond" panose="02020404030301010803" pitchFamily="18" charset="0"/>
              </a:rPr>
              <a:t>Factors Affecting Memory for Personally Experienced Events </a:t>
            </a:r>
            <a:br>
              <a:rPr lang="en-US" b="1" dirty="0">
                <a:latin typeface="Garamond" panose="02020404030301010803" pitchFamily="18" charset="0"/>
              </a:rPr>
            </a:br>
            <a:r>
              <a:rPr lang="en-US" sz="2500" b="1" dirty="0">
                <a:latin typeface="Garamond" panose="02020404030301010803" pitchFamily="18" charset="0"/>
              </a:rPr>
              <a:t>(pp. </a:t>
            </a:r>
            <a:r>
              <a:rPr lang="en-US" sz="2500" dirty="0">
                <a:latin typeface="Garamond" panose="02020404030301010803" pitchFamily="18" charset="0"/>
              </a:rPr>
              <a:t>192-193</a:t>
            </a:r>
            <a:r>
              <a:rPr lang="en-US" sz="2500" b="1" dirty="0">
                <a:latin typeface="Garamond" panose="02020404030301010803" pitchFamily="18" charset="0"/>
              </a:rPr>
              <a:t>)</a:t>
            </a:r>
          </a:p>
        </p:txBody>
      </p:sp>
      <p:sp>
        <p:nvSpPr>
          <p:cNvPr id="3" name="Content Placeholder 2"/>
          <p:cNvSpPr>
            <a:spLocks noGrp="1"/>
          </p:cNvSpPr>
          <p:nvPr>
            <p:ph idx="1"/>
          </p:nvPr>
        </p:nvSpPr>
        <p:spPr>
          <a:xfrm>
            <a:off x="1143000" y="1981200"/>
            <a:ext cx="6934200" cy="4267200"/>
          </a:xfrm>
        </p:spPr>
        <p:txBody>
          <a:bodyPr/>
          <a:lstStyle/>
          <a:p>
            <a:r>
              <a:rPr lang="en-US" sz="2000" dirty="0">
                <a:latin typeface="Arial" panose="020B0604020202020204" pitchFamily="34" charset="0"/>
                <a:cs typeface="Arial" panose="020B0604020202020204" pitchFamily="34" charset="0"/>
              </a:rPr>
              <a:t>Capacity for encoding in memory</a:t>
            </a:r>
          </a:p>
          <a:p>
            <a:r>
              <a:rPr lang="en-US" sz="2000" dirty="0">
                <a:latin typeface="Arial" panose="020B0604020202020204" pitchFamily="34" charset="0"/>
                <a:cs typeface="Arial" panose="020B0604020202020204" pitchFamily="34" charset="0"/>
              </a:rPr>
              <a:t>Variable memory traces</a:t>
            </a:r>
          </a:p>
          <a:p>
            <a:r>
              <a:rPr lang="en-US" sz="2000" dirty="0">
                <a:latin typeface="Arial" panose="020B0604020202020204" pitchFamily="34" charset="0"/>
                <a:cs typeface="Arial" panose="020B0604020202020204" pitchFamily="34" charset="0"/>
              </a:rPr>
              <a:t>Changes in memory over time</a:t>
            </a:r>
          </a:p>
          <a:p>
            <a:r>
              <a:rPr lang="en-US" sz="2000" dirty="0">
                <a:latin typeface="Arial" panose="020B0604020202020204" pitchFamily="34" charset="0"/>
                <a:cs typeface="Arial" panose="020B0604020202020204" pitchFamily="34" charset="0"/>
              </a:rPr>
              <a:t>Imperfect retrieval from memory</a:t>
            </a:r>
          </a:p>
          <a:p>
            <a:r>
              <a:rPr lang="en-US" sz="2000" dirty="0">
                <a:latin typeface="Arial" panose="020B0604020202020204" pitchFamily="34" charset="0"/>
                <a:cs typeface="Arial" panose="020B0604020202020204" pitchFamily="34" charset="0"/>
              </a:rPr>
              <a:t>Number and quality of interviews</a:t>
            </a:r>
          </a:p>
          <a:p>
            <a:r>
              <a:rPr lang="en-US" sz="2000" dirty="0">
                <a:latin typeface="Arial" panose="020B0604020202020204" pitchFamily="34" charset="0"/>
                <a:cs typeface="Arial" panose="020B0604020202020204" pitchFamily="34" charset="0"/>
              </a:rPr>
              <a:t>Degree of trauma associated with events to be recalled</a:t>
            </a:r>
          </a:p>
          <a:p>
            <a:r>
              <a:rPr lang="en-US" sz="2000" dirty="0">
                <a:latin typeface="Arial" panose="020B0604020202020204" pitchFamily="34" charset="0"/>
                <a:cs typeface="Arial" panose="020B0604020202020204" pitchFamily="34" charset="0"/>
              </a:rPr>
              <a:t>Level of maternal support</a:t>
            </a:r>
          </a:p>
        </p:txBody>
      </p:sp>
    </p:spTree>
    <p:extLst>
      <p:ext uri="{BB962C8B-B14F-4D97-AF65-F5344CB8AC3E}">
        <p14:creationId xmlns:p14="http://schemas.microsoft.com/office/powerpoint/2010/main" val="2094288407"/>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Techniques for Interviewing Children </a:t>
            </a:r>
            <a:r>
              <a:rPr lang="en-US" sz="2500" b="1" dirty="0">
                <a:latin typeface="Garamond" panose="02020404030301010803" pitchFamily="18" charset="0"/>
              </a:rPr>
              <a:t>(pp. 194-198)[1]</a:t>
            </a:r>
          </a:p>
        </p:txBody>
      </p:sp>
      <p:sp>
        <p:nvSpPr>
          <p:cNvPr id="3" name="Content Placeholder 2"/>
          <p:cNvSpPr>
            <a:spLocks noGrp="1"/>
          </p:cNvSpPr>
          <p:nvPr>
            <p:ph idx="1"/>
          </p:nvPr>
        </p:nvSpPr>
        <p:spPr>
          <a:xfrm>
            <a:off x="1066800" y="1828801"/>
            <a:ext cx="6934200" cy="4495800"/>
          </a:xfrm>
        </p:spPr>
        <p:txBody>
          <a:bodyPr>
            <a:noAutofit/>
          </a:bodyPr>
          <a:lstStyle/>
          <a:p>
            <a:r>
              <a:rPr lang="en-US" sz="2000" dirty="0">
                <a:latin typeface="Arial" panose="020B0604020202020204" pitchFamily="34" charset="0"/>
                <a:cs typeface="Arial" panose="020B0604020202020204" pitchFamily="34" charset="0"/>
              </a:rPr>
              <a:t>See 20 guidelines on pp. 194-198</a:t>
            </a:r>
          </a:p>
        </p:txBody>
      </p:sp>
    </p:spTree>
    <p:extLst>
      <p:ext uri="{BB962C8B-B14F-4D97-AF65-F5344CB8AC3E}">
        <p14:creationId xmlns:p14="http://schemas.microsoft.com/office/powerpoint/2010/main" val="1944638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Health Care Claims and Emergency Department Visits in the United States</a:t>
            </a:r>
            <a:r>
              <a:rPr lang="en-US" sz="2500" dirty="0">
                <a:effectLst/>
                <a:ea typeface="Calibri" panose="020F0502020204030204" pitchFamily="34" charset="0"/>
              </a:rPr>
              <a:t>[2]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838200" y="2057400"/>
            <a:ext cx="73914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Compared to March and April 2019, the claims in 2020 for children ages 13 to 18 years:</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Mental health increased by almost 100%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Intentional self-harm and substance abuse increased by over 90%</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Generalized anxiety disorder increased over 90%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Major depressive disorder and adjustment disorder increased over 80%</a:t>
            </a:r>
          </a:p>
        </p:txBody>
      </p:sp>
    </p:spTree>
    <p:extLst>
      <p:ext uri="{BB962C8B-B14F-4D97-AF65-F5344CB8AC3E}">
        <p14:creationId xmlns:p14="http://schemas.microsoft.com/office/powerpoint/2010/main" val="1178414382"/>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r>
              <a:rPr lang="en-US" dirty="0"/>
              <a:t>Goals of the Interview with Parents </a:t>
            </a:r>
            <a:r>
              <a:rPr lang="en-US" sz="2500" dirty="0"/>
              <a:t>(p. 202)</a:t>
            </a:r>
          </a:p>
        </p:txBody>
      </p:sp>
      <p:sp>
        <p:nvSpPr>
          <p:cNvPr id="3" name="Content Placeholder 2"/>
          <p:cNvSpPr>
            <a:spLocks noGrp="1"/>
          </p:cNvSpPr>
          <p:nvPr>
            <p:ph idx="1"/>
          </p:nvPr>
        </p:nvSpPr>
        <p:spPr>
          <a:xfrm>
            <a:off x="1066800" y="2057400"/>
            <a:ext cx="6858000" cy="4068763"/>
          </a:xfrm>
        </p:spPr>
        <p:txBody>
          <a:bodyPr/>
          <a:lstStyle/>
          <a:p>
            <a:r>
              <a:rPr lang="en-US" sz="2000" dirty="0">
                <a:latin typeface="Arial" panose="020B0604020202020204" pitchFamily="34" charset="0"/>
                <a:cs typeface="Arial" panose="020B0604020202020204" pitchFamily="34" charset="0"/>
              </a:rPr>
              <a:t>For 11 main goals of the initial clinical assessment interview with parents see p. 202</a:t>
            </a:r>
          </a:p>
        </p:txBody>
      </p:sp>
    </p:spTree>
    <p:extLst>
      <p:ext uri="{BB962C8B-B14F-4D97-AF65-F5344CB8AC3E}">
        <p14:creationId xmlns:p14="http://schemas.microsoft.com/office/powerpoint/2010/main" val="99415097"/>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Arial" panose="020B0604020202020204" pitchFamily="34" charset="0"/>
              </a:rPr>
              <a:t>Background Questionnaire</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sz="2500" dirty="0">
                <a:cs typeface="Arial" panose="020B0604020202020204" pitchFamily="34" charset="0"/>
              </a:rPr>
              <a:t>(p. 204)</a:t>
            </a:r>
            <a:endParaRPr lang="en-US" sz="2500" dirty="0"/>
          </a:p>
        </p:txBody>
      </p:sp>
      <p:sp>
        <p:nvSpPr>
          <p:cNvPr id="3" name="Content Placeholder 2"/>
          <p:cNvSpPr>
            <a:spLocks noGrp="1"/>
          </p:cNvSpPr>
          <p:nvPr>
            <p:ph idx="1"/>
          </p:nvPr>
        </p:nvSpPr>
        <p:spPr>
          <a:xfrm>
            <a:off x="1143000" y="1600200"/>
            <a:ext cx="6858000" cy="4525963"/>
          </a:xfrm>
        </p:spPr>
        <p:txBody>
          <a:bodyPr/>
          <a:lstStyle/>
          <a:p>
            <a:r>
              <a:rPr lang="en-US" sz="2000" dirty="0">
                <a:latin typeface="Arial" panose="020B0604020202020204" pitchFamily="34" charset="0"/>
                <a:cs typeface="Arial" panose="020B0604020202020204" pitchFamily="34" charset="0"/>
              </a:rPr>
              <a:t>Parents completing a background questionnaire before the interview is useful </a:t>
            </a:r>
          </a:p>
          <a:p>
            <a:r>
              <a:rPr lang="en-US" sz="2000" dirty="0">
                <a:latin typeface="Arial" panose="020B0604020202020204" pitchFamily="34" charset="0"/>
                <a:cs typeface="Arial" panose="020B0604020202020204" pitchFamily="34" charset="0"/>
              </a:rPr>
              <a:t>Background Questionnaire can provide information about a child’s developmental, social, medical, and educational history, and about about the family </a:t>
            </a:r>
          </a:p>
        </p:txBody>
      </p:sp>
    </p:spTree>
    <p:extLst>
      <p:ext uri="{BB962C8B-B14F-4D97-AF65-F5344CB8AC3E}">
        <p14:creationId xmlns:p14="http://schemas.microsoft.com/office/powerpoint/2010/main" val="1197186428"/>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Interviewing Teachers </a:t>
            </a:r>
            <a:r>
              <a:rPr lang="en-US" sz="2500" b="1" dirty="0"/>
              <a:t>(pp. 206</a:t>
            </a:r>
            <a:r>
              <a:rPr lang="en-US" sz="2500" dirty="0">
                <a:effectLst/>
              </a:rPr>
              <a:t>–</a:t>
            </a:r>
            <a:r>
              <a:rPr lang="en-US" sz="2500" b="1" dirty="0"/>
              <a:t>208)[1]</a:t>
            </a:r>
          </a:p>
        </p:txBody>
      </p:sp>
      <p:sp>
        <p:nvSpPr>
          <p:cNvPr id="3" name="Content Placeholder 2"/>
          <p:cNvSpPr>
            <a:spLocks noGrp="1"/>
          </p:cNvSpPr>
          <p:nvPr>
            <p:ph idx="1"/>
          </p:nvPr>
        </p:nvSpPr>
        <p:spPr>
          <a:xfrm>
            <a:off x="990600" y="1371600"/>
            <a:ext cx="7010400" cy="4419600"/>
          </a:xfrm>
        </p:spPr>
        <p:txBody>
          <a:bodyPr>
            <a:noAutofit/>
          </a:bodyPr>
          <a:lstStyle/>
          <a:p>
            <a:r>
              <a:rPr lang="en-US" sz="2000" dirty="0">
                <a:latin typeface="Arial" panose="020B0604020202020204" pitchFamily="34" charset="0"/>
                <a:cs typeface="Arial" panose="020B0604020202020204" pitchFamily="34" charset="0"/>
              </a:rPr>
              <a:t>Areas covered in the initial interview with teachers</a:t>
            </a:r>
          </a:p>
          <a:p>
            <a:pPr lvl="1"/>
            <a:r>
              <a:rPr lang="en-US" sz="2000" dirty="0">
                <a:latin typeface="Arial" panose="020B0604020202020204" pitchFamily="34" charset="0"/>
                <a:cs typeface="Arial" panose="020B0604020202020204" pitchFamily="34" charset="0"/>
              </a:rPr>
              <a:t>Types of questions to ask</a:t>
            </a:r>
          </a:p>
          <a:p>
            <a:pPr lvl="1"/>
            <a:r>
              <a:rPr lang="en-US" sz="2000" dirty="0">
                <a:latin typeface="Arial" panose="020B0604020202020204" pitchFamily="34" charset="0"/>
                <a:cs typeface="Arial" panose="020B0604020202020204" pitchFamily="34" charset="0"/>
              </a:rPr>
              <a:t>What to tell the teacher </a:t>
            </a:r>
          </a:p>
          <a:p>
            <a:r>
              <a:rPr lang="en-US" sz="2000" dirty="0">
                <a:latin typeface="Arial" panose="020B0604020202020204" pitchFamily="34" charset="0"/>
                <a:cs typeface="Arial" panose="020B0604020202020204" pitchFamily="34" charset="0"/>
              </a:rPr>
              <a:t>Review information obtained from a teacher (see 12 points on p. 207)</a:t>
            </a:r>
          </a:p>
        </p:txBody>
      </p:sp>
    </p:spTree>
    <p:extLst>
      <p:ext uri="{BB962C8B-B14F-4D97-AF65-F5344CB8AC3E}">
        <p14:creationId xmlns:p14="http://schemas.microsoft.com/office/powerpoint/2010/main" val="179183537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Interviewing the Family </a:t>
            </a:r>
            <a:br>
              <a:rPr lang="en-US" b="1" dirty="0">
                <a:latin typeface="Garamond" panose="02020404030301010803" pitchFamily="18" charset="0"/>
              </a:rPr>
            </a:br>
            <a:r>
              <a:rPr lang="en-US" sz="2500" b="1" dirty="0">
                <a:latin typeface="Garamond" panose="02020404030301010803" pitchFamily="18" charset="0"/>
              </a:rPr>
              <a:t>(pp. 207</a:t>
            </a:r>
            <a:r>
              <a:rPr lang="en-US" sz="2500" dirty="0">
                <a:effectLst/>
              </a:rPr>
              <a:t>–</a:t>
            </a:r>
            <a:r>
              <a:rPr lang="en-US" sz="2500" b="1" dirty="0">
                <a:latin typeface="Garamond" panose="02020404030301010803" pitchFamily="18" charset="0"/>
              </a:rPr>
              <a:t>225)</a:t>
            </a:r>
          </a:p>
        </p:txBody>
      </p:sp>
      <p:sp>
        <p:nvSpPr>
          <p:cNvPr id="3" name="Content Placeholder 2"/>
          <p:cNvSpPr>
            <a:spLocks noGrp="1"/>
          </p:cNvSpPr>
          <p:nvPr>
            <p:ph idx="1"/>
          </p:nvPr>
        </p:nvSpPr>
        <p:spPr>
          <a:xfrm>
            <a:off x="1143000" y="1600200"/>
            <a:ext cx="6858000" cy="4525963"/>
          </a:xfrm>
        </p:spPr>
        <p:txBody>
          <a:bodyPr/>
          <a:lstStyle/>
          <a:p>
            <a:r>
              <a:rPr lang="en-US" sz="2000" dirty="0">
                <a:latin typeface="Arial" panose="020B0604020202020204" pitchFamily="34" charset="0"/>
                <a:cs typeface="Arial" panose="020B0604020202020204" pitchFamily="34" charset="0"/>
              </a:rPr>
              <a:t>Goals of the initial family interview</a:t>
            </a:r>
          </a:p>
          <a:p>
            <a:r>
              <a:rPr lang="en-US" sz="2000" dirty="0">
                <a:latin typeface="Arial" panose="020B0604020202020204" pitchFamily="34" charset="0"/>
                <a:cs typeface="Arial" panose="020B0604020202020204" pitchFamily="34" charset="0"/>
              </a:rPr>
              <a:t>Family’s coping strategies</a:t>
            </a:r>
          </a:p>
          <a:p>
            <a:r>
              <a:rPr lang="en-US" sz="2000" dirty="0">
                <a:latin typeface="Arial" panose="020B0604020202020204" pitchFamily="34" charset="0"/>
                <a:cs typeface="Arial" panose="020B0604020202020204" pitchFamily="34" charset="0"/>
              </a:rPr>
              <a:t>Guidelines for conducting the family interview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(see pp. 209 &amp; 211)</a:t>
            </a:r>
          </a:p>
          <a:p>
            <a:r>
              <a:rPr lang="en-US" sz="2000" dirty="0">
                <a:latin typeface="Arial" panose="020B0604020202020204" pitchFamily="34" charset="0"/>
                <a:cs typeface="Arial" panose="020B0604020202020204" pitchFamily="34" charset="0"/>
              </a:rPr>
              <a:t>Functional and dysfunctional family strategies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(Exhibit 5-3, p. 210)</a:t>
            </a:r>
          </a:p>
          <a:p>
            <a:r>
              <a:rPr lang="en-US" sz="2000" dirty="0">
                <a:latin typeface="Arial" panose="020B0604020202020204" pitchFamily="34" charset="0"/>
                <a:cs typeface="Arial" panose="020B0604020202020204" pitchFamily="34" charset="0"/>
              </a:rPr>
              <a:t>Strategies for working with resistant families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(see pp. 211 &amp; 213)</a:t>
            </a:r>
          </a:p>
        </p:txBody>
      </p:sp>
    </p:spTree>
    <p:extLst>
      <p:ext uri="{BB962C8B-B14F-4D97-AF65-F5344CB8AC3E}">
        <p14:creationId xmlns:p14="http://schemas.microsoft.com/office/powerpoint/2010/main" val="2435107068"/>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Guidelines for Conducting the Family Interview </a:t>
            </a:r>
            <a:r>
              <a:rPr lang="en-US" sz="2500" dirty="0"/>
              <a:t>(pp. 209 &amp; 211) </a:t>
            </a:r>
          </a:p>
        </p:txBody>
      </p:sp>
      <p:sp>
        <p:nvSpPr>
          <p:cNvPr id="3" name="Content Placeholder 2"/>
          <p:cNvSpPr>
            <a:spLocks noGrp="1"/>
          </p:cNvSpPr>
          <p:nvPr>
            <p:ph idx="1"/>
          </p:nvPr>
        </p:nvSpPr>
        <p:spPr>
          <a:xfrm>
            <a:off x="1066800" y="2133600"/>
            <a:ext cx="7086600" cy="3992563"/>
          </a:xfrm>
        </p:spPr>
        <p:txBody>
          <a:bodyPr/>
          <a:lstStyle/>
          <a:p>
            <a:r>
              <a:rPr lang="en-US" sz="2000" dirty="0">
                <a:latin typeface="Arial" panose="020B0604020202020204" pitchFamily="34" charset="0"/>
                <a:cs typeface="Arial" panose="020B0604020202020204" pitchFamily="34" charset="0"/>
              </a:rPr>
              <a:t>See p. 211 for 19 guidelines for conducting the family interview</a:t>
            </a:r>
          </a:p>
        </p:txBody>
      </p:sp>
    </p:spTree>
    <p:extLst>
      <p:ext uri="{BB962C8B-B14F-4D97-AF65-F5344CB8AC3E}">
        <p14:creationId xmlns:p14="http://schemas.microsoft.com/office/powerpoint/2010/main" val="2299408467"/>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4</a:t>
            </a:r>
          </a:p>
        </p:txBody>
      </p:sp>
      <p:sp>
        <p:nvSpPr>
          <p:cNvPr id="3" name="Subtitle 2"/>
          <p:cNvSpPr>
            <a:spLocks noGrp="1"/>
          </p:cNvSpPr>
          <p:nvPr>
            <p:ph type="subTitle" sz="quarter" idx="1"/>
          </p:nvPr>
        </p:nvSpPr>
        <p:spPr/>
        <p:txBody>
          <a:bodyPr/>
          <a:lstStyle/>
          <a:p>
            <a:r>
              <a:rPr lang="en-US" sz="4400" b="1" dirty="0"/>
              <a:t>General Interviewing Techniques</a:t>
            </a:r>
          </a:p>
        </p:txBody>
      </p:sp>
    </p:spTree>
    <p:extLst>
      <p:ext uri="{BB962C8B-B14F-4D97-AF65-F5344CB8AC3E}">
        <p14:creationId xmlns:p14="http://schemas.microsoft.com/office/powerpoint/2010/main" val="228074865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b="1" dirty="0">
                <a:latin typeface="Garamond" panose="02020404030301010803" pitchFamily="18" charset="0"/>
              </a:rPr>
              <a:t>Purposes of Clinical Assessment Interviews </a:t>
            </a:r>
            <a:r>
              <a:rPr lang="en-US" sz="2500" b="1" dirty="0">
                <a:latin typeface="Garamond" panose="02020404030301010803" pitchFamily="18" charset="0"/>
              </a:rPr>
              <a:t>(pp. 148-149)[1]</a:t>
            </a:r>
          </a:p>
        </p:txBody>
      </p:sp>
      <p:sp>
        <p:nvSpPr>
          <p:cNvPr id="6" name="Content Placeholder 5"/>
          <p:cNvSpPr>
            <a:spLocks noGrp="1"/>
          </p:cNvSpPr>
          <p:nvPr>
            <p:ph idx="1"/>
          </p:nvPr>
        </p:nvSpPr>
        <p:spPr>
          <a:xfrm>
            <a:off x="990600" y="1600200"/>
            <a:ext cx="7162800" cy="4525963"/>
          </a:xfrm>
        </p:spPr>
        <p:txBody>
          <a:bodyPr>
            <a:noAutofit/>
          </a:bodyPr>
          <a:lstStyle/>
          <a:p>
            <a:r>
              <a:rPr lang="en-US" sz="2000" dirty="0">
                <a:latin typeface="Arial" panose="020B0604020202020204" pitchFamily="34" charset="0"/>
                <a:cs typeface="Arial" panose="020B0604020202020204" pitchFamily="34" charset="0"/>
              </a:rPr>
              <a:t>Initial Interview (see p. 148)</a:t>
            </a:r>
          </a:p>
          <a:p>
            <a:r>
              <a:rPr lang="en-US" sz="2000" dirty="0">
                <a:latin typeface="Arial" panose="020B0604020202020204" pitchFamily="34" charset="0"/>
                <a:cs typeface="Arial" panose="020B0604020202020204" pitchFamily="34" charset="0"/>
              </a:rPr>
              <a:t>Post-Assessment (Exit) Interview </a:t>
            </a:r>
          </a:p>
          <a:p>
            <a:pPr marL="457200" lvl="1" indent="0">
              <a:buNone/>
            </a:pPr>
            <a:r>
              <a:rPr lang="en-US" sz="2000" dirty="0">
                <a:latin typeface="Arial" panose="020B0604020202020204" pitchFamily="34" charset="0"/>
                <a:cs typeface="Arial" panose="020B0604020202020204" pitchFamily="34" charset="0"/>
              </a:rPr>
              <a:t>(see p. 149)</a:t>
            </a:r>
          </a:p>
          <a:p>
            <a:r>
              <a:rPr lang="en-US" sz="2000" dirty="0">
                <a:latin typeface="Arial" panose="020B0604020202020204" pitchFamily="34" charset="0"/>
                <a:cs typeface="Arial" panose="020B0604020202020204" pitchFamily="34" charset="0"/>
              </a:rPr>
              <a:t>Follow-Up Interview (see p. 149)</a:t>
            </a: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0183156"/>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Degrees of Structure in Initial Clinical Assessment Interviews </a:t>
            </a:r>
            <a:br>
              <a:rPr lang="en-US" b="1" dirty="0">
                <a:latin typeface="Garamond" panose="02020404030301010803" pitchFamily="18" charset="0"/>
              </a:rPr>
            </a:br>
            <a:r>
              <a:rPr lang="en-US" sz="2500" b="1" dirty="0"/>
              <a:t>(pp. 149</a:t>
            </a:r>
            <a:r>
              <a:rPr lang="en-US" sz="2500" dirty="0">
                <a:effectLst/>
              </a:rPr>
              <a:t>–</a:t>
            </a:r>
            <a:r>
              <a:rPr lang="en-US" sz="2500" b="1" dirty="0"/>
              <a:t>152)</a:t>
            </a:r>
          </a:p>
        </p:txBody>
      </p:sp>
      <p:sp>
        <p:nvSpPr>
          <p:cNvPr id="3" name="Content Placeholder 2"/>
          <p:cNvSpPr>
            <a:spLocks noGrp="1"/>
          </p:cNvSpPr>
          <p:nvPr>
            <p:ph idx="1"/>
          </p:nvPr>
        </p:nvSpPr>
        <p:spPr>
          <a:xfrm>
            <a:off x="1066800" y="1905000"/>
            <a:ext cx="7086600" cy="4724400"/>
          </a:xfrm>
        </p:spPr>
        <p:txBody>
          <a:bodyPr>
            <a:normAutofit/>
          </a:bodyPr>
          <a:lstStyle/>
          <a:p>
            <a:r>
              <a:rPr lang="en-US" sz="2000" dirty="0">
                <a:latin typeface="Arial" panose="020B0604020202020204" pitchFamily="34" charset="0"/>
                <a:cs typeface="Arial" panose="020B0604020202020204" pitchFamily="34" charset="0"/>
              </a:rPr>
              <a:t>Unstructured Interviews</a:t>
            </a:r>
          </a:p>
          <a:p>
            <a:r>
              <a:rPr lang="en-US" sz="2000" dirty="0">
                <a:latin typeface="Arial" panose="020B0604020202020204" pitchFamily="34" charset="0"/>
                <a:cs typeface="Arial" panose="020B0604020202020204" pitchFamily="34" charset="0"/>
              </a:rPr>
              <a:t>Semistructured Interviews</a:t>
            </a:r>
          </a:p>
          <a:p>
            <a:r>
              <a:rPr lang="en-US" sz="2000" dirty="0">
                <a:latin typeface="Arial" panose="020B0604020202020204" pitchFamily="34" charset="0"/>
                <a:cs typeface="Arial" panose="020B0604020202020204" pitchFamily="34" charset="0"/>
              </a:rPr>
              <a:t>Structured Interviews</a:t>
            </a:r>
          </a:p>
          <a:p>
            <a:pPr lvl="1"/>
            <a:r>
              <a:rPr lang="en-US" sz="2000" dirty="0">
                <a:latin typeface="Arial" panose="020B0604020202020204" pitchFamily="34" charset="0"/>
                <a:cs typeface="Arial" panose="020B0604020202020204" pitchFamily="34" charset="0"/>
              </a:rPr>
              <a:t>Potential difficulties with structured interviews</a:t>
            </a:r>
          </a:p>
          <a:p>
            <a:pPr lvl="1"/>
            <a:r>
              <a:rPr lang="en-US" sz="2000" dirty="0">
                <a:latin typeface="Arial" panose="020B0604020202020204" pitchFamily="34" charset="0"/>
                <a:cs typeface="Arial" panose="020B0604020202020204" pitchFamily="34" charset="0"/>
              </a:rPr>
              <a:t>Computer-generated interviews</a:t>
            </a:r>
          </a:p>
          <a:p>
            <a:r>
              <a:rPr lang="en-US" sz="2000" dirty="0">
                <a:latin typeface="Arial" panose="020B0604020202020204" pitchFamily="34" charset="0"/>
                <a:cs typeface="Arial" panose="020B0604020202020204" pitchFamily="34" charset="0"/>
              </a:rPr>
              <a:t>Comparison of unstructured, semistructured, and structured interviews</a:t>
            </a:r>
          </a:p>
        </p:txBody>
      </p:sp>
    </p:spTree>
    <p:extLst>
      <p:ext uri="{BB962C8B-B14F-4D97-AF65-F5344CB8AC3E}">
        <p14:creationId xmlns:p14="http://schemas.microsoft.com/office/powerpoint/2010/main" val="4256040571"/>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b="1" dirty="0">
                <a:latin typeface="Garamond" panose="02020404030301010803" pitchFamily="18" charset="0"/>
                <a:cs typeface="Arial" panose="020B0604020202020204" pitchFamily="34" charset="0"/>
              </a:rPr>
              <a:t>Fundamental Interviewing Guidelines </a:t>
            </a:r>
            <a:r>
              <a:rPr lang="en-US" sz="2500" b="1" dirty="0">
                <a:latin typeface="Garamond" panose="02020404030301010803" pitchFamily="18" charset="0"/>
                <a:cs typeface="Arial" panose="020B0604020202020204" pitchFamily="34" charset="0"/>
              </a:rPr>
              <a:t>(pp. 152-154)</a:t>
            </a:r>
          </a:p>
        </p:txBody>
      </p:sp>
      <p:sp>
        <p:nvSpPr>
          <p:cNvPr id="3" name="Content Placeholder 2"/>
          <p:cNvSpPr>
            <a:spLocks noGrp="1"/>
          </p:cNvSpPr>
          <p:nvPr>
            <p:ph idx="1"/>
          </p:nvPr>
        </p:nvSpPr>
        <p:spPr>
          <a:xfrm>
            <a:off x="1219200" y="1447800"/>
            <a:ext cx="6934200" cy="5410200"/>
          </a:xfrm>
        </p:spPr>
        <p:txBody>
          <a:bodyPr/>
          <a:lstStyle/>
          <a:p>
            <a:r>
              <a:rPr lang="en-US" sz="2000" dirty="0">
                <a:latin typeface="Arial" panose="020B0604020202020204" pitchFamily="34" charset="0"/>
                <a:cs typeface="Arial" panose="020B0604020202020204" pitchFamily="34" charset="0"/>
              </a:rPr>
              <a:t>Before the interview</a:t>
            </a:r>
          </a:p>
          <a:p>
            <a:pPr lvl="1"/>
            <a:r>
              <a:rPr lang="en-US" sz="2000" dirty="0">
                <a:latin typeface="Arial" panose="020B0604020202020204" pitchFamily="34" charset="0"/>
                <a:cs typeface="Arial" panose="020B0604020202020204" pitchFamily="34" charset="0"/>
              </a:rPr>
              <a:t>See 19 points on pp. 152-153</a:t>
            </a:r>
          </a:p>
          <a:p>
            <a:r>
              <a:rPr lang="en-US" sz="2000" dirty="0">
                <a:latin typeface="Arial" panose="020B0604020202020204" pitchFamily="34" charset="0"/>
                <a:cs typeface="Arial" panose="020B0604020202020204" pitchFamily="34" charset="0"/>
              </a:rPr>
              <a:t> During the interview</a:t>
            </a:r>
          </a:p>
          <a:p>
            <a:pPr lvl="1"/>
            <a:r>
              <a:rPr lang="en-US" sz="2000" dirty="0">
                <a:latin typeface="Arial" panose="020B0604020202020204" pitchFamily="34" charset="0"/>
                <a:cs typeface="Arial" panose="020B0604020202020204" pitchFamily="34" charset="0"/>
              </a:rPr>
              <a:t>See 18 points on p. 153</a:t>
            </a:r>
          </a:p>
          <a:p>
            <a:r>
              <a:rPr lang="en-US" sz="2000" dirty="0">
                <a:latin typeface="Arial" panose="020B0604020202020204" pitchFamily="34" charset="0"/>
                <a:cs typeface="Arial" panose="020B0604020202020204" pitchFamily="34" charset="0"/>
              </a:rPr>
              <a:t>A good interview takes careful planning, skillful execution, and good organization; it is purposeful and goal-oriented. </a:t>
            </a:r>
          </a:p>
        </p:txBody>
      </p:sp>
    </p:spTree>
    <p:extLst>
      <p:ext uri="{BB962C8B-B14F-4D97-AF65-F5344CB8AC3E}">
        <p14:creationId xmlns:p14="http://schemas.microsoft.com/office/powerpoint/2010/main" val="1341434991"/>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Developing Sensitive Interviewing </a:t>
            </a:r>
            <a:r>
              <a:rPr lang="en-US" sz="2500" b="1" dirty="0">
                <a:latin typeface="Garamond" panose="02020404030301010803" pitchFamily="18" charset="0"/>
              </a:rPr>
              <a:t>(pp. 159-160)</a:t>
            </a:r>
          </a:p>
        </p:txBody>
      </p:sp>
      <p:sp>
        <p:nvSpPr>
          <p:cNvPr id="3" name="Content Placeholder 2"/>
          <p:cNvSpPr>
            <a:spLocks noGrp="1"/>
          </p:cNvSpPr>
          <p:nvPr>
            <p:ph idx="1"/>
          </p:nvPr>
        </p:nvSpPr>
        <p:spPr>
          <a:xfrm>
            <a:off x="1219200" y="1981200"/>
            <a:ext cx="6858000" cy="4144963"/>
          </a:xfrm>
        </p:spPr>
        <p:txBody>
          <a:bodyPr>
            <a:normAutofit/>
          </a:bodyPr>
          <a:lstStyle/>
          <a:p>
            <a:r>
              <a:rPr lang="en-US" sz="2000" dirty="0">
                <a:latin typeface="Arial" panose="020B0604020202020204" pitchFamily="34" charset="0"/>
                <a:cs typeface="Arial" panose="020B0604020202020204" pitchFamily="34" charset="0"/>
              </a:rPr>
              <a:t>Preschool years</a:t>
            </a:r>
          </a:p>
          <a:p>
            <a:r>
              <a:rPr lang="en-US" sz="2000" dirty="0">
                <a:latin typeface="Arial" panose="020B0604020202020204" pitchFamily="34" charset="0"/>
                <a:cs typeface="Arial" panose="020B0604020202020204" pitchFamily="34" charset="0"/>
              </a:rPr>
              <a:t>Middle childhood</a:t>
            </a:r>
          </a:p>
          <a:p>
            <a:r>
              <a:rPr lang="en-US" sz="2000" dirty="0">
                <a:latin typeface="Arial" panose="020B0604020202020204" pitchFamily="34" charset="0"/>
                <a:cs typeface="Arial" panose="020B0604020202020204" pitchFamily="34" charset="0"/>
              </a:rPr>
              <a:t>Adolescence</a:t>
            </a: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7647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Health Care Claims and Emergency Department Visits in the United States</a:t>
            </a:r>
            <a:r>
              <a:rPr lang="en-US" sz="2500" dirty="0">
                <a:effectLst/>
                <a:ea typeface="Calibri" panose="020F0502020204030204" pitchFamily="34" charset="0"/>
              </a:rPr>
              <a:t>[3]</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838200" y="20574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From the Spring of 2020 to November 2020, claims for children ages 6 to 12 years for obsessive-compulsive disorder and tic disorders increased (26.8% and 28.7%, respectively) from their levels in the corresponding months of 2019</a:t>
            </a:r>
          </a:p>
        </p:txBody>
      </p:sp>
    </p:spTree>
    <p:extLst>
      <p:ext uri="{BB962C8B-B14F-4D97-AF65-F5344CB8AC3E}">
        <p14:creationId xmlns:p14="http://schemas.microsoft.com/office/powerpoint/2010/main" val="3237125139"/>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b="1" dirty="0">
                <a:latin typeface="Garamond" panose="02020404030301010803" pitchFamily="18" charset="0"/>
                <a:cs typeface="Arial" panose="020B0604020202020204" pitchFamily="34" charset="0"/>
              </a:rPr>
              <a:t>Avoiding Certain Types of Questions </a:t>
            </a:r>
            <a:r>
              <a:rPr lang="en-US" sz="2500" b="1" dirty="0">
                <a:latin typeface="Garamond" panose="02020404030301010803" pitchFamily="18" charset="0"/>
                <a:cs typeface="Arial" panose="020B0604020202020204" pitchFamily="34" charset="0"/>
              </a:rPr>
              <a:t>(pp. 162-166) </a:t>
            </a:r>
          </a:p>
        </p:txBody>
      </p:sp>
      <p:sp>
        <p:nvSpPr>
          <p:cNvPr id="6" name="Content Placeholder 5"/>
          <p:cNvSpPr>
            <a:spLocks noGrp="1"/>
          </p:cNvSpPr>
          <p:nvPr>
            <p:ph idx="1"/>
          </p:nvPr>
        </p:nvSpPr>
        <p:spPr>
          <a:xfrm>
            <a:off x="1066800" y="1600200"/>
            <a:ext cx="6934200" cy="4343400"/>
          </a:xfrm>
        </p:spPr>
        <p:txBody>
          <a:bodyPr/>
          <a:lstStyle/>
          <a:p>
            <a:pPr marL="0" indent="0" algn="ctr">
              <a:buNone/>
            </a:pPr>
            <a:r>
              <a:rPr lang="en-US" sz="2000" dirty="0">
                <a:latin typeface="Arial" panose="020B0604020202020204" pitchFamily="34" charset="0"/>
                <a:cs typeface="Arial" panose="020B0604020202020204" pitchFamily="34" charset="0"/>
              </a:rPr>
              <a:t>Questions to avoid: </a:t>
            </a:r>
          </a:p>
          <a:p>
            <a:r>
              <a:rPr lang="en-US" sz="2000" dirty="0">
                <a:latin typeface="Arial" panose="020B0604020202020204" pitchFamily="34" charset="0"/>
                <a:cs typeface="Arial" panose="020B0604020202020204" pitchFamily="34" charset="0"/>
              </a:rPr>
              <a:t>Yes-No Questions</a:t>
            </a:r>
          </a:p>
          <a:p>
            <a:r>
              <a:rPr lang="en-US" sz="2000" dirty="0">
                <a:latin typeface="Arial" panose="020B0604020202020204" pitchFamily="34" charset="0"/>
                <a:cs typeface="Arial" panose="020B0604020202020204" pitchFamily="34" charset="0"/>
              </a:rPr>
              <a:t>Double-Barreled Questions</a:t>
            </a:r>
          </a:p>
          <a:p>
            <a:r>
              <a:rPr lang="en-US" sz="2000" dirty="0">
                <a:latin typeface="Arial" panose="020B0604020202020204" pitchFamily="34" charset="0"/>
                <a:cs typeface="Arial" panose="020B0604020202020204" pitchFamily="34" charset="0"/>
              </a:rPr>
              <a:t>Long, Multi-Part Questions</a:t>
            </a:r>
          </a:p>
          <a:p>
            <a:r>
              <a:rPr lang="en-US" sz="2000" dirty="0">
                <a:latin typeface="Arial" panose="020B0604020202020204" pitchFamily="34" charset="0"/>
                <a:cs typeface="Arial" panose="020B0604020202020204" pitchFamily="34" charset="0"/>
              </a:rPr>
              <a:t>Leading, Suggestive, or Coercive Questions</a:t>
            </a:r>
          </a:p>
          <a:p>
            <a:r>
              <a:rPr lang="en-US" sz="2000" dirty="0">
                <a:latin typeface="Arial" panose="020B0604020202020204" pitchFamily="34" charset="0"/>
                <a:cs typeface="Arial" panose="020B0604020202020204" pitchFamily="34" charset="0"/>
              </a:rPr>
              <a:t>Random Probing Questions</a:t>
            </a:r>
          </a:p>
          <a:p>
            <a:r>
              <a:rPr lang="en-US" sz="2000" dirty="0">
                <a:latin typeface="Arial" panose="020B0604020202020204" pitchFamily="34" charset="0"/>
                <a:cs typeface="Arial" panose="020B0604020202020204" pitchFamily="34" charset="0"/>
              </a:rPr>
              <a:t>Embarrassing or Accusatory Questions</a:t>
            </a:r>
          </a:p>
          <a:p>
            <a:r>
              <a:rPr lang="en-US" sz="2000" dirty="0">
                <a:latin typeface="Arial" panose="020B0604020202020204" pitchFamily="34" charset="0"/>
                <a:cs typeface="Arial" panose="020B0604020202020204" pitchFamily="34" charset="0"/>
              </a:rPr>
              <a:t>Why Questions</a:t>
            </a:r>
          </a:p>
        </p:txBody>
      </p:sp>
    </p:spTree>
    <p:extLst>
      <p:ext uri="{BB962C8B-B14F-4D97-AF65-F5344CB8AC3E}">
        <p14:creationId xmlns:p14="http://schemas.microsoft.com/office/powerpoint/2010/main" val="1372824135"/>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3</a:t>
            </a:r>
          </a:p>
        </p:txBody>
      </p:sp>
      <p:sp>
        <p:nvSpPr>
          <p:cNvPr id="3" name="Subtitle 2"/>
          <p:cNvSpPr>
            <a:spLocks noGrp="1"/>
          </p:cNvSpPr>
          <p:nvPr>
            <p:ph type="subTitle" sz="quarter" idx="1"/>
          </p:nvPr>
        </p:nvSpPr>
        <p:spPr>
          <a:xfrm>
            <a:off x="914400" y="3431721"/>
            <a:ext cx="7086600" cy="1752600"/>
          </a:xfrm>
        </p:spPr>
        <p:txBody>
          <a:bodyPr/>
          <a:lstStyle/>
          <a:p>
            <a:r>
              <a:rPr lang="en-US" sz="4400" b="1" dirty="0"/>
              <a:t>Culturally and Linguistically Diverse Children</a:t>
            </a:r>
          </a:p>
        </p:txBody>
      </p:sp>
    </p:spTree>
    <p:extLst>
      <p:ext uri="{BB962C8B-B14F-4D97-AF65-F5344CB8AC3E}">
        <p14:creationId xmlns:p14="http://schemas.microsoft.com/office/powerpoint/2010/main" val="1430548624"/>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Garamond" panose="02020404030301010803" pitchFamily="18" charset="0"/>
                <a:cs typeface="Arial" panose="020B0604020202020204" pitchFamily="34" charset="0"/>
              </a:rPr>
              <a:t>Culturally &amp; Linguistically Diverse Groups </a:t>
            </a:r>
            <a:r>
              <a:rPr lang="en-US" sz="2800" b="1" dirty="0">
                <a:latin typeface="Garamond" panose="02020404030301010803" pitchFamily="18" charset="0"/>
                <a:cs typeface="Arial" panose="020B0604020202020204" pitchFamily="34" charset="0"/>
              </a:rPr>
              <a:t>(p. 110)</a:t>
            </a:r>
          </a:p>
        </p:txBody>
      </p:sp>
      <p:sp>
        <p:nvSpPr>
          <p:cNvPr id="3" name="Content Placeholder 2"/>
          <p:cNvSpPr>
            <a:spLocks noGrp="1"/>
          </p:cNvSpPr>
          <p:nvPr>
            <p:ph idx="1"/>
          </p:nvPr>
        </p:nvSpPr>
        <p:spPr>
          <a:xfrm>
            <a:off x="1219200" y="2057400"/>
            <a:ext cx="6705600" cy="4068763"/>
          </a:xfrm>
        </p:spPr>
        <p:txBody>
          <a:bodyPr>
            <a:noAutofit/>
          </a:bodyPr>
          <a:lstStyle/>
          <a:p>
            <a:r>
              <a:rPr lang="en-US" sz="2000" dirty="0">
                <a:latin typeface="Arial" panose="020B0604020202020204" pitchFamily="34" charset="0"/>
                <a:cs typeface="Arial" panose="020B0604020202020204" pitchFamily="34" charset="0"/>
              </a:rPr>
              <a:t>Several terms have been used to describe children whose ethnicity or language differs from that of European Americans</a:t>
            </a:r>
          </a:p>
          <a:p>
            <a:r>
              <a:rPr lang="en-US" sz="2000" dirty="0">
                <a:latin typeface="Arial" panose="020B0604020202020204" pitchFamily="34" charset="0"/>
                <a:cs typeface="Arial" panose="020B0604020202020204" pitchFamily="34" charset="0"/>
              </a:rPr>
              <a:t>The term primarily used in this text is </a:t>
            </a:r>
            <a:r>
              <a:rPr lang="en-US" sz="2000" i="1" dirty="0">
                <a:latin typeface="Arial" panose="020B0604020202020204" pitchFamily="34" charset="0"/>
                <a:cs typeface="Arial" panose="020B0604020202020204" pitchFamily="34" charset="0"/>
              </a:rPr>
              <a:t>culturally and linguistically diverse children</a:t>
            </a:r>
            <a:r>
              <a:rPr lang="en-US" sz="20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46629856"/>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aramond" panose="02020404030301010803" pitchFamily="18" charset="0"/>
                <a:cs typeface="Arial" panose="020B0604020202020204" pitchFamily="34" charset="0"/>
              </a:rPr>
              <a:t>Problems, Values, and Acculturation </a:t>
            </a:r>
            <a:r>
              <a:rPr lang="en-US" sz="2500" dirty="0">
                <a:latin typeface="Garamond" panose="02020404030301010803" pitchFamily="18" charset="0"/>
                <a:cs typeface="Arial" panose="020B0604020202020204" pitchFamily="34" charset="0"/>
              </a:rPr>
              <a:t>(pp. 110-118) [1]</a:t>
            </a:r>
            <a:endParaRPr lang="en-US" sz="2500" dirty="0"/>
          </a:p>
        </p:txBody>
      </p:sp>
      <p:sp>
        <p:nvSpPr>
          <p:cNvPr id="3" name="Content Placeholder 2"/>
          <p:cNvSpPr>
            <a:spLocks noGrp="1"/>
          </p:cNvSpPr>
          <p:nvPr>
            <p:ph idx="1"/>
          </p:nvPr>
        </p:nvSpPr>
        <p:spPr>
          <a:xfrm>
            <a:off x="1295400" y="1600200"/>
            <a:ext cx="6934200" cy="4724400"/>
          </a:xfrm>
        </p:spPr>
        <p:txBody>
          <a:bodyPr/>
          <a:lstStyle/>
          <a:p>
            <a:r>
              <a:rPr lang="en-US" sz="2000" dirty="0">
                <a:latin typeface="Arial" panose="020B0604020202020204" pitchFamily="34" charset="0"/>
                <a:cs typeface="Arial" panose="020B0604020202020204" pitchFamily="34" charset="0"/>
              </a:rPr>
              <a:t>Important terms:	</a:t>
            </a:r>
          </a:p>
          <a:p>
            <a:pPr lvl="1"/>
            <a:r>
              <a:rPr lang="en-US" sz="2000" dirty="0">
                <a:latin typeface="Arial" panose="020B0604020202020204" pitchFamily="34" charset="0"/>
                <a:cs typeface="Arial" panose="020B0604020202020204" pitchFamily="34" charset="0"/>
              </a:rPr>
              <a:t>Acculturation</a:t>
            </a:r>
          </a:p>
          <a:p>
            <a:pPr lvl="1"/>
            <a:r>
              <a:rPr lang="en-US" sz="2000" dirty="0">
                <a:latin typeface="Arial" panose="020B0604020202020204" pitchFamily="34" charset="0"/>
                <a:cs typeface="Arial" panose="020B0604020202020204" pitchFamily="34" charset="0"/>
              </a:rPr>
              <a:t>Culture</a:t>
            </a:r>
          </a:p>
          <a:p>
            <a:pPr lvl="1"/>
            <a:r>
              <a:rPr lang="en-US" sz="2000" dirty="0">
                <a:latin typeface="Arial" panose="020B0604020202020204" pitchFamily="34" charset="0"/>
                <a:cs typeface="Arial" panose="020B0604020202020204" pitchFamily="34" charset="0"/>
              </a:rPr>
              <a:t>Ethnicity</a:t>
            </a:r>
          </a:p>
          <a:p>
            <a:pPr lvl="1"/>
            <a:r>
              <a:rPr lang="en-US" sz="2000" dirty="0">
                <a:latin typeface="Arial" panose="020B0604020202020204" pitchFamily="34" charset="0"/>
                <a:cs typeface="Arial" panose="020B0604020202020204" pitchFamily="34" charset="0"/>
              </a:rPr>
              <a:t>Race (but will not further be used in the text)</a:t>
            </a:r>
          </a:p>
          <a:p>
            <a:pPr lvl="1"/>
            <a:r>
              <a:rPr lang="en-US" sz="2000" dirty="0">
                <a:latin typeface="Arial" panose="020B0604020202020204" pitchFamily="34" charset="0"/>
                <a:cs typeface="Arial" panose="020B0604020202020204" pitchFamily="34" charset="0"/>
              </a:rPr>
              <a:t>Racism</a:t>
            </a:r>
          </a:p>
          <a:p>
            <a:pPr lvl="1"/>
            <a:r>
              <a:rPr lang="en-US" sz="2000" dirty="0">
                <a:latin typeface="Arial" panose="020B0604020202020204" pitchFamily="34" charset="0"/>
                <a:cs typeface="Arial" panose="020B0604020202020204" pitchFamily="34" charset="0"/>
              </a:rPr>
              <a:t>Social class</a:t>
            </a:r>
          </a:p>
          <a:p>
            <a:pPr lvl="1"/>
            <a:r>
              <a:rPr lang="en-US" sz="2000" dirty="0">
                <a:latin typeface="Arial" panose="020B0604020202020204" pitchFamily="34" charset="0"/>
                <a:cs typeface="Arial" panose="020B0604020202020204" pitchFamily="34" charset="0"/>
              </a:rPr>
              <a:t>Test bias </a:t>
            </a:r>
          </a:p>
          <a:p>
            <a:pPr lvl="1"/>
            <a:endParaRPr lang="en-US" sz="2000" dirty="0"/>
          </a:p>
        </p:txBody>
      </p:sp>
    </p:spTree>
    <p:extLst>
      <p:ext uri="{BB962C8B-B14F-4D97-AF65-F5344CB8AC3E}">
        <p14:creationId xmlns:p14="http://schemas.microsoft.com/office/powerpoint/2010/main" val="3524429186"/>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dirty="0">
                <a:latin typeface="Garamond" panose="02020404030301010803" pitchFamily="18" charset="0"/>
              </a:rPr>
              <a:t>Stress Associated with Acculturation</a:t>
            </a:r>
            <a:r>
              <a:rPr lang="en-US" b="1" dirty="0">
                <a:latin typeface="Garamond" panose="02020404030301010803" pitchFamily="18" charset="0"/>
              </a:rPr>
              <a:t> </a:t>
            </a:r>
            <a:r>
              <a:rPr lang="en-US" sz="2800" b="1" dirty="0">
                <a:latin typeface="Garamond" panose="02020404030301010803" pitchFamily="18" charset="0"/>
              </a:rPr>
              <a:t>(pp. </a:t>
            </a:r>
            <a:r>
              <a:rPr lang="en-US" sz="2800" dirty="0">
                <a:latin typeface="Garamond" panose="02020404030301010803" pitchFamily="18" charset="0"/>
              </a:rPr>
              <a:t>116-117</a:t>
            </a:r>
            <a:r>
              <a:rPr lang="en-US" sz="2800" b="1" dirty="0">
                <a:latin typeface="Garamond" panose="02020404030301010803" pitchFamily="18" charset="0"/>
              </a:rPr>
              <a:t>) [1]</a:t>
            </a:r>
          </a:p>
        </p:txBody>
      </p:sp>
      <p:sp>
        <p:nvSpPr>
          <p:cNvPr id="3" name="Content Placeholder 2"/>
          <p:cNvSpPr>
            <a:spLocks noGrp="1"/>
          </p:cNvSpPr>
          <p:nvPr>
            <p:ph idx="1"/>
          </p:nvPr>
        </p:nvSpPr>
        <p:spPr>
          <a:xfrm>
            <a:off x="1143000" y="1600200"/>
            <a:ext cx="6705600" cy="5029200"/>
          </a:xfrm>
        </p:spPr>
        <p:txBody>
          <a:bodyPr/>
          <a:lstStyle/>
          <a:p>
            <a:r>
              <a:rPr lang="en-US" sz="2000" dirty="0">
                <a:latin typeface="Arial" panose="020B0604020202020204" pitchFamily="34" charset="0"/>
                <a:cs typeface="Arial" panose="020B0604020202020204" pitchFamily="34" charset="0"/>
              </a:rPr>
              <a:t>For stresses associated with acculturation, see pp. 116-117 </a:t>
            </a:r>
          </a:p>
        </p:txBody>
      </p:sp>
    </p:spTree>
    <p:extLst>
      <p:ext uri="{BB962C8B-B14F-4D97-AF65-F5344CB8AC3E}">
        <p14:creationId xmlns:p14="http://schemas.microsoft.com/office/powerpoint/2010/main" val="370254262"/>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dirty="0">
                <a:latin typeface="Garamond" panose="02020404030301010803" pitchFamily="18" charset="0"/>
              </a:rPr>
              <a:t>Stress Associated with Acculturation</a:t>
            </a:r>
            <a:r>
              <a:rPr lang="en-US" b="1" dirty="0">
                <a:latin typeface="Garamond" panose="02020404030301010803" pitchFamily="18" charset="0"/>
              </a:rPr>
              <a:t> </a:t>
            </a:r>
            <a:r>
              <a:rPr lang="en-US" sz="2800" b="1" dirty="0">
                <a:latin typeface="Garamond" panose="02020404030301010803" pitchFamily="18" charset="0"/>
              </a:rPr>
              <a:t>(p. </a:t>
            </a:r>
            <a:r>
              <a:rPr lang="en-US" sz="2800" dirty="0">
                <a:latin typeface="Garamond" panose="02020404030301010803" pitchFamily="18" charset="0"/>
              </a:rPr>
              <a:t>116</a:t>
            </a:r>
            <a:r>
              <a:rPr lang="en-US" sz="2800" b="1" dirty="0">
                <a:latin typeface="Garamond" panose="02020404030301010803" pitchFamily="18" charset="0"/>
              </a:rPr>
              <a:t>) [2] (Continued)</a:t>
            </a:r>
          </a:p>
        </p:txBody>
      </p:sp>
      <p:sp>
        <p:nvSpPr>
          <p:cNvPr id="3" name="Content Placeholder 2"/>
          <p:cNvSpPr>
            <a:spLocks noGrp="1"/>
          </p:cNvSpPr>
          <p:nvPr>
            <p:ph idx="1"/>
          </p:nvPr>
        </p:nvSpPr>
        <p:spPr>
          <a:xfrm>
            <a:off x="1219200" y="1524000"/>
            <a:ext cx="6705600" cy="5029200"/>
          </a:xfrm>
        </p:spPr>
        <p:txBody>
          <a:bodyPr/>
          <a:lstStyle/>
          <a:p>
            <a:r>
              <a:rPr lang="en-US" sz="2000" dirty="0">
                <a:latin typeface="Arial" panose="020B0604020202020204" pitchFamily="34" charset="0"/>
                <a:cs typeface="Arial" panose="020B0604020202020204" pitchFamily="34" charset="0"/>
              </a:rPr>
              <a:t>Feelings of estrangement may lead to: </a:t>
            </a:r>
          </a:p>
          <a:p>
            <a:pPr lvl="1"/>
            <a:r>
              <a:rPr lang="en-US" sz="2000" dirty="0">
                <a:latin typeface="Arial" panose="020B0604020202020204" pitchFamily="34" charset="0"/>
                <a:cs typeface="Arial" panose="020B0604020202020204" pitchFamily="34" charset="0"/>
              </a:rPr>
              <a:t>Negative self-concept</a:t>
            </a:r>
          </a:p>
          <a:p>
            <a:pPr lvl="1"/>
            <a:r>
              <a:rPr lang="en-US" sz="2000" dirty="0">
                <a:latin typeface="Arial" panose="020B0604020202020204" pitchFamily="34" charset="0"/>
                <a:cs typeface="Arial" panose="020B0604020202020204" pitchFamily="34" charset="0"/>
              </a:rPr>
              <a:t>Depression and hopelessness</a:t>
            </a:r>
          </a:p>
          <a:p>
            <a:pPr lvl="1"/>
            <a:r>
              <a:rPr lang="en-US" sz="2000" dirty="0">
                <a:latin typeface="Arial" panose="020B0604020202020204" pitchFamily="34" charset="0"/>
                <a:cs typeface="Arial" panose="020B0604020202020204" pitchFamily="34" charset="0"/>
              </a:rPr>
              <a:t>Low morale</a:t>
            </a:r>
          </a:p>
          <a:p>
            <a:pPr lvl="1"/>
            <a:r>
              <a:rPr lang="en-US" sz="2000" dirty="0">
                <a:latin typeface="Arial" panose="020B0604020202020204" pitchFamily="34" charset="0"/>
                <a:cs typeface="Arial" panose="020B0604020202020204" pitchFamily="34" charset="0"/>
              </a:rPr>
              <a:t>Anxiety </a:t>
            </a:r>
          </a:p>
          <a:p>
            <a:pPr lvl="1"/>
            <a:r>
              <a:rPr lang="en-US" sz="2000" dirty="0">
                <a:latin typeface="Arial" panose="020B0604020202020204" pitchFamily="34" charset="0"/>
                <a:cs typeface="Arial" panose="020B0604020202020204" pitchFamily="34" charset="0"/>
              </a:rPr>
              <a:t>Academic problems</a:t>
            </a:r>
          </a:p>
          <a:p>
            <a:pPr lvl="1"/>
            <a:r>
              <a:rPr lang="en-US" sz="2000" dirty="0">
                <a:latin typeface="Arial" panose="020B0604020202020204" pitchFamily="34" charset="0"/>
                <a:cs typeface="Arial" panose="020B0604020202020204" pitchFamily="34" charset="0"/>
              </a:rPr>
              <a:t>Delinquent behaviors</a:t>
            </a:r>
          </a:p>
          <a:p>
            <a:pPr lvl="1"/>
            <a:r>
              <a:rPr lang="en-US" sz="2000" dirty="0">
                <a:latin typeface="Arial" panose="020B0604020202020204" pitchFamily="34" charset="0"/>
                <a:cs typeface="Arial" panose="020B0604020202020204" pitchFamily="34" charset="0"/>
              </a:rPr>
              <a:t>Dropping out of school</a:t>
            </a:r>
          </a:p>
          <a:p>
            <a:pPr lvl="1"/>
            <a:r>
              <a:rPr lang="en-US" sz="2000" dirty="0">
                <a:latin typeface="Arial" panose="020B0604020202020204" pitchFamily="34" charset="0"/>
                <a:cs typeface="Arial" panose="020B0604020202020204" pitchFamily="34" charset="0"/>
              </a:rPr>
              <a:t>Joining gangs</a:t>
            </a:r>
          </a:p>
        </p:txBody>
      </p:sp>
    </p:spTree>
    <p:extLst>
      <p:ext uri="{BB962C8B-B14F-4D97-AF65-F5344CB8AC3E}">
        <p14:creationId xmlns:p14="http://schemas.microsoft.com/office/powerpoint/2010/main" val="2483611910"/>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Ethnicity and Disability Under IDEA 2004 </a:t>
            </a:r>
            <a:r>
              <a:rPr lang="en-US" sz="2500" dirty="0"/>
              <a:t>(pp. 120, 122 &amp; 123)</a:t>
            </a:r>
          </a:p>
        </p:txBody>
      </p:sp>
      <p:sp>
        <p:nvSpPr>
          <p:cNvPr id="3" name="Content Placeholder 2"/>
          <p:cNvSpPr>
            <a:spLocks noGrp="1"/>
          </p:cNvSpPr>
          <p:nvPr>
            <p:ph idx="1"/>
          </p:nvPr>
        </p:nvSpPr>
        <p:spPr>
          <a:xfrm>
            <a:off x="1143000" y="2209800"/>
            <a:ext cx="6858000" cy="3916363"/>
          </a:xfrm>
        </p:spPr>
        <p:txBody>
          <a:bodyPr/>
          <a:lstStyle/>
          <a:p>
            <a:r>
              <a:rPr lang="en-US" sz="2000" dirty="0">
                <a:latin typeface="Arial" panose="020B0604020202020204" pitchFamily="34" charset="0"/>
                <a:cs typeface="Arial" panose="020B0604020202020204" pitchFamily="34" charset="0"/>
              </a:rPr>
              <a:t>Table 3-2 (pp. 122-123) shows the number and percentage of students by ethnic group and disability served under IDEA in the 2019–2020 school year </a:t>
            </a:r>
          </a:p>
          <a:p>
            <a:r>
              <a:rPr lang="en-US" sz="2000" dirty="0">
                <a:latin typeface="Arial" panose="020B0604020202020204" pitchFamily="34" charset="0"/>
                <a:cs typeface="Arial" panose="020B0604020202020204" pitchFamily="34" charset="0"/>
              </a:rPr>
              <a:t>Specific learning disability has the largest percentage of students in every ethnic group. </a:t>
            </a:r>
          </a:p>
        </p:txBody>
      </p:sp>
    </p:spTree>
    <p:extLst>
      <p:ext uri="{BB962C8B-B14F-4D97-AF65-F5344CB8AC3E}">
        <p14:creationId xmlns:p14="http://schemas.microsoft.com/office/powerpoint/2010/main" val="2099700820"/>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lstStyle/>
          <a:p>
            <a:r>
              <a:rPr lang="en-US" dirty="0"/>
              <a:t>Assessment of Culturally and Linguistically Diverse Groups </a:t>
            </a:r>
            <a:br>
              <a:rPr lang="en-US" dirty="0"/>
            </a:br>
            <a:r>
              <a:rPr lang="en-US" sz="2500" dirty="0"/>
              <a:t>(pp. 124-126)</a:t>
            </a:r>
            <a:r>
              <a:rPr lang="en-US" sz="2500" dirty="0">
                <a:latin typeface="Garamond" panose="02020404030301010803" pitchFamily="18" charset="0"/>
              </a:rPr>
              <a:t> </a:t>
            </a:r>
            <a:endParaRPr lang="en-US" sz="2500" dirty="0"/>
          </a:p>
        </p:txBody>
      </p:sp>
      <p:sp>
        <p:nvSpPr>
          <p:cNvPr id="3" name="Content Placeholder 2"/>
          <p:cNvSpPr>
            <a:spLocks noGrp="1"/>
          </p:cNvSpPr>
          <p:nvPr>
            <p:ph idx="1"/>
          </p:nvPr>
        </p:nvSpPr>
        <p:spPr>
          <a:xfrm>
            <a:off x="1066800" y="2590800"/>
            <a:ext cx="7010400" cy="3886200"/>
          </a:xfrm>
        </p:spPr>
        <p:txBody>
          <a:bodyPr/>
          <a:lstStyle/>
          <a:p>
            <a:pPr marL="0" indent="0">
              <a:buNone/>
            </a:pPr>
            <a:r>
              <a:rPr lang="en-US" sz="2000" dirty="0">
                <a:latin typeface="Arial" panose="020B0604020202020204" pitchFamily="34" charset="0"/>
                <a:cs typeface="Arial" panose="020B0604020202020204" pitchFamily="34" charset="0"/>
              </a:rPr>
              <a:t>Consider the following when you evaluate culturally and linguistically diverse children: </a:t>
            </a:r>
          </a:p>
          <a:p>
            <a:r>
              <a:rPr lang="en-US" sz="2000" dirty="0">
                <a:latin typeface="Arial" panose="020B0604020202020204" pitchFamily="34" charset="0"/>
                <a:cs typeface="Arial" panose="020B0604020202020204" pitchFamily="34" charset="0"/>
              </a:rPr>
              <a:t>Response styles</a:t>
            </a:r>
          </a:p>
          <a:p>
            <a:r>
              <a:rPr lang="en-US" sz="2000" dirty="0">
                <a:latin typeface="Arial" panose="020B0604020202020204" pitchFamily="34" charset="0"/>
                <a:cs typeface="Arial" panose="020B0604020202020204" pitchFamily="34" charset="0"/>
              </a:rPr>
              <a:t>Cultural misunderstandings</a:t>
            </a:r>
          </a:p>
          <a:p>
            <a:r>
              <a:rPr lang="en-US" sz="2000" dirty="0">
                <a:latin typeface="Arial" panose="020B0604020202020204" pitchFamily="34" charset="0"/>
                <a:cs typeface="Arial" panose="020B0604020202020204" pitchFamily="34" charset="0"/>
              </a:rPr>
              <a:t>Verbal communication difficulties</a:t>
            </a:r>
          </a:p>
          <a:p>
            <a:r>
              <a:rPr lang="en-US" sz="2000" dirty="0">
                <a:latin typeface="Arial" panose="020B0604020202020204" pitchFamily="34" charset="0"/>
                <a:cs typeface="Arial" panose="020B0604020202020204" pitchFamily="34" charset="0"/>
              </a:rPr>
              <a:t>Nonverbal communication difficulties</a:t>
            </a:r>
          </a:p>
          <a:p>
            <a:endParaRPr lang="en-US" sz="2000" dirty="0"/>
          </a:p>
        </p:txBody>
      </p:sp>
    </p:spTree>
    <p:extLst>
      <p:ext uri="{BB962C8B-B14F-4D97-AF65-F5344CB8AC3E}">
        <p14:creationId xmlns:p14="http://schemas.microsoft.com/office/powerpoint/2010/main" val="1238623020"/>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Difficulties in Using Interpreters </a:t>
            </a:r>
            <a:br>
              <a:rPr lang="en-US" b="1" dirty="0">
                <a:latin typeface="Garamond" panose="02020404030301010803" pitchFamily="18" charset="0"/>
              </a:rPr>
            </a:br>
            <a:r>
              <a:rPr lang="en-US" sz="2500" b="1" dirty="0">
                <a:latin typeface="Garamond" panose="02020404030301010803" pitchFamily="18" charset="0"/>
              </a:rPr>
              <a:t>(pp. 130-131) </a:t>
            </a:r>
          </a:p>
        </p:txBody>
      </p:sp>
      <p:sp>
        <p:nvSpPr>
          <p:cNvPr id="4" name="Content Placeholder 3"/>
          <p:cNvSpPr>
            <a:spLocks noGrp="1"/>
          </p:cNvSpPr>
          <p:nvPr>
            <p:ph idx="1"/>
          </p:nvPr>
        </p:nvSpPr>
        <p:spPr>
          <a:xfrm>
            <a:off x="1066800" y="1524000"/>
            <a:ext cx="7010400" cy="4525963"/>
          </a:xfrm>
        </p:spPr>
        <p:txBody>
          <a:bodyPr>
            <a:noAutofit/>
          </a:bodyPr>
          <a:lstStyle/>
          <a:p>
            <a:r>
              <a:rPr lang="en-US" sz="2000" dirty="0">
                <a:latin typeface="Arial" panose="020B0604020202020204" pitchFamily="34" charset="0"/>
                <a:cs typeface="Arial" panose="020B0604020202020204" pitchFamily="34" charset="0"/>
              </a:rPr>
              <a:t>See pages 130-131 for difficulties using an interpreter</a:t>
            </a:r>
          </a:p>
        </p:txBody>
      </p:sp>
    </p:spTree>
    <p:extLst>
      <p:ext uri="{BB962C8B-B14F-4D97-AF65-F5344CB8AC3E}">
        <p14:creationId xmlns:p14="http://schemas.microsoft.com/office/powerpoint/2010/main" val="138062231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Suggestions for Working with Interpreters </a:t>
            </a:r>
            <a:r>
              <a:rPr lang="en-US" sz="2500" b="1" dirty="0">
                <a:latin typeface="Garamond" panose="02020404030301010803" pitchFamily="18" charset="0"/>
              </a:rPr>
              <a:t>(pp. 131-132)[1]</a:t>
            </a:r>
          </a:p>
        </p:txBody>
      </p:sp>
      <p:sp>
        <p:nvSpPr>
          <p:cNvPr id="3" name="Content Placeholder 2"/>
          <p:cNvSpPr>
            <a:spLocks noGrp="1"/>
          </p:cNvSpPr>
          <p:nvPr>
            <p:ph idx="1"/>
          </p:nvPr>
        </p:nvSpPr>
        <p:spPr>
          <a:xfrm>
            <a:off x="1143000" y="1600200"/>
            <a:ext cx="6934200" cy="4525963"/>
          </a:xfrm>
        </p:spPr>
        <p:txBody>
          <a:bodyPr>
            <a:normAutofit/>
          </a:bodyPr>
          <a:lstStyle/>
          <a:p>
            <a:r>
              <a:rPr lang="en-US" sz="2000" dirty="0">
                <a:latin typeface="Arial" panose="020B0604020202020204" pitchFamily="34" charset="0"/>
                <a:cs typeface="Arial" panose="020B0604020202020204" pitchFamily="34" charset="0"/>
              </a:rPr>
              <a:t>For suggestions in working with an interpreter see pages 131-132</a:t>
            </a:r>
          </a:p>
          <a:p>
            <a:r>
              <a:rPr lang="en-US" sz="2000" dirty="0">
                <a:latin typeface="Arial" panose="020B0604020202020204" pitchFamily="34" charset="0"/>
                <a:cs typeface="Arial" panose="020B0604020202020204" pitchFamily="34" charset="0"/>
              </a:rPr>
              <a:t>Using the interpreter in future sessions</a:t>
            </a:r>
          </a:p>
          <a:p>
            <a:r>
              <a:rPr lang="en-US" sz="2000" dirty="0">
                <a:latin typeface="Arial" panose="020B0604020202020204" pitchFamily="34" charset="0"/>
                <a:cs typeface="Arial" panose="020B0604020202020204" pitchFamily="34" charset="0"/>
              </a:rPr>
              <a:t>Evaluating the session</a:t>
            </a: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9487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Health Care Claims and Emergency Department Visits in the United States</a:t>
            </a:r>
            <a:r>
              <a:rPr lang="en-US" sz="2500" dirty="0">
                <a:effectLst/>
                <a:ea typeface="Calibri" panose="020F0502020204030204" pitchFamily="34" charset="0"/>
              </a:rPr>
              <a:t>[4]</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838200" y="2057400"/>
            <a:ext cx="7162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During 2020, there was a 31% increase in mental health–related emergency department visits among children aged 12 to 17 years compared to the previous year </a:t>
            </a:r>
          </a:p>
        </p:txBody>
      </p:sp>
    </p:spTree>
    <p:extLst>
      <p:ext uri="{BB962C8B-B14F-4D97-AF65-F5344CB8AC3E}">
        <p14:creationId xmlns:p14="http://schemas.microsoft.com/office/powerpoint/2010/main" val="3599617184"/>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382000" cy="1447800"/>
          </a:xfrm>
        </p:spPr>
        <p:txBody>
          <a:bodyPr>
            <a:noAutofit/>
          </a:bodyPr>
          <a:lstStyle/>
          <a:p>
            <a:r>
              <a:rPr lang="en-US" b="1" dirty="0">
                <a:latin typeface="Garamond" panose="02020404030301010803" pitchFamily="18" charset="0"/>
              </a:rPr>
              <a:t>Recommendations for Conducting Effective Assessments </a:t>
            </a:r>
            <a:r>
              <a:rPr lang="en-US" sz="2500" b="1" dirty="0">
                <a:latin typeface="Garamond" panose="02020404030301010803" pitchFamily="18" charset="0"/>
              </a:rPr>
              <a:t>(pp. 132</a:t>
            </a:r>
            <a:r>
              <a:rPr lang="en-US" sz="2500" dirty="0">
                <a:effectLst/>
              </a:rPr>
              <a:t>–</a:t>
            </a:r>
            <a:r>
              <a:rPr lang="en-US" sz="2500" b="1" dirty="0">
                <a:latin typeface="Garamond" panose="02020404030301010803" pitchFamily="18" charset="0"/>
              </a:rPr>
              <a:t>138)</a:t>
            </a:r>
          </a:p>
        </p:txBody>
      </p:sp>
      <p:sp>
        <p:nvSpPr>
          <p:cNvPr id="3" name="Content Placeholder 2"/>
          <p:cNvSpPr>
            <a:spLocks noGrp="1"/>
          </p:cNvSpPr>
          <p:nvPr>
            <p:ph idx="1"/>
          </p:nvPr>
        </p:nvSpPr>
        <p:spPr>
          <a:xfrm>
            <a:off x="1066800" y="2286000"/>
            <a:ext cx="7010400" cy="4343400"/>
          </a:xfrm>
        </p:spPr>
        <p:txBody>
          <a:bodyPr>
            <a:noAutofit/>
          </a:bodyPr>
          <a:lstStyle/>
          <a:p>
            <a:r>
              <a:rPr lang="en-US" sz="2000" dirty="0">
                <a:latin typeface="Arial" panose="020B0604020202020204" pitchFamily="34" charset="0"/>
                <a:cs typeface="Arial" panose="020B0604020202020204" pitchFamily="34" charset="0"/>
              </a:rPr>
              <a:t>See pp. 132-138 for recommendations for working with culturally and linguistically diverse children and their families</a:t>
            </a:r>
          </a:p>
          <a:p>
            <a:r>
              <a:rPr lang="en-US" sz="2000" dirty="0">
                <a:latin typeface="Arial" panose="020B0604020202020204" pitchFamily="34" charset="0"/>
                <a:cs typeface="Arial" panose="020B0604020202020204" pitchFamily="34" charset="0"/>
              </a:rPr>
              <a:t>Exhibit 3-4 (pp. 134-135) presents mental health resources for four ethnic groups</a:t>
            </a:r>
          </a:p>
        </p:txBody>
      </p:sp>
    </p:spTree>
    <p:extLst>
      <p:ext uri="{BB962C8B-B14F-4D97-AF65-F5344CB8AC3E}">
        <p14:creationId xmlns:p14="http://schemas.microsoft.com/office/powerpoint/2010/main" val="3766167561"/>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2</a:t>
            </a:r>
          </a:p>
        </p:txBody>
      </p:sp>
      <p:sp>
        <p:nvSpPr>
          <p:cNvPr id="3" name="Subtitle 2"/>
          <p:cNvSpPr>
            <a:spLocks noGrp="1"/>
          </p:cNvSpPr>
          <p:nvPr>
            <p:ph type="subTitle" sz="quarter" idx="1"/>
          </p:nvPr>
        </p:nvSpPr>
        <p:spPr>
          <a:xfrm>
            <a:off x="1028700" y="3886200"/>
            <a:ext cx="7086600" cy="1752600"/>
          </a:xfrm>
        </p:spPr>
        <p:txBody>
          <a:bodyPr/>
          <a:lstStyle/>
          <a:p>
            <a:r>
              <a:rPr lang="en-US" sz="4400" b="1" dirty="0"/>
              <a:t>Conducting the Assessment</a:t>
            </a:r>
          </a:p>
        </p:txBody>
      </p:sp>
    </p:spTree>
    <p:extLst>
      <p:ext uri="{BB962C8B-B14F-4D97-AF65-F5344CB8AC3E}">
        <p14:creationId xmlns:p14="http://schemas.microsoft.com/office/powerpoint/2010/main" val="302425633"/>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Observing Children: During the Assessment </a:t>
            </a:r>
            <a:r>
              <a:rPr lang="en-US" sz="2800" b="1" dirty="0">
                <a:latin typeface="Garamond" panose="02020404030301010803" pitchFamily="18" charset="0"/>
              </a:rPr>
              <a:t>(pp. 80-91) [1]</a:t>
            </a:r>
          </a:p>
        </p:txBody>
      </p:sp>
      <p:sp>
        <p:nvSpPr>
          <p:cNvPr id="3" name="Content Placeholder 2"/>
          <p:cNvSpPr>
            <a:spLocks noGrp="1"/>
          </p:cNvSpPr>
          <p:nvPr>
            <p:ph idx="1"/>
          </p:nvPr>
        </p:nvSpPr>
        <p:spPr>
          <a:xfrm>
            <a:off x="1066800" y="1905000"/>
            <a:ext cx="7162800" cy="4724400"/>
          </a:xfrm>
        </p:spPr>
        <p:txBody>
          <a:bodyPr>
            <a:noAutofit/>
          </a:bodyPr>
          <a:lstStyle/>
          <a:p>
            <a:r>
              <a:rPr lang="en-US" sz="2000" dirty="0">
                <a:latin typeface="Arial" panose="020B0604020202020204" pitchFamily="34" charset="0"/>
                <a:cs typeface="Arial" panose="020B0604020202020204" pitchFamily="34" charset="0"/>
              </a:rPr>
              <a:t>Questions to consider about a child during an assessment (see Table 2-3, pp. 81-84)</a:t>
            </a:r>
          </a:p>
        </p:txBody>
      </p:sp>
    </p:spTree>
    <p:extLst>
      <p:ext uri="{BB962C8B-B14F-4D97-AF65-F5344CB8AC3E}">
        <p14:creationId xmlns:p14="http://schemas.microsoft.com/office/powerpoint/2010/main" val="3274511891"/>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dirty="0">
                <a:latin typeface="Garamond" panose="02020404030301010803" pitchFamily="18" charset="0"/>
              </a:rPr>
              <a:t>Observing Children: During the Assessment </a:t>
            </a:r>
            <a:r>
              <a:rPr lang="en-US" sz="2800" b="1" dirty="0">
                <a:latin typeface="Garamond" panose="02020404030301010803" pitchFamily="18" charset="0"/>
              </a:rPr>
              <a:t>(pp. 80, 84-90) [2] (Continued)</a:t>
            </a:r>
            <a:endParaRPr lang="en-US" sz="2800" dirty="0"/>
          </a:p>
        </p:txBody>
      </p:sp>
      <p:sp>
        <p:nvSpPr>
          <p:cNvPr id="3" name="Content Placeholder 2"/>
          <p:cNvSpPr>
            <a:spLocks noGrp="1"/>
          </p:cNvSpPr>
          <p:nvPr>
            <p:ph idx="1"/>
          </p:nvPr>
        </p:nvSpPr>
        <p:spPr>
          <a:xfrm>
            <a:off x="990600" y="1828800"/>
            <a:ext cx="7239000" cy="4267200"/>
          </a:xfrm>
        </p:spPr>
        <p:txBody>
          <a:bodyPr>
            <a:noAutofit/>
          </a:bodyPr>
          <a:lstStyle/>
          <a:p>
            <a:r>
              <a:rPr lang="en-US" sz="2000" dirty="0">
                <a:latin typeface="Arial" panose="020B0604020202020204" pitchFamily="34" charset="0"/>
                <a:cs typeface="Arial" panose="020B0604020202020204" pitchFamily="34" charset="0"/>
              </a:rPr>
              <a:t>Observing nonverbal behavior</a:t>
            </a:r>
          </a:p>
          <a:p>
            <a:pPr lvl="1"/>
            <a:r>
              <a:rPr lang="en-US" sz="2000" dirty="0">
                <a:latin typeface="Arial" panose="020B0604020202020204" pitchFamily="34" charset="0"/>
                <a:cs typeface="Arial" panose="020B0604020202020204" pitchFamily="34" charset="0"/>
              </a:rPr>
              <a:t>Possible Meanings of Nonverbal Behaviors (Table 2-4, p. 85) </a:t>
            </a:r>
          </a:p>
          <a:p>
            <a:r>
              <a:rPr lang="en-US" sz="2000" dirty="0">
                <a:latin typeface="Arial" panose="020B0604020202020204" pitchFamily="34" charset="0"/>
                <a:cs typeface="Arial" panose="020B0604020202020204" pitchFamily="34" charset="0"/>
              </a:rPr>
              <a:t>Observing verbal behavior</a:t>
            </a:r>
          </a:p>
          <a:p>
            <a:pPr lvl="1"/>
            <a:r>
              <a:rPr lang="en-US" sz="2000" dirty="0">
                <a:latin typeface="Arial" panose="020B0604020202020204" pitchFamily="34" charset="0"/>
                <a:cs typeface="Arial" panose="020B0604020202020204" pitchFamily="34" charset="0"/>
              </a:rPr>
              <a:t>Problems in Language Development (Table 2-5, pp. 87-88)</a:t>
            </a:r>
          </a:p>
        </p:txBody>
      </p:sp>
    </p:spTree>
    <p:extLst>
      <p:ext uri="{BB962C8B-B14F-4D97-AF65-F5344CB8AC3E}">
        <p14:creationId xmlns:p14="http://schemas.microsoft.com/office/powerpoint/2010/main" val="2293062148"/>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Behavior &amp; Attitude Checklist</a:t>
            </a:r>
            <a:br>
              <a:rPr lang="en-US" dirty="0"/>
            </a:br>
            <a:r>
              <a:rPr lang="en-US" sz="2800" dirty="0"/>
              <a:t>(Table 2-6, pp. 90-91)</a:t>
            </a:r>
          </a:p>
        </p:txBody>
      </p:sp>
      <p:sp>
        <p:nvSpPr>
          <p:cNvPr id="3" name="Content Placeholder 2"/>
          <p:cNvSpPr>
            <a:spLocks noGrp="1"/>
          </p:cNvSpPr>
          <p:nvPr>
            <p:ph idx="1"/>
          </p:nvPr>
        </p:nvSpPr>
        <p:spPr>
          <a:xfrm>
            <a:off x="1143000" y="1600200"/>
            <a:ext cx="6934200" cy="4525963"/>
          </a:xfrm>
        </p:spPr>
        <p:txBody>
          <a:bodyPr/>
          <a:lstStyle/>
          <a:p>
            <a:r>
              <a:rPr lang="en-US" sz="2000" dirty="0">
                <a:latin typeface="Arial" panose="020B0604020202020204" pitchFamily="34" charset="0"/>
                <a:cs typeface="Arial" panose="020B0604020202020204" pitchFamily="34" charset="0"/>
              </a:rPr>
              <a:t>The Behavior and Attitude Checklist (Table 2-6, p. 91)</a:t>
            </a:r>
          </a:p>
        </p:txBody>
      </p:sp>
    </p:spTree>
    <p:extLst>
      <p:ext uri="{BB962C8B-B14F-4D97-AF65-F5344CB8AC3E}">
        <p14:creationId xmlns:p14="http://schemas.microsoft.com/office/powerpoint/2010/main" val="567388743"/>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lstStyle/>
          <a:p>
            <a:r>
              <a:rPr lang="en-US" dirty="0"/>
              <a:t>Administering Tests to Children </a:t>
            </a:r>
            <a:r>
              <a:rPr lang="en-US" dirty="0">
                <a:effectLst/>
              </a:rPr>
              <a:t>w</a:t>
            </a:r>
            <a:r>
              <a:rPr lang="en-US" dirty="0"/>
              <a:t>ith Special Needs </a:t>
            </a:r>
            <a:br>
              <a:rPr lang="en-US" dirty="0"/>
            </a:br>
            <a:r>
              <a:rPr lang="en-US" sz="2500" dirty="0"/>
              <a:t>(pp. 90-93)</a:t>
            </a:r>
          </a:p>
        </p:txBody>
      </p:sp>
      <p:sp>
        <p:nvSpPr>
          <p:cNvPr id="3" name="Content Placeholder 2"/>
          <p:cNvSpPr>
            <a:spLocks noGrp="1"/>
          </p:cNvSpPr>
          <p:nvPr>
            <p:ph idx="1"/>
          </p:nvPr>
        </p:nvSpPr>
        <p:spPr>
          <a:xfrm>
            <a:off x="990600" y="2514600"/>
            <a:ext cx="7086600" cy="3962400"/>
          </a:xfrm>
        </p:spPr>
        <p:txBody>
          <a:bodyPr/>
          <a:lstStyle/>
          <a:p>
            <a:r>
              <a:rPr lang="en-US" sz="2000" dirty="0">
                <a:latin typeface="Arial" panose="020B0604020202020204" pitchFamily="34" charset="0"/>
                <a:cs typeface="Arial" panose="020B0604020202020204" pitchFamily="34" charset="0"/>
              </a:rPr>
              <a:t>Learn about the child’s idiosyncratic ways of communicating</a:t>
            </a:r>
          </a:p>
          <a:p>
            <a:r>
              <a:rPr lang="en-US" sz="2000" dirty="0">
                <a:latin typeface="Arial" panose="020B0604020202020204" pitchFamily="34" charset="0"/>
                <a:cs typeface="Arial" panose="020B0604020202020204" pitchFamily="34" charset="0"/>
              </a:rPr>
              <a:t>For 22 suggestions for administering tests to children with special needs, see pp. 92-93</a:t>
            </a:r>
          </a:p>
        </p:txBody>
      </p:sp>
    </p:spTree>
    <p:extLst>
      <p:ext uri="{BB962C8B-B14F-4D97-AF65-F5344CB8AC3E}">
        <p14:creationId xmlns:p14="http://schemas.microsoft.com/office/powerpoint/2010/main" val="4141021104"/>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r>
              <a:rPr lang="en-US" dirty="0"/>
              <a:t>Controversy About Using Standardized Tests</a:t>
            </a:r>
            <a:br>
              <a:rPr lang="en-US" dirty="0"/>
            </a:br>
            <a:r>
              <a:rPr lang="en-US" sz="2800" dirty="0"/>
              <a:t>(pp. 96-97) </a:t>
            </a:r>
          </a:p>
        </p:txBody>
      </p:sp>
      <p:sp>
        <p:nvSpPr>
          <p:cNvPr id="3" name="Content Placeholder 2"/>
          <p:cNvSpPr>
            <a:spLocks noGrp="1"/>
          </p:cNvSpPr>
          <p:nvPr>
            <p:ph idx="1"/>
          </p:nvPr>
        </p:nvSpPr>
        <p:spPr>
          <a:xfrm>
            <a:off x="1143000" y="2286000"/>
            <a:ext cx="6858000" cy="4114800"/>
          </a:xfrm>
        </p:spPr>
        <p:txBody>
          <a:bodyPr/>
          <a:lstStyle/>
          <a:p>
            <a:r>
              <a:rPr lang="en-US" sz="2000" dirty="0">
                <a:latin typeface="Arial" panose="020B0604020202020204" pitchFamily="34" charset="0"/>
                <a:cs typeface="Arial" panose="020B0604020202020204" pitchFamily="34" charset="0"/>
              </a:rPr>
              <a:t>Critics of standardized tests claim that tests are culturally biased, involve practices not in the best interest of children, and are imperfect measures</a:t>
            </a:r>
          </a:p>
          <a:p>
            <a:r>
              <a:rPr lang="en-US" sz="2000" dirty="0">
                <a:latin typeface="Arial" panose="020B0604020202020204" pitchFamily="34" charset="0"/>
                <a:cs typeface="Arial" panose="020B0604020202020204" pitchFamily="34" charset="0"/>
              </a:rPr>
              <a:t>Test advocates believe that standardized tests have valid uses if they are selected, administered, and interpreted carefully and ethically</a:t>
            </a:r>
          </a:p>
        </p:txBody>
      </p:sp>
    </p:spTree>
    <p:extLst>
      <p:ext uri="{BB962C8B-B14F-4D97-AF65-F5344CB8AC3E}">
        <p14:creationId xmlns:p14="http://schemas.microsoft.com/office/powerpoint/2010/main" val="46132557"/>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lstStyle/>
          <a:p>
            <a:r>
              <a:rPr lang="en-US" dirty="0"/>
              <a:t>Accounting for Poor Test Performance</a:t>
            </a:r>
            <a:br>
              <a:rPr lang="en-US" dirty="0"/>
            </a:br>
            <a:r>
              <a:rPr lang="en-US" sz="2500" dirty="0"/>
              <a:t>(p. 98) [1]</a:t>
            </a:r>
            <a:r>
              <a:rPr lang="en-US" sz="2800" dirty="0"/>
              <a:t> </a:t>
            </a:r>
          </a:p>
        </p:txBody>
      </p:sp>
      <p:sp>
        <p:nvSpPr>
          <p:cNvPr id="3" name="Content Placeholder 2"/>
          <p:cNvSpPr>
            <a:spLocks noGrp="1"/>
          </p:cNvSpPr>
          <p:nvPr>
            <p:ph idx="1"/>
          </p:nvPr>
        </p:nvSpPr>
        <p:spPr>
          <a:xfrm>
            <a:off x="1219200" y="2438400"/>
            <a:ext cx="6781800" cy="3687763"/>
          </a:xfrm>
        </p:spPr>
        <p:txBody>
          <a:bodyPr/>
          <a:lstStyle/>
          <a:p>
            <a:r>
              <a:rPr lang="en-US" sz="2000" dirty="0">
                <a:latin typeface="Arial" panose="020B0604020202020204" pitchFamily="34" charset="0"/>
                <a:cs typeface="Arial" panose="020B0604020202020204" pitchFamily="34" charset="0"/>
              </a:rPr>
              <a:t>Recognize that poor test performance can be associated with a myriad of interacting </a:t>
            </a:r>
            <a:r>
              <a:rPr lang="en-US" sz="2000" i="1" dirty="0">
                <a:latin typeface="Arial" panose="020B0604020202020204" pitchFamily="34" charset="0"/>
                <a:cs typeface="Arial" panose="020B0604020202020204" pitchFamily="34" charset="0"/>
              </a:rPr>
              <a:t>individual factors </a:t>
            </a:r>
            <a:r>
              <a:rPr lang="en-US" sz="2000" dirty="0">
                <a:latin typeface="Arial" panose="020B0604020202020204" pitchFamily="34" charset="0"/>
                <a:cs typeface="Arial" panose="020B0604020202020204" pitchFamily="34" charset="0"/>
              </a:rPr>
              <a:t>and </a:t>
            </a:r>
            <a:r>
              <a:rPr lang="en-US" sz="2000" i="1" dirty="0">
                <a:latin typeface="Arial" panose="020B0604020202020204" pitchFamily="34" charset="0"/>
                <a:cs typeface="Arial" panose="020B0604020202020204" pitchFamily="34" charset="0"/>
              </a:rPr>
              <a:t>environmental factors </a:t>
            </a:r>
            <a:r>
              <a:rPr lang="en-US" sz="2000" dirty="0">
                <a:latin typeface="Arial" panose="020B0604020202020204" pitchFamily="34" charset="0"/>
                <a:cs typeface="Arial" panose="020B0604020202020204" pitchFamily="34" charset="0"/>
              </a:rPr>
              <a:t>that may be temporary, long-lasting, or permanent. </a:t>
            </a:r>
          </a:p>
        </p:txBody>
      </p:sp>
    </p:spTree>
    <p:extLst>
      <p:ext uri="{BB962C8B-B14F-4D97-AF65-F5344CB8AC3E}">
        <p14:creationId xmlns:p14="http://schemas.microsoft.com/office/powerpoint/2010/main" val="3322815793"/>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87562"/>
          </a:xfrm>
        </p:spPr>
        <p:txBody>
          <a:bodyPr/>
          <a:lstStyle/>
          <a:p>
            <a:r>
              <a:rPr lang="en-US" dirty="0"/>
              <a:t>Computer-Based Administration, Scoring, and Interpretation</a:t>
            </a:r>
            <a:br>
              <a:rPr lang="en-US" dirty="0"/>
            </a:br>
            <a:r>
              <a:rPr lang="en-US" sz="2800" dirty="0"/>
              <a:t> </a:t>
            </a:r>
          </a:p>
        </p:txBody>
      </p:sp>
      <p:sp>
        <p:nvSpPr>
          <p:cNvPr id="3" name="Content Placeholder 2"/>
          <p:cNvSpPr>
            <a:spLocks noGrp="1"/>
          </p:cNvSpPr>
          <p:nvPr>
            <p:ph idx="1"/>
          </p:nvPr>
        </p:nvSpPr>
        <p:spPr>
          <a:xfrm>
            <a:off x="1295400" y="2514600"/>
            <a:ext cx="7391400" cy="3611563"/>
          </a:xfrm>
        </p:spPr>
        <p:txBody>
          <a:bodyPr/>
          <a:lstStyle/>
          <a:p>
            <a:r>
              <a:rPr lang="en-US" sz="2000" dirty="0">
                <a:latin typeface="Arial" panose="020B0604020202020204" pitchFamily="34" charset="0"/>
                <a:cs typeface="Arial" panose="020B0604020202020204" pitchFamily="34" charset="0"/>
              </a:rPr>
              <a:t>See pages 98-101</a:t>
            </a:r>
          </a:p>
        </p:txBody>
      </p:sp>
    </p:spTree>
    <p:extLst>
      <p:ext uri="{BB962C8B-B14F-4D97-AF65-F5344CB8AC3E}">
        <p14:creationId xmlns:p14="http://schemas.microsoft.com/office/powerpoint/2010/main" val="1636560912"/>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r>
              <a:rPr lang="en-US" dirty="0"/>
              <a:t>Concluding Comment</a:t>
            </a:r>
            <a:br>
              <a:rPr lang="en-US" dirty="0"/>
            </a:br>
            <a:r>
              <a:rPr lang="en-US" sz="2500" dirty="0"/>
              <a:t>(p. 102)</a:t>
            </a:r>
            <a:endParaRPr lang="en-US" sz="2800" dirty="0"/>
          </a:p>
        </p:txBody>
      </p:sp>
      <p:sp>
        <p:nvSpPr>
          <p:cNvPr id="3" name="Content Placeholder 2"/>
          <p:cNvSpPr>
            <a:spLocks noGrp="1"/>
          </p:cNvSpPr>
          <p:nvPr>
            <p:ph idx="1"/>
          </p:nvPr>
        </p:nvSpPr>
        <p:spPr>
          <a:xfrm>
            <a:off x="1219200" y="2133600"/>
            <a:ext cx="6781800" cy="3992563"/>
          </a:xfrm>
        </p:spPr>
        <p:txBody>
          <a:bodyPr/>
          <a:lstStyle/>
          <a:p>
            <a:r>
              <a:rPr lang="en-US" sz="2000" dirty="0">
                <a:latin typeface="Arial" panose="020B0604020202020204" pitchFamily="34" charset="0"/>
                <a:cs typeface="Arial" panose="020B0604020202020204" pitchFamily="34" charset="0"/>
              </a:rPr>
              <a:t>Assessment plays a critical role in all fields that offer services to children with special needs and to their families</a:t>
            </a:r>
          </a:p>
          <a:p>
            <a:r>
              <a:rPr lang="en-US" sz="2000" dirty="0">
                <a:latin typeface="Arial" panose="020B0604020202020204" pitchFamily="34" charset="0"/>
                <a:cs typeface="Arial" panose="020B0604020202020204" pitchFamily="34" charset="0"/>
              </a:rPr>
              <a:t>Assessment is critical, because effective interventions are based on detailed knowledge of the child’s and family’s strengths and weaknesses and how they are coping with their difficulties</a:t>
            </a:r>
          </a:p>
        </p:txBody>
      </p:sp>
    </p:spTree>
    <p:extLst>
      <p:ext uri="{BB962C8B-B14F-4D97-AF65-F5344CB8AC3E}">
        <p14:creationId xmlns:p14="http://schemas.microsoft.com/office/powerpoint/2010/main" val="415210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Interventions </a:t>
            </a:r>
            <a:r>
              <a:rPr lang="en-US" sz="2500" dirty="0">
                <a:effectLst/>
                <a:ea typeface="Calibri" panose="020F0502020204030204" pitchFamily="34" charset="0"/>
              </a:rPr>
              <a:t>[1]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1524000"/>
            <a:ext cx="6934200" cy="40687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Mental health interventions should focus on children, parents, siblings, and family dynamics in the context of acceptable </a:t>
            </a:r>
            <a:r>
              <a:rPr lang="en-US" sz="2000" dirty="0" err="1">
                <a:effectLst/>
                <a:latin typeface="Arial" panose="020B0604020202020204" pitchFamily="34" charset="0"/>
                <a:ea typeface="Calibri" panose="020F0502020204030204" pitchFamily="34" charset="0"/>
                <a:cs typeface="Arial" panose="020B0604020202020204" pitchFamily="34" charset="0"/>
              </a:rPr>
              <a:t>telemental</a:t>
            </a:r>
            <a:r>
              <a:rPr lang="en-US" sz="2000" dirty="0">
                <a:effectLst/>
                <a:latin typeface="Arial" panose="020B0604020202020204" pitchFamily="34" charset="0"/>
                <a:ea typeface="Calibri" panose="020F0502020204030204" pitchFamily="34" charset="0"/>
                <a:cs typeface="Arial" panose="020B0604020202020204" pitchFamily="34" charset="0"/>
              </a:rPr>
              <a:t> health services with a component, where needed, that includes in-person, video, or phone calls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Having young children engage in pandemic-related pretend play may help them cope better with the pandemic</a:t>
            </a:r>
          </a:p>
        </p:txBody>
      </p:sp>
    </p:spTree>
    <p:extLst>
      <p:ext uri="{BB962C8B-B14F-4D97-AF65-F5344CB8AC3E}">
        <p14:creationId xmlns:p14="http://schemas.microsoft.com/office/powerpoint/2010/main" val="1869383241"/>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normAutofit/>
          </a:bodyPr>
          <a:lstStyle/>
          <a:p>
            <a:r>
              <a:rPr lang="en-US" dirty="0"/>
              <a:t>Chapter 1</a:t>
            </a:r>
          </a:p>
        </p:txBody>
      </p:sp>
      <p:sp>
        <p:nvSpPr>
          <p:cNvPr id="3" name="Subtitle 2"/>
          <p:cNvSpPr>
            <a:spLocks noGrp="1"/>
          </p:cNvSpPr>
          <p:nvPr>
            <p:ph type="subTitle" sz="quarter" idx="1"/>
          </p:nvPr>
        </p:nvSpPr>
        <p:spPr>
          <a:xfrm>
            <a:off x="685800" y="3581400"/>
            <a:ext cx="7620000" cy="2057400"/>
          </a:xfrm>
        </p:spPr>
        <p:txBody>
          <a:bodyPr/>
          <a:lstStyle/>
          <a:p>
            <a:r>
              <a:rPr lang="en-US" sz="4400" b="1" dirty="0">
                <a:latin typeface="+mj-lt"/>
                <a:cs typeface="Arial" panose="020B0604020202020204" pitchFamily="34" charset="0"/>
              </a:rPr>
              <a:t>Introduction to the Behavioral, Social, and Clinical Assessment of Children</a:t>
            </a:r>
          </a:p>
        </p:txBody>
      </p:sp>
    </p:spTree>
    <p:extLst>
      <p:ext uri="{BB962C8B-B14F-4D97-AF65-F5344CB8AC3E}">
        <p14:creationId xmlns:p14="http://schemas.microsoft.com/office/powerpoint/2010/main" val="1968497573"/>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Technical and Clinical Skills Needed </a:t>
            </a:r>
            <a:r>
              <a:rPr lang="en-US" sz="2500" dirty="0">
                <a:effectLst/>
                <a:ea typeface="Calibri" panose="020F0502020204030204" pitchFamily="34" charset="0"/>
              </a:rPr>
              <a:t>(pp. 2-3) </a:t>
            </a:r>
            <a:endParaRPr lang="en-US"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219200" y="1600200"/>
            <a:ext cx="6629400" cy="4525963"/>
          </a:xfrm>
        </p:spPr>
        <p:txBody>
          <a:bodyPr/>
          <a:lstStyle/>
          <a:p>
            <a:pPr>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Look over the 19 technical and clinical skills listed on p. 2 that are needed to be a competent clinical evaluator.</a:t>
            </a:r>
          </a:p>
          <a:p>
            <a:pPr marL="342900" marR="0" lvl="0" indent="-342900">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Also see Table 1-1, p. 3, for a list of books, online publications, and journals that are helpful for evaluators.</a:t>
            </a: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6868627"/>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401762"/>
          </a:xfrm>
        </p:spPr>
        <p:txBody>
          <a:bodyPr>
            <a:noAutofit/>
          </a:bodyPr>
          <a:lstStyle/>
          <a:p>
            <a:r>
              <a:rPr lang="en-US" dirty="0">
                <a:latin typeface="Garamond" panose="02020404030301010803" pitchFamily="18" charset="0"/>
                <a:cs typeface="Arial" panose="020B0604020202020204" pitchFamily="34" charset="0"/>
              </a:rPr>
              <a:t>Variables to Consider in a Multimethod Assessment</a:t>
            </a:r>
            <a:br>
              <a:rPr lang="en-US" dirty="0">
                <a:latin typeface="Garamond" panose="02020404030301010803" pitchFamily="18" charset="0"/>
                <a:cs typeface="Arial" panose="020B0604020202020204" pitchFamily="34" charset="0"/>
              </a:rPr>
            </a:br>
            <a:r>
              <a:rPr lang="en-US" sz="2800" dirty="0">
                <a:latin typeface="Garamond" panose="02020404030301010803" pitchFamily="18" charset="0"/>
                <a:cs typeface="Arial" panose="020B0604020202020204" pitchFamily="34" charset="0"/>
              </a:rPr>
              <a:t>(Figure 1-2 on p. 7 and pp. 6-14)</a:t>
            </a:r>
            <a:endParaRPr lang="en-US" sz="2500" b="1" dirty="0">
              <a:latin typeface="Garamond" panose="02020404030301010803" pitchFamily="18" charset="0"/>
            </a:endParaRPr>
          </a:p>
        </p:txBody>
      </p:sp>
      <p:sp>
        <p:nvSpPr>
          <p:cNvPr id="3" name="Content Placeholder 2"/>
          <p:cNvSpPr>
            <a:spLocks noGrp="1"/>
          </p:cNvSpPr>
          <p:nvPr>
            <p:ph idx="1"/>
          </p:nvPr>
        </p:nvSpPr>
        <p:spPr>
          <a:xfrm>
            <a:off x="1295400" y="1981200"/>
            <a:ext cx="7391400" cy="4525963"/>
          </a:xfrm>
        </p:spPr>
        <p:txBody>
          <a:bodyPr/>
          <a:lstStyle/>
          <a:p>
            <a:r>
              <a:rPr lang="en-US" sz="2000" dirty="0">
                <a:latin typeface="Arial" panose="020B0604020202020204" pitchFamily="34" charset="0"/>
                <a:cs typeface="Arial" panose="020B0604020202020204" pitchFamily="34" charset="0"/>
              </a:rPr>
              <a:t>Input</a:t>
            </a:r>
          </a:p>
          <a:p>
            <a:pPr lvl="1"/>
            <a:r>
              <a:rPr lang="en-US" sz="2000" dirty="0">
                <a:latin typeface="Arial" panose="020B0604020202020204" pitchFamily="34" charset="0"/>
                <a:cs typeface="Arial" panose="020B0604020202020204" pitchFamily="34" charset="0"/>
              </a:rPr>
              <a:t>Innate factors</a:t>
            </a:r>
          </a:p>
          <a:p>
            <a:pPr lvl="1"/>
            <a:r>
              <a:rPr lang="en-US" sz="2000" dirty="0">
                <a:latin typeface="Arial" panose="020B0604020202020204" pitchFamily="34" charset="0"/>
                <a:cs typeface="Arial" panose="020B0604020202020204" pitchFamily="34" charset="0"/>
              </a:rPr>
              <a:t>Background variables</a:t>
            </a:r>
          </a:p>
          <a:p>
            <a:r>
              <a:rPr lang="en-US" sz="2000" dirty="0">
                <a:latin typeface="Arial" panose="020B0604020202020204" pitchFamily="34" charset="0"/>
                <a:cs typeface="Arial" panose="020B0604020202020204" pitchFamily="34" charset="0"/>
              </a:rPr>
              <a:t>Intervening variables</a:t>
            </a:r>
          </a:p>
          <a:p>
            <a:pPr lvl="1"/>
            <a:r>
              <a:rPr lang="en-US" sz="2000" dirty="0">
                <a:latin typeface="Arial" panose="020B0604020202020204" pitchFamily="34" charset="0"/>
                <a:cs typeface="Arial" panose="020B0604020202020204" pitchFamily="34" charset="0"/>
              </a:rPr>
              <a:t>Assessment situation</a:t>
            </a:r>
          </a:p>
          <a:p>
            <a:pPr lvl="1"/>
            <a:r>
              <a:rPr lang="en-US" sz="2000" dirty="0">
                <a:latin typeface="Arial" panose="020B0604020202020204" pitchFamily="34" charset="0"/>
                <a:cs typeface="Arial" panose="020B0604020202020204" pitchFamily="34" charset="0"/>
              </a:rPr>
              <a:t>Test demands</a:t>
            </a:r>
          </a:p>
          <a:p>
            <a:r>
              <a:rPr lang="en-US" sz="2000" dirty="0">
                <a:latin typeface="Arial" panose="020B0604020202020204" pitchFamily="34" charset="0"/>
                <a:cs typeface="Arial" panose="020B0604020202020204" pitchFamily="34" charset="0"/>
              </a:rPr>
              <a:t>Output</a:t>
            </a:r>
          </a:p>
          <a:p>
            <a:pPr lvl="1"/>
            <a:r>
              <a:rPr lang="en-US" sz="2000" dirty="0">
                <a:latin typeface="Arial" panose="020B0604020202020204" pitchFamily="34" charset="0"/>
                <a:cs typeface="Arial" panose="020B0604020202020204" pitchFamily="34" charset="0"/>
              </a:rPr>
              <a:t>Assessment data</a:t>
            </a:r>
          </a:p>
        </p:txBody>
      </p:sp>
    </p:spTree>
    <p:extLst>
      <p:ext uri="{BB962C8B-B14F-4D97-AF65-F5344CB8AC3E}">
        <p14:creationId xmlns:p14="http://schemas.microsoft.com/office/powerpoint/2010/main" val="2194907612"/>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DF267C-3B8D-469B-A000-4CF8A9018F58}"/>
              </a:ext>
            </a:extLst>
          </p:cNvPr>
          <p:cNvSpPr>
            <a:spLocks noGrp="1"/>
          </p:cNvSpPr>
          <p:nvPr>
            <p:ph type="title"/>
          </p:nvPr>
        </p:nvSpPr>
        <p:spPr/>
        <p:txBody>
          <a:bodyPr/>
          <a:lstStyle/>
          <a:p>
            <a:r>
              <a:rPr lang="en-US" dirty="0"/>
              <a:t>Evaluator Characteristics that Affect the Assessment </a:t>
            </a:r>
            <a:r>
              <a:rPr lang="en-US" sz="2500" dirty="0"/>
              <a:t>(pp. 11-12)[1]</a:t>
            </a:r>
          </a:p>
        </p:txBody>
      </p:sp>
      <p:sp>
        <p:nvSpPr>
          <p:cNvPr id="3" name="Content Placeholder 2">
            <a:extLst>
              <a:ext uri="{FF2B5EF4-FFF2-40B4-BE49-F238E27FC236}">
                <a16:creationId xmlns:a16="http://schemas.microsoft.com/office/drawing/2014/main" xmlns="" id="{BF6FB84C-0527-416E-BE1A-CD5C4F52573F}"/>
              </a:ext>
            </a:extLst>
          </p:cNvPr>
          <p:cNvSpPr>
            <a:spLocks noGrp="1"/>
          </p:cNvSpPr>
          <p:nvPr>
            <p:ph idx="1"/>
          </p:nvPr>
        </p:nvSpPr>
        <p:spPr>
          <a:xfrm>
            <a:off x="1143000" y="1600200"/>
            <a:ext cx="7010400" cy="4525963"/>
          </a:xfrm>
        </p:spPr>
        <p:txBody>
          <a:bodyPr/>
          <a:lstStyle/>
          <a:p>
            <a:pPr marL="0" indent="0">
              <a:buNone/>
            </a:pPr>
            <a:r>
              <a:rPr lang="en-US" sz="2000" dirty="0">
                <a:latin typeface="Arial" panose="020B0604020202020204" pitchFamily="34" charset="0"/>
                <a:cs typeface="Arial" panose="020B0604020202020204" pitchFamily="34" charset="0"/>
              </a:rPr>
              <a:t>Evaluator’s:</a:t>
            </a:r>
          </a:p>
          <a:p>
            <a:r>
              <a:rPr lang="en-US" sz="2000" dirty="0">
                <a:latin typeface="Arial" panose="020B0604020202020204" pitchFamily="34" charset="0"/>
                <a:cs typeface="Arial" panose="020B0604020202020204" pitchFamily="34" charset="0"/>
              </a:rPr>
              <a:t>Techniques and style</a:t>
            </a:r>
          </a:p>
          <a:p>
            <a:r>
              <a:rPr lang="en-US" sz="2000" dirty="0">
                <a:latin typeface="Arial" panose="020B0604020202020204" pitchFamily="34" charset="0"/>
                <a:cs typeface="Arial" panose="020B0604020202020204" pitchFamily="34" charset="0"/>
              </a:rPr>
              <a:t>Personal needs</a:t>
            </a:r>
          </a:p>
          <a:p>
            <a:r>
              <a:rPr lang="en-US" sz="2000" dirty="0">
                <a:latin typeface="Arial" panose="020B0604020202020204" pitchFamily="34" charset="0"/>
                <a:cs typeface="Arial" panose="020B0604020202020204" pitchFamily="34" charset="0"/>
              </a:rPr>
              <a:t>Personal likes, dislikes, and values</a:t>
            </a:r>
          </a:p>
          <a:p>
            <a:r>
              <a:rPr lang="en-US" sz="2000" dirty="0">
                <a:latin typeface="Arial" panose="020B0604020202020204" pitchFamily="34" charset="0"/>
                <a:cs typeface="Arial" panose="020B0604020202020204" pitchFamily="34" charset="0"/>
              </a:rPr>
              <a:t>Ability to attend to the child’s needs</a:t>
            </a:r>
          </a:p>
          <a:p>
            <a:r>
              <a:rPr lang="en-US" sz="2000" dirty="0">
                <a:latin typeface="Arial" panose="020B0604020202020204" pitchFamily="34" charset="0"/>
                <a:cs typeface="Arial" panose="020B0604020202020204" pitchFamily="34" charset="0"/>
              </a:rPr>
              <a:t>Ability to focus on and understand the child</a:t>
            </a:r>
          </a:p>
          <a:p>
            <a:r>
              <a:rPr lang="en-US" sz="2000" dirty="0">
                <a:latin typeface="Arial" panose="020B0604020202020204" pitchFamily="34" charset="0"/>
                <a:cs typeface="Arial" panose="020B0604020202020204" pitchFamily="34" charset="0"/>
              </a:rPr>
              <a:t>Selective perceptions and expectancies</a:t>
            </a:r>
          </a:p>
          <a:p>
            <a:r>
              <a:rPr lang="en-US" sz="2000" dirty="0">
                <a:latin typeface="Arial" panose="020B0604020202020204" pitchFamily="34" charset="0"/>
                <a:cs typeface="Arial" panose="020B0604020202020204" pitchFamily="34" charset="0"/>
              </a:rPr>
              <a:t>Ethnic, cultural, and class status</a:t>
            </a:r>
          </a:p>
        </p:txBody>
      </p:sp>
    </p:spTree>
    <p:extLst>
      <p:ext uri="{BB962C8B-B14F-4D97-AF65-F5344CB8AC3E}">
        <p14:creationId xmlns:p14="http://schemas.microsoft.com/office/powerpoint/2010/main" val="2108503972"/>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DF267C-3B8D-469B-A000-4CF8A9018F58}"/>
              </a:ext>
            </a:extLst>
          </p:cNvPr>
          <p:cNvSpPr>
            <a:spLocks noGrp="1"/>
          </p:cNvSpPr>
          <p:nvPr>
            <p:ph type="title"/>
          </p:nvPr>
        </p:nvSpPr>
        <p:spPr/>
        <p:txBody>
          <a:bodyPr/>
          <a:lstStyle/>
          <a:p>
            <a:r>
              <a:rPr lang="en-US" dirty="0"/>
              <a:t>Evaluator Characteristics that Affect the Assessment </a:t>
            </a:r>
            <a:r>
              <a:rPr lang="en-US" sz="2500" dirty="0"/>
              <a:t>(pp. 11-12)[2] </a:t>
            </a:r>
            <a:br>
              <a:rPr lang="en-US" sz="2500" dirty="0"/>
            </a:br>
            <a:r>
              <a:rPr lang="en-US" sz="2500" dirty="0"/>
              <a:t>(Continued)</a:t>
            </a:r>
          </a:p>
        </p:txBody>
      </p:sp>
      <p:sp>
        <p:nvSpPr>
          <p:cNvPr id="3" name="Content Placeholder 2">
            <a:extLst>
              <a:ext uri="{FF2B5EF4-FFF2-40B4-BE49-F238E27FC236}">
                <a16:creationId xmlns:a16="http://schemas.microsoft.com/office/drawing/2014/main" xmlns="" id="{BF6FB84C-0527-416E-BE1A-CD5C4F52573F}"/>
              </a:ext>
            </a:extLst>
          </p:cNvPr>
          <p:cNvSpPr>
            <a:spLocks noGrp="1"/>
          </p:cNvSpPr>
          <p:nvPr>
            <p:ph idx="1"/>
          </p:nvPr>
        </p:nvSpPr>
        <p:spPr>
          <a:xfrm>
            <a:off x="1143000" y="1600200"/>
            <a:ext cx="7010400" cy="4525963"/>
          </a:xfrm>
        </p:spPr>
        <p:txBody>
          <a:bodyPr/>
          <a:lstStyle/>
          <a:p>
            <a:pPr marL="0" indent="0">
              <a:buNone/>
            </a:pPr>
            <a:r>
              <a:rPr lang="en-US" sz="2000" dirty="0">
                <a:latin typeface="Arial" panose="020B0604020202020204" pitchFamily="34" charset="0"/>
                <a:cs typeface="Arial" panose="020B0604020202020204" pitchFamily="34" charset="0"/>
              </a:rPr>
              <a:t>Evaluator’s:</a:t>
            </a:r>
          </a:p>
          <a:p>
            <a:r>
              <a:rPr lang="en-US" sz="2000" dirty="0">
                <a:latin typeface="Arial" panose="020B0604020202020204" pitchFamily="34" charset="0"/>
                <a:cs typeface="Arial" panose="020B0604020202020204" pitchFamily="34" charset="0"/>
              </a:rPr>
              <a:t>Assessment plans</a:t>
            </a:r>
          </a:p>
          <a:p>
            <a:r>
              <a:rPr lang="en-US" sz="2000" dirty="0">
                <a:latin typeface="Arial" panose="020B0604020202020204" pitchFamily="34" charset="0"/>
                <a:cs typeface="Arial" panose="020B0604020202020204" pitchFamily="34" charset="0"/>
              </a:rPr>
              <a:t>Administration techniques</a:t>
            </a:r>
          </a:p>
          <a:p>
            <a:r>
              <a:rPr lang="en-US" sz="2000" dirty="0">
                <a:latin typeface="Arial" panose="020B0604020202020204" pitchFamily="34" charset="0"/>
                <a:cs typeface="Arial" panose="020B0604020202020204" pitchFamily="34" charset="0"/>
              </a:rPr>
              <a:t>Interpretation of assessment findings</a:t>
            </a:r>
          </a:p>
          <a:p>
            <a:r>
              <a:rPr lang="en-US" sz="2000" dirty="0">
                <a:latin typeface="Arial" panose="020B0604020202020204" pitchFamily="34" charset="0"/>
                <a:cs typeface="Arial" panose="020B0604020202020204" pitchFamily="34" charset="0"/>
              </a:rPr>
              <a:t>Theoretical position</a:t>
            </a:r>
          </a:p>
        </p:txBody>
      </p:sp>
    </p:spTree>
    <p:extLst>
      <p:ext uri="{BB962C8B-B14F-4D97-AF65-F5344CB8AC3E}">
        <p14:creationId xmlns:p14="http://schemas.microsoft.com/office/powerpoint/2010/main" val="3137089319"/>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DF267C-3B8D-469B-A000-4CF8A9018F58}"/>
              </a:ext>
            </a:extLst>
          </p:cNvPr>
          <p:cNvSpPr>
            <a:spLocks noGrp="1"/>
          </p:cNvSpPr>
          <p:nvPr>
            <p:ph type="title"/>
          </p:nvPr>
        </p:nvSpPr>
        <p:spPr/>
        <p:txBody>
          <a:bodyPr/>
          <a:lstStyle/>
          <a:p>
            <a:r>
              <a:rPr lang="en-US" dirty="0"/>
              <a:t>Child Characteristics that Affect the Assessment </a:t>
            </a:r>
            <a:r>
              <a:rPr lang="en-US" sz="2500" dirty="0"/>
              <a:t>(p. 12)</a:t>
            </a:r>
          </a:p>
        </p:txBody>
      </p:sp>
      <p:sp>
        <p:nvSpPr>
          <p:cNvPr id="3" name="Content Placeholder 2">
            <a:extLst>
              <a:ext uri="{FF2B5EF4-FFF2-40B4-BE49-F238E27FC236}">
                <a16:creationId xmlns:a16="http://schemas.microsoft.com/office/drawing/2014/main" xmlns="" id="{BF6FB84C-0527-416E-BE1A-CD5C4F52573F}"/>
              </a:ext>
            </a:extLst>
          </p:cNvPr>
          <p:cNvSpPr>
            <a:spLocks noGrp="1"/>
          </p:cNvSpPr>
          <p:nvPr>
            <p:ph idx="1"/>
          </p:nvPr>
        </p:nvSpPr>
        <p:spPr>
          <a:xfrm>
            <a:off x="990600" y="1600200"/>
            <a:ext cx="7086600" cy="4525963"/>
          </a:xfrm>
        </p:spPr>
        <p:txBody>
          <a:bodyPr/>
          <a:lstStyle/>
          <a:p>
            <a:pPr marL="0" indent="0">
              <a:buNone/>
            </a:pPr>
            <a:r>
              <a:rPr lang="en-US" sz="2000" dirty="0">
                <a:latin typeface="Arial" panose="020B0604020202020204" pitchFamily="34" charset="0"/>
                <a:cs typeface="Arial" panose="020B0604020202020204" pitchFamily="34" charset="0"/>
              </a:rPr>
              <a:t>Child’s:</a:t>
            </a:r>
          </a:p>
          <a:p>
            <a:r>
              <a:rPr lang="en-US" sz="2000" dirty="0">
                <a:latin typeface="Arial" panose="020B0604020202020204" pitchFamily="34" charset="0"/>
                <a:cs typeface="Arial" panose="020B0604020202020204" pitchFamily="34" charset="0"/>
              </a:rPr>
              <a:t>Affect and attitude toward the testing</a:t>
            </a:r>
          </a:p>
          <a:p>
            <a:r>
              <a:rPr lang="en-US" sz="2000" dirty="0">
                <a:latin typeface="Arial" panose="020B0604020202020204" pitchFamily="34" charset="0"/>
                <a:cs typeface="Arial" panose="020B0604020202020204" pitchFamily="34" charset="0"/>
              </a:rPr>
              <a:t>Understanding of the test directions</a:t>
            </a:r>
          </a:p>
          <a:p>
            <a:r>
              <a:rPr lang="en-US" sz="2000" dirty="0">
                <a:latin typeface="Arial" panose="020B0604020202020204" pitchFamily="34" charset="0"/>
                <a:cs typeface="Arial" panose="020B0604020202020204" pitchFamily="34" charset="0"/>
              </a:rPr>
              <a:t>Cognitions</a:t>
            </a:r>
          </a:p>
          <a:p>
            <a:r>
              <a:rPr lang="en-US" sz="2000" dirty="0">
                <a:latin typeface="Arial" panose="020B0604020202020204" pitchFamily="34" charset="0"/>
                <a:cs typeface="Arial" panose="020B0604020202020204" pitchFamily="34" charset="0"/>
              </a:rPr>
              <a:t>Language</a:t>
            </a:r>
          </a:p>
          <a:p>
            <a:r>
              <a:rPr lang="en-US" sz="2000" dirty="0">
                <a:latin typeface="Arial" panose="020B0604020202020204" pitchFamily="34" charset="0"/>
                <a:cs typeface="Arial" panose="020B0604020202020204" pitchFamily="34" charset="0"/>
              </a:rPr>
              <a:t>Personal likes, dislikes, and values</a:t>
            </a:r>
          </a:p>
          <a:p>
            <a:r>
              <a:rPr lang="en-US" sz="2000" dirty="0">
                <a:latin typeface="Arial" panose="020B0604020202020204" pitchFamily="34" charset="0"/>
                <a:cs typeface="Arial" panose="020B0604020202020204" pitchFamily="34" charset="0"/>
              </a:rPr>
              <a:t>Behavior</a:t>
            </a:r>
          </a:p>
        </p:txBody>
      </p:sp>
    </p:spTree>
    <p:extLst>
      <p:ext uri="{BB962C8B-B14F-4D97-AF65-F5344CB8AC3E}">
        <p14:creationId xmlns:p14="http://schemas.microsoft.com/office/powerpoint/2010/main" val="2773468644"/>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839200" cy="1401762"/>
          </a:xfrm>
        </p:spPr>
        <p:txBody>
          <a:bodyPr>
            <a:noAutofit/>
          </a:bodyPr>
          <a:lstStyle/>
          <a:p>
            <a:pPr>
              <a:spcBef>
                <a:spcPts val="0"/>
              </a:spcBef>
              <a:spcAft>
                <a:spcPts val="0"/>
              </a:spcAft>
            </a:pPr>
            <a:r>
              <a:rPr lang="en-US" dirty="0">
                <a:latin typeface="Garamond" panose="02020404030301010803" pitchFamily="18" charset="0"/>
                <a:cs typeface="Arial" panose="020B0604020202020204" pitchFamily="34" charset="0"/>
              </a:rPr>
              <a:t>Steps in a Multimethod Assessment</a:t>
            </a:r>
            <a:br>
              <a:rPr lang="en-US" dirty="0">
                <a:latin typeface="Garamond" panose="02020404030301010803" pitchFamily="18" charset="0"/>
                <a:cs typeface="Arial" panose="020B0604020202020204" pitchFamily="34" charset="0"/>
              </a:rPr>
            </a:br>
            <a:r>
              <a:rPr lang="en-US" sz="2800" dirty="0">
                <a:latin typeface="Garamond" panose="02020404030301010803" pitchFamily="18" charset="0"/>
                <a:cs typeface="Arial" panose="020B0604020202020204" pitchFamily="34" charset="0"/>
              </a:rPr>
              <a:t>(Figure 1-3, pp. 14</a:t>
            </a:r>
            <a:r>
              <a:rPr lang="en-US" sz="2400" dirty="0">
                <a:effectLst/>
              </a:rPr>
              <a:t>–</a:t>
            </a:r>
            <a:r>
              <a:rPr lang="en-US" sz="2800" dirty="0">
                <a:latin typeface="Garamond" panose="02020404030301010803" pitchFamily="18" charset="0"/>
                <a:cs typeface="Arial" panose="020B0604020202020204" pitchFamily="34" charset="0"/>
              </a:rPr>
              <a:t>20) [1]</a:t>
            </a:r>
            <a:endParaRPr lang="en-US" sz="2500" b="1" dirty="0">
              <a:latin typeface="Garamond" panose="02020404030301010803" pitchFamily="18" charset="0"/>
            </a:endParaRPr>
          </a:p>
        </p:txBody>
      </p:sp>
      <p:sp>
        <p:nvSpPr>
          <p:cNvPr id="3" name="Content Placeholder 2"/>
          <p:cNvSpPr>
            <a:spLocks noGrp="1"/>
          </p:cNvSpPr>
          <p:nvPr>
            <p:ph idx="1"/>
          </p:nvPr>
        </p:nvSpPr>
        <p:spPr>
          <a:xfrm>
            <a:off x="1143000" y="1752600"/>
            <a:ext cx="6858000" cy="4754563"/>
          </a:xfrm>
        </p:spPr>
        <p:txBody>
          <a:bodyPr/>
          <a:lstStyle/>
          <a:p>
            <a:r>
              <a:rPr lang="en-US" sz="2000" dirty="0">
                <a:latin typeface="Arial" panose="020B0604020202020204" pitchFamily="34" charset="0"/>
                <a:cs typeface="Arial" panose="020B0604020202020204" pitchFamily="34" charset="0"/>
              </a:rPr>
              <a:t>Step 1:  Review referral information</a:t>
            </a:r>
          </a:p>
          <a:p>
            <a:r>
              <a:rPr lang="en-US" sz="2000" dirty="0">
                <a:latin typeface="Arial" panose="020B0604020202020204" pitchFamily="34" charset="0"/>
                <a:cs typeface="Arial" panose="020B0604020202020204" pitchFamily="34" charset="0"/>
              </a:rPr>
              <a:t>Step 2:  Decide whether to accept the referral</a:t>
            </a:r>
          </a:p>
          <a:p>
            <a:r>
              <a:rPr lang="en-US" sz="2000" dirty="0">
                <a:latin typeface="Arial" panose="020B0604020202020204" pitchFamily="34" charset="0"/>
                <a:cs typeface="Arial" panose="020B0604020202020204" pitchFamily="34" charset="0"/>
              </a:rPr>
              <a:t>Step 3:  Obtain relevant background information from questionnaire and prior records</a:t>
            </a:r>
          </a:p>
          <a:p>
            <a:r>
              <a:rPr lang="en-US" sz="2000" dirty="0">
                <a:latin typeface="Arial" panose="020B0604020202020204" pitchFamily="34" charset="0"/>
                <a:cs typeface="Arial" panose="020B0604020202020204" pitchFamily="34" charset="0"/>
              </a:rPr>
              <a:t>Step 4:  Interview the child, parents, teachers, and relevant others</a:t>
            </a:r>
          </a:p>
          <a:p>
            <a:r>
              <a:rPr lang="en-US" sz="2000" dirty="0">
                <a:latin typeface="Arial" panose="020B0604020202020204" pitchFamily="34" charset="0"/>
                <a:cs typeface="Arial" panose="020B0604020202020204" pitchFamily="34" charset="0"/>
              </a:rPr>
              <a:t>Step 5:  Observe the child in several settings</a:t>
            </a:r>
          </a:p>
          <a:p>
            <a:r>
              <a:rPr lang="en-US" sz="2000" dirty="0">
                <a:latin typeface="Arial" panose="020B0604020202020204" pitchFamily="34" charset="0"/>
                <a:cs typeface="Arial" panose="020B0604020202020204" pitchFamily="34" charset="0"/>
              </a:rPr>
              <a:t>Step 6:  Select and administer a test battery</a:t>
            </a:r>
          </a:p>
        </p:txBody>
      </p:sp>
    </p:spTree>
    <p:extLst>
      <p:ext uri="{BB962C8B-B14F-4D97-AF65-F5344CB8AC3E}">
        <p14:creationId xmlns:p14="http://schemas.microsoft.com/office/powerpoint/2010/main" val="1142669283"/>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839200" cy="1401762"/>
          </a:xfrm>
        </p:spPr>
        <p:txBody>
          <a:bodyPr>
            <a:noAutofit/>
          </a:bodyPr>
          <a:lstStyle/>
          <a:p>
            <a:pPr>
              <a:spcBef>
                <a:spcPts val="0"/>
              </a:spcBef>
              <a:spcAft>
                <a:spcPts val="0"/>
              </a:spcAft>
            </a:pPr>
            <a:r>
              <a:rPr lang="en-US" dirty="0">
                <a:latin typeface="Garamond" panose="02020404030301010803" pitchFamily="18" charset="0"/>
                <a:cs typeface="Arial" panose="020B0604020202020204" pitchFamily="34" charset="0"/>
              </a:rPr>
              <a:t>Steps in a Multimethod Assessment</a:t>
            </a:r>
            <a:br>
              <a:rPr lang="en-US" dirty="0">
                <a:latin typeface="Garamond" panose="02020404030301010803" pitchFamily="18" charset="0"/>
                <a:cs typeface="Arial" panose="020B0604020202020204" pitchFamily="34" charset="0"/>
              </a:rPr>
            </a:br>
            <a:r>
              <a:rPr lang="en-US" sz="2500" dirty="0">
                <a:latin typeface="Garamond" panose="02020404030301010803" pitchFamily="18" charset="0"/>
                <a:cs typeface="Arial" panose="020B0604020202020204" pitchFamily="34" charset="0"/>
              </a:rPr>
              <a:t>(Figure 1-3, pp. 14</a:t>
            </a:r>
            <a:r>
              <a:rPr lang="en-US" sz="2500" dirty="0">
                <a:effectLst/>
              </a:rPr>
              <a:t>–</a:t>
            </a:r>
            <a:r>
              <a:rPr lang="en-US" sz="2500" dirty="0">
                <a:latin typeface="Garamond" panose="02020404030301010803" pitchFamily="18" charset="0"/>
                <a:cs typeface="Arial" panose="020B0604020202020204" pitchFamily="34" charset="0"/>
              </a:rPr>
              <a:t>20) [2](Continued)</a:t>
            </a:r>
            <a:endParaRPr lang="en-US" sz="2500" b="1" dirty="0">
              <a:latin typeface="Garamond" panose="02020404030301010803" pitchFamily="18" charset="0"/>
            </a:endParaRPr>
          </a:p>
        </p:txBody>
      </p:sp>
      <p:sp>
        <p:nvSpPr>
          <p:cNvPr id="3" name="Content Placeholder 2"/>
          <p:cNvSpPr>
            <a:spLocks noGrp="1"/>
          </p:cNvSpPr>
          <p:nvPr>
            <p:ph idx="1"/>
          </p:nvPr>
        </p:nvSpPr>
        <p:spPr>
          <a:xfrm>
            <a:off x="1143000" y="1752601"/>
            <a:ext cx="6781800" cy="4572000"/>
          </a:xfrm>
        </p:spPr>
        <p:txBody>
          <a:bodyPr/>
          <a:lstStyle/>
          <a:p>
            <a:r>
              <a:rPr lang="en-US" sz="2000" dirty="0">
                <a:latin typeface="Arial" panose="020B0604020202020204" pitchFamily="34" charset="0"/>
                <a:cs typeface="Arial" panose="020B0604020202020204" pitchFamily="34" charset="0"/>
              </a:rPr>
              <a:t>Step 7:   Interpret assessment results 	</a:t>
            </a:r>
          </a:p>
          <a:p>
            <a:r>
              <a:rPr lang="en-US" sz="2000" dirty="0">
                <a:latin typeface="Arial" panose="020B0604020202020204" pitchFamily="34" charset="0"/>
                <a:cs typeface="Arial" panose="020B0604020202020204" pitchFamily="34" charset="0"/>
              </a:rPr>
              <a:t>Step 8:   Develop intervention strategies and recommendations</a:t>
            </a:r>
          </a:p>
          <a:p>
            <a:r>
              <a:rPr lang="en-US" sz="2000" dirty="0">
                <a:latin typeface="Arial" panose="020B0604020202020204" pitchFamily="34" charset="0"/>
                <a:cs typeface="Arial" panose="020B0604020202020204" pitchFamily="34" charset="0"/>
              </a:rPr>
              <a:t>Step 9:   </a:t>
            </a:r>
            <a:r>
              <a:rPr lang="en-US" sz="2000" dirty="0">
                <a:effectLst/>
                <a:latin typeface="Arial" panose="020B0604020202020204" pitchFamily="34" charset="0"/>
                <a:cs typeface="Arial" panose="020B0604020202020204" pitchFamily="34" charset="0"/>
              </a:rPr>
              <a:t>W</a:t>
            </a:r>
            <a:r>
              <a:rPr lang="en-US" sz="2000" dirty="0">
                <a:latin typeface="Arial" panose="020B0604020202020204" pitchFamily="34" charset="0"/>
                <a:cs typeface="Arial" panose="020B0604020202020204" pitchFamily="34" charset="0"/>
              </a:rPr>
              <a:t>rite a report 			</a:t>
            </a:r>
          </a:p>
          <a:p>
            <a:r>
              <a:rPr lang="en-US" sz="2000" dirty="0">
                <a:latin typeface="Arial" panose="020B0604020202020204" pitchFamily="34" charset="0"/>
                <a:cs typeface="Arial" panose="020B0604020202020204" pitchFamily="34" charset="0"/>
              </a:rPr>
              <a:t>Step 10: Meet </a:t>
            </a:r>
            <a:r>
              <a:rPr lang="en-US" sz="2000" dirty="0">
                <a:effectLst/>
                <a:latin typeface="Arial" panose="020B0604020202020204" pitchFamily="34" charset="0"/>
                <a:cs typeface="Arial" panose="020B0604020202020204" pitchFamily="34" charset="0"/>
              </a:rPr>
              <a:t>with the child (if appropriate), parents, and other concerned individuals</a:t>
            </a:r>
          </a:p>
          <a:p>
            <a:r>
              <a:rPr lang="en-US" sz="2000" dirty="0">
                <a:effectLst/>
                <a:latin typeface="Arial" panose="020B0604020202020204" pitchFamily="34" charset="0"/>
                <a:cs typeface="Arial" panose="020B0604020202020204" pitchFamily="34" charset="0"/>
              </a:rPr>
              <a:t>Step 11:  Monitor the effectiveness of the recommendations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6741491"/>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AC4B79-332F-4E87-AD10-5B6858F48C3B}"/>
              </a:ext>
            </a:extLst>
          </p:cNvPr>
          <p:cNvSpPr>
            <a:spLocks noGrp="1"/>
          </p:cNvSpPr>
          <p:nvPr>
            <p:ph type="title"/>
          </p:nvPr>
        </p:nvSpPr>
        <p:spPr/>
        <p:txBody>
          <a:bodyPr/>
          <a:lstStyle/>
          <a:p>
            <a:r>
              <a:rPr lang="en-US" sz="4000" dirty="0"/>
              <a:t>Questions to Consider When Reviewing an Assessment Measure </a:t>
            </a:r>
            <a:br>
              <a:rPr lang="en-US" sz="4000" dirty="0"/>
            </a:br>
            <a:r>
              <a:rPr lang="en-US" sz="2500" dirty="0"/>
              <a:t>(p. 17)</a:t>
            </a:r>
          </a:p>
        </p:txBody>
      </p:sp>
      <p:sp>
        <p:nvSpPr>
          <p:cNvPr id="3" name="Content Placeholder 2">
            <a:extLst>
              <a:ext uri="{FF2B5EF4-FFF2-40B4-BE49-F238E27FC236}">
                <a16:creationId xmlns:a16="http://schemas.microsoft.com/office/drawing/2014/main" xmlns="" id="{7AE2F35B-7904-4726-BE05-EB90CEA5A8F5}"/>
              </a:ext>
            </a:extLst>
          </p:cNvPr>
          <p:cNvSpPr>
            <a:spLocks noGrp="1"/>
          </p:cNvSpPr>
          <p:nvPr>
            <p:ph idx="1"/>
          </p:nvPr>
        </p:nvSpPr>
        <p:spPr>
          <a:xfrm>
            <a:off x="1219200" y="1874837"/>
            <a:ext cx="6705600" cy="4525963"/>
          </a:xfrm>
        </p:spPr>
        <p:txBody>
          <a:bodyPr/>
          <a:lstStyle/>
          <a:p>
            <a:r>
              <a:rPr lang="en-US" sz="2000" dirty="0">
                <a:latin typeface="Arial" panose="020B0604020202020204" pitchFamily="34" charset="0"/>
                <a:cs typeface="Arial" panose="020B0604020202020204" pitchFamily="34" charset="0"/>
              </a:rPr>
              <a:t>See Table 1-3 on p. 17</a:t>
            </a:r>
          </a:p>
          <a:p>
            <a:r>
              <a:rPr lang="en-US" sz="2000" dirty="0">
                <a:latin typeface="Arial" panose="020B0604020202020204" pitchFamily="34" charset="0"/>
                <a:cs typeface="Arial" panose="020B0604020202020204" pitchFamily="34" charset="0"/>
              </a:rPr>
              <a:t>Information about the assessment measure</a:t>
            </a:r>
          </a:p>
          <a:p>
            <a:r>
              <a:rPr lang="en-US" sz="2000" dirty="0">
                <a:latin typeface="Arial" panose="020B0604020202020204" pitchFamily="34" charset="0"/>
                <a:cs typeface="Arial" panose="020B0604020202020204" pitchFamily="34" charset="0"/>
              </a:rPr>
              <a:t>Information about administering the assessment measure</a:t>
            </a:r>
          </a:p>
          <a:p>
            <a:r>
              <a:rPr lang="en-US" sz="2000" dirty="0">
                <a:latin typeface="Arial" panose="020B0604020202020204" pitchFamily="34" charset="0"/>
                <a:cs typeface="Arial" panose="020B0604020202020204" pitchFamily="34" charset="0"/>
              </a:rPr>
              <a:t>Information about scoring the assessment measure</a:t>
            </a:r>
          </a:p>
          <a:p>
            <a:r>
              <a:rPr lang="en-US" sz="2000" dirty="0">
                <a:latin typeface="Arial" panose="020B0604020202020204" pitchFamily="34" charset="0"/>
                <a:cs typeface="Arial" panose="020B0604020202020204" pitchFamily="34" charset="0"/>
              </a:rPr>
              <a:t>Child considerations</a:t>
            </a:r>
          </a:p>
        </p:txBody>
      </p:sp>
    </p:spTree>
    <p:extLst>
      <p:ext uri="{BB962C8B-B14F-4D97-AF65-F5344CB8AC3E}">
        <p14:creationId xmlns:p14="http://schemas.microsoft.com/office/powerpoint/2010/main" val="1021155839"/>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143000"/>
          </a:xfrm>
        </p:spPr>
        <p:txBody>
          <a:bodyPr>
            <a:noAutofit/>
          </a:bodyPr>
          <a:lstStyle/>
          <a:p>
            <a:r>
              <a:rPr lang="en-US" b="1" dirty="0">
                <a:latin typeface="Garamond" panose="02020404030301010803" pitchFamily="18" charset="0"/>
              </a:rPr>
              <a:t>Theoretical Perspectives for Behavioral, Social, and Clinical Assessments </a:t>
            </a:r>
            <a:r>
              <a:rPr lang="en-US" sz="2500" b="1" dirty="0">
                <a:latin typeface="Garamond" panose="02020404030301010803" pitchFamily="18" charset="0"/>
              </a:rPr>
              <a:t>(pp. 20, 22</a:t>
            </a:r>
            <a:r>
              <a:rPr lang="en-US" sz="2800" dirty="0">
                <a:effectLst/>
              </a:rPr>
              <a:t>–</a:t>
            </a:r>
            <a:r>
              <a:rPr lang="en-US" sz="2500" dirty="0">
                <a:latin typeface="Garamond" panose="02020404030301010803" pitchFamily="18" charset="0"/>
              </a:rPr>
              <a:t>29</a:t>
            </a:r>
            <a:r>
              <a:rPr lang="en-US" sz="2500" b="1" dirty="0">
                <a:latin typeface="Garamond" panose="02020404030301010803" pitchFamily="18" charset="0"/>
              </a:rPr>
              <a:t>) [1]</a:t>
            </a:r>
          </a:p>
        </p:txBody>
      </p:sp>
      <p:sp>
        <p:nvSpPr>
          <p:cNvPr id="3" name="Content Placeholder 2"/>
          <p:cNvSpPr>
            <a:spLocks noGrp="1"/>
          </p:cNvSpPr>
          <p:nvPr>
            <p:ph idx="1"/>
          </p:nvPr>
        </p:nvSpPr>
        <p:spPr>
          <a:xfrm>
            <a:off x="1143000" y="2590800"/>
            <a:ext cx="6858000" cy="3535363"/>
          </a:xfrm>
        </p:spPr>
        <p:txBody>
          <a:bodyPr/>
          <a:lstStyle/>
          <a:p>
            <a:r>
              <a:rPr lang="en-US" sz="2000" dirty="0">
                <a:latin typeface="Arial" panose="020B0604020202020204" pitchFamily="34" charset="0"/>
                <a:cs typeface="Arial" panose="020B0604020202020204" pitchFamily="34" charset="0"/>
              </a:rPr>
              <a:t>Developmental Perspective (p. 24)</a:t>
            </a:r>
          </a:p>
          <a:p>
            <a:r>
              <a:rPr lang="en-US" sz="2000" dirty="0">
                <a:latin typeface="Arial" panose="020B0604020202020204" pitchFamily="34" charset="0"/>
                <a:cs typeface="Arial" panose="020B0604020202020204" pitchFamily="34" charset="0"/>
              </a:rPr>
              <a:t>Normative-Developmental Perspective </a:t>
            </a:r>
          </a:p>
          <a:p>
            <a:r>
              <a:rPr lang="en-US" sz="2000" dirty="0">
                <a:latin typeface="Arial" panose="020B0604020202020204" pitchFamily="34" charset="0"/>
                <a:cs typeface="Arial" panose="020B0604020202020204" pitchFamily="34" charset="0"/>
              </a:rPr>
              <a:t>Ecological-Transactional Perspective</a:t>
            </a:r>
          </a:p>
          <a:p>
            <a:r>
              <a:rPr lang="en-US" sz="2000" dirty="0">
                <a:latin typeface="Arial" panose="020B0604020202020204" pitchFamily="34" charset="0"/>
                <a:cs typeface="Arial" panose="020B0604020202020204" pitchFamily="34" charset="0"/>
              </a:rPr>
              <a:t>Cognitive-Behavioral Perspective</a:t>
            </a:r>
          </a:p>
          <a:p>
            <a:r>
              <a:rPr lang="en-US" sz="2000" dirty="0">
                <a:latin typeface="Arial" panose="020B0604020202020204" pitchFamily="34" charset="0"/>
                <a:cs typeface="Arial" panose="020B0604020202020204" pitchFamily="34" charset="0"/>
              </a:rPr>
              <a:t>Family-Systems Perspective</a:t>
            </a:r>
          </a:p>
        </p:txBody>
      </p:sp>
    </p:spTree>
    <p:extLst>
      <p:ext uri="{BB962C8B-B14F-4D97-AF65-F5344CB8AC3E}">
        <p14:creationId xmlns:p14="http://schemas.microsoft.com/office/powerpoint/2010/main" val="1482835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Introduction to COVID-19 </a:t>
            </a:r>
            <a:r>
              <a:rPr lang="en-US" sz="2500" dirty="0">
                <a:effectLst/>
                <a:ea typeface="Calibri" panose="020F0502020204030204" pitchFamily="34" charset="0"/>
              </a:rPr>
              <a:t>[1]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066800" y="1600200"/>
            <a:ext cx="7010400" cy="4525963"/>
          </a:xfrm>
        </p:spPr>
        <p:txBody>
          <a:bodyPr/>
          <a:lstStyle/>
          <a:p>
            <a:pPr>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The COVID-19 pandemic can have serious consequences for children, parents, and their families </a:t>
            </a:r>
          </a:p>
          <a:p>
            <a:pPr>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Measures used to control the pandemic can affect children’s development and impact family functioning </a:t>
            </a:r>
          </a:p>
        </p:txBody>
      </p:sp>
    </p:spTree>
    <p:extLst>
      <p:ext uri="{BB962C8B-B14F-4D97-AF65-F5344CB8AC3E}">
        <p14:creationId xmlns:p14="http://schemas.microsoft.com/office/powerpoint/2010/main" val="67558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Interventions </a:t>
            </a:r>
            <a:r>
              <a:rPr lang="en-US" sz="2500" dirty="0">
                <a:effectLst/>
                <a:ea typeface="Calibri" panose="020F0502020204030204" pitchFamily="34" charset="0"/>
              </a:rPr>
              <a:t>[2]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1394618"/>
            <a:ext cx="7010400" cy="40687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Children who face childhood trauma will experience the effects of the COVID-19 pandemic in ways that are different from those who have more normal childhoods. And when they reach adulthood, they are likely to face additional challenges </a:t>
            </a:r>
          </a:p>
        </p:txBody>
      </p:sp>
    </p:spTree>
    <p:extLst>
      <p:ext uri="{BB962C8B-B14F-4D97-AF65-F5344CB8AC3E}">
        <p14:creationId xmlns:p14="http://schemas.microsoft.com/office/powerpoint/2010/main" val="3414217360"/>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Autofit/>
          </a:bodyPr>
          <a:lstStyle/>
          <a:p>
            <a:r>
              <a:rPr lang="en-US" b="1" dirty="0">
                <a:latin typeface="Garamond" panose="02020404030301010803" pitchFamily="18" charset="0"/>
              </a:rPr>
              <a:t>Theoretical Perspectives for Behavioral, Social, and Clinical Assessments </a:t>
            </a:r>
            <a:r>
              <a:rPr lang="en-US" sz="2500" b="1" dirty="0">
                <a:latin typeface="Garamond" panose="02020404030301010803" pitchFamily="18" charset="0"/>
              </a:rPr>
              <a:t>(pp. 29</a:t>
            </a:r>
            <a:r>
              <a:rPr lang="en-US" sz="2800" dirty="0">
                <a:effectLst/>
              </a:rPr>
              <a:t>–</a:t>
            </a:r>
            <a:r>
              <a:rPr lang="en-US" sz="2500" dirty="0">
                <a:latin typeface="Garamond" panose="02020404030301010803" pitchFamily="18" charset="0"/>
              </a:rPr>
              <a:t>36</a:t>
            </a:r>
            <a:r>
              <a:rPr lang="en-US" sz="2500" b="1" dirty="0">
                <a:latin typeface="Garamond" panose="02020404030301010803" pitchFamily="18" charset="0"/>
              </a:rPr>
              <a:t>) [2]</a:t>
            </a:r>
            <a:br>
              <a:rPr lang="en-US" sz="2500" b="1" dirty="0">
                <a:latin typeface="Garamond" panose="02020404030301010803" pitchFamily="18" charset="0"/>
              </a:rPr>
            </a:br>
            <a:r>
              <a:rPr lang="en-US" sz="2500" b="1" dirty="0">
                <a:latin typeface="Garamond" panose="02020404030301010803" pitchFamily="18" charset="0"/>
              </a:rPr>
              <a:t>(Continued)</a:t>
            </a:r>
          </a:p>
        </p:txBody>
      </p:sp>
      <p:sp>
        <p:nvSpPr>
          <p:cNvPr id="3" name="Content Placeholder 2"/>
          <p:cNvSpPr>
            <a:spLocks noGrp="1"/>
          </p:cNvSpPr>
          <p:nvPr>
            <p:ph idx="1"/>
          </p:nvPr>
        </p:nvSpPr>
        <p:spPr>
          <a:xfrm>
            <a:off x="1143000" y="2819400"/>
            <a:ext cx="6705600" cy="3306763"/>
          </a:xfrm>
        </p:spPr>
        <p:txBody>
          <a:bodyPr/>
          <a:lstStyle/>
          <a:p>
            <a:r>
              <a:rPr lang="en-US" sz="2000" dirty="0">
                <a:latin typeface="Arial" panose="020B0604020202020204" pitchFamily="34" charset="0"/>
                <a:cs typeface="Arial" panose="020B0604020202020204" pitchFamily="34" charset="0"/>
              </a:rPr>
              <a:t>Social-Cognitive Perspective</a:t>
            </a:r>
          </a:p>
          <a:p>
            <a:r>
              <a:rPr lang="en-US" sz="2000" dirty="0">
                <a:latin typeface="Arial" panose="020B0604020202020204" pitchFamily="34" charset="0"/>
                <a:cs typeface="Arial" panose="020B0604020202020204" pitchFamily="34" charset="0"/>
              </a:rPr>
              <a:t>Sociocultural Perspective</a:t>
            </a:r>
          </a:p>
          <a:p>
            <a:r>
              <a:rPr lang="en-US" sz="2000" dirty="0">
                <a:latin typeface="Arial" panose="020B0604020202020204" pitchFamily="34" charset="0"/>
                <a:cs typeface="Arial" panose="020B0604020202020204" pitchFamily="34" charset="0"/>
              </a:rPr>
              <a:t>Neurodevelopmental Perspective</a:t>
            </a:r>
          </a:p>
          <a:p>
            <a:r>
              <a:rPr lang="en-US" sz="2000" dirty="0">
                <a:latin typeface="Arial" panose="020B0604020202020204" pitchFamily="34" charset="0"/>
                <a:cs typeface="Arial" panose="020B0604020202020204" pitchFamily="34" charset="0"/>
              </a:rPr>
              <a:t>Eclectic Perspective (p. 35)</a:t>
            </a:r>
          </a:p>
        </p:txBody>
      </p:sp>
    </p:spTree>
    <p:extLst>
      <p:ext uri="{BB962C8B-B14F-4D97-AF65-F5344CB8AC3E}">
        <p14:creationId xmlns:p14="http://schemas.microsoft.com/office/powerpoint/2010/main" val="1339487509"/>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414" y="408214"/>
            <a:ext cx="8229600" cy="1143000"/>
          </a:xfrm>
        </p:spPr>
        <p:txBody>
          <a:bodyPr>
            <a:noAutofit/>
          </a:bodyPr>
          <a:lstStyle/>
          <a:p>
            <a:r>
              <a:rPr lang="en-US" b="1" dirty="0">
                <a:latin typeface="Garamond" panose="02020404030301010803" pitchFamily="18" charset="0"/>
              </a:rPr>
              <a:t>Approaches to Classification</a:t>
            </a:r>
            <a:br>
              <a:rPr lang="en-US" b="1" dirty="0">
                <a:latin typeface="Garamond" panose="02020404030301010803" pitchFamily="18" charset="0"/>
              </a:rPr>
            </a:br>
            <a:r>
              <a:rPr lang="en-US" sz="2500" b="1" dirty="0">
                <a:latin typeface="Garamond" panose="02020404030301010803" pitchFamily="18" charset="0"/>
              </a:rPr>
              <a:t>(pp. </a:t>
            </a:r>
            <a:r>
              <a:rPr lang="en-US" sz="2500" dirty="0">
                <a:latin typeface="Garamond" panose="02020404030301010803" pitchFamily="18" charset="0"/>
              </a:rPr>
              <a:t>36</a:t>
            </a:r>
            <a:r>
              <a:rPr lang="en-US" sz="2800" dirty="0">
                <a:effectLst/>
              </a:rPr>
              <a:t>–</a:t>
            </a:r>
            <a:r>
              <a:rPr lang="en-US" sz="2500" dirty="0">
                <a:latin typeface="Garamond" panose="02020404030301010803" pitchFamily="18" charset="0"/>
              </a:rPr>
              <a:t>37</a:t>
            </a:r>
            <a:r>
              <a:rPr lang="en-US" sz="2500" b="1" dirty="0">
                <a:latin typeface="Garamond" panose="02020404030301010803" pitchFamily="18" charset="0"/>
              </a:rPr>
              <a:t>) </a:t>
            </a:r>
          </a:p>
        </p:txBody>
      </p:sp>
      <p:sp>
        <p:nvSpPr>
          <p:cNvPr id="3" name="Content Placeholder 2"/>
          <p:cNvSpPr>
            <a:spLocks noGrp="1"/>
          </p:cNvSpPr>
          <p:nvPr>
            <p:ph idx="1"/>
          </p:nvPr>
        </p:nvSpPr>
        <p:spPr>
          <a:xfrm>
            <a:off x="1143000" y="1676400"/>
            <a:ext cx="6858000" cy="4495800"/>
          </a:xfrm>
        </p:spPr>
        <p:txBody>
          <a:bodyPr/>
          <a:lstStyle/>
          <a:p>
            <a:r>
              <a:rPr lang="en-US" sz="2000" dirty="0">
                <a:latin typeface="Arial" panose="020B0604020202020204" pitchFamily="34" charset="0"/>
                <a:cs typeface="Arial" panose="020B0604020202020204" pitchFamily="34" charset="0"/>
              </a:rPr>
              <a:t>Two important dimensions of personality</a:t>
            </a:r>
          </a:p>
          <a:p>
            <a:pPr lvl="1"/>
            <a:r>
              <a:rPr lang="en-US" sz="2000" b="1" dirty="0">
                <a:latin typeface="Arial" panose="020B0604020202020204" pitchFamily="34" charset="0"/>
                <a:cs typeface="Arial" panose="020B0604020202020204" pitchFamily="34" charset="0"/>
              </a:rPr>
              <a:t>Internalizing dimension </a:t>
            </a:r>
            <a:r>
              <a:rPr lang="en-US" sz="2000" dirty="0">
                <a:latin typeface="Arial" panose="020B0604020202020204" pitchFamily="34" charset="0"/>
                <a:cs typeface="Arial" panose="020B0604020202020204" pitchFamily="34" charset="0"/>
              </a:rPr>
              <a:t>includes symptoms such as withdrawal, anxiety, and inhibition</a:t>
            </a:r>
          </a:p>
          <a:p>
            <a:pPr lvl="1"/>
            <a:r>
              <a:rPr lang="en-US" sz="2000" b="1" dirty="0">
                <a:latin typeface="Arial" panose="020B0604020202020204" pitchFamily="34" charset="0"/>
                <a:cs typeface="Arial" panose="020B0604020202020204" pitchFamily="34" charset="0"/>
              </a:rPr>
              <a:t>Externalizing dimension </a:t>
            </a:r>
            <a:r>
              <a:rPr lang="en-US" sz="2000" dirty="0">
                <a:latin typeface="Arial" panose="020B0604020202020204" pitchFamily="34" charset="0"/>
                <a:cs typeface="Arial" panose="020B0604020202020204" pitchFamily="34" charset="0"/>
              </a:rPr>
              <a:t>includes symptoms such as aggression, anger, and defiance</a:t>
            </a:r>
          </a:p>
        </p:txBody>
      </p:sp>
    </p:spTree>
    <p:extLst>
      <p:ext uri="{BB962C8B-B14F-4D97-AF65-F5344CB8AC3E}">
        <p14:creationId xmlns:p14="http://schemas.microsoft.com/office/powerpoint/2010/main" val="1018585209"/>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aramond" panose="02020404030301010803" pitchFamily="18" charset="0"/>
              </a:rPr>
              <a:t>Clinical Approach- </a:t>
            </a:r>
            <a:br>
              <a:rPr lang="en-US" dirty="0">
                <a:latin typeface="Garamond" panose="02020404030301010803" pitchFamily="18" charset="0"/>
              </a:rPr>
            </a:br>
            <a:r>
              <a:rPr lang="en-US" dirty="0">
                <a:latin typeface="Garamond" panose="02020404030301010803" pitchFamily="18" charset="0"/>
              </a:rPr>
              <a:t>Classification </a:t>
            </a:r>
            <a:r>
              <a:rPr lang="en-US" sz="2500" dirty="0">
                <a:latin typeface="Garamond" panose="02020404030301010803" pitchFamily="18" charset="0"/>
              </a:rPr>
              <a:t>(pp. 37-39)</a:t>
            </a:r>
            <a:endParaRPr lang="en-US" sz="2500" i="1" dirty="0"/>
          </a:p>
        </p:txBody>
      </p:sp>
      <p:sp>
        <p:nvSpPr>
          <p:cNvPr id="3" name="Content Placeholder 2"/>
          <p:cNvSpPr>
            <a:spLocks noGrp="1"/>
          </p:cNvSpPr>
          <p:nvPr>
            <p:ph idx="1"/>
          </p:nvPr>
        </p:nvSpPr>
        <p:spPr>
          <a:xfrm>
            <a:off x="990600" y="1600200"/>
            <a:ext cx="7162800" cy="4525963"/>
          </a:xfrm>
        </p:spPr>
        <p:txBody>
          <a:bodyPr/>
          <a:lstStyle/>
          <a:p>
            <a:r>
              <a:rPr lang="en-US" sz="20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DSM-5</a:t>
            </a:r>
            <a:r>
              <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disorders that may be evident in childhood &amp; early adulthood (see Table 1-4 on pp. 38-39)</a:t>
            </a:r>
          </a:p>
          <a:p>
            <a:r>
              <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14 disability categories of IDEA 2004 (see Table 1-5 on pp. 40-41; U.S. Only)</a:t>
            </a:r>
          </a:p>
          <a:p>
            <a:r>
              <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Students served under IDEA (see Table 1-6 on p. 41; U.S. Only)</a:t>
            </a:r>
          </a:p>
        </p:txBody>
      </p:sp>
    </p:spTree>
    <p:extLst>
      <p:ext uri="{BB962C8B-B14F-4D97-AF65-F5344CB8AC3E}">
        <p14:creationId xmlns:p14="http://schemas.microsoft.com/office/powerpoint/2010/main" val="2680338176"/>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Risk and Protective Factors</a:t>
            </a:r>
            <a:br>
              <a:rPr lang="en-US" b="1" dirty="0">
                <a:latin typeface="Garamond" panose="02020404030301010803" pitchFamily="18" charset="0"/>
              </a:rPr>
            </a:br>
            <a:r>
              <a:rPr lang="en-US" sz="2500" b="1" dirty="0">
                <a:latin typeface="Garamond" panose="02020404030301010803" pitchFamily="18" charset="0"/>
              </a:rPr>
              <a:t>(pp. </a:t>
            </a:r>
            <a:r>
              <a:rPr lang="en-US" sz="2500" dirty="0">
                <a:latin typeface="Garamond" panose="02020404030301010803" pitchFamily="18" charset="0"/>
              </a:rPr>
              <a:t>43</a:t>
            </a:r>
            <a:r>
              <a:rPr lang="en-US" sz="2800" dirty="0">
                <a:effectLst/>
              </a:rPr>
              <a:t>–</a:t>
            </a:r>
            <a:r>
              <a:rPr lang="en-US" sz="2500" dirty="0">
                <a:latin typeface="Garamond" panose="02020404030301010803" pitchFamily="18" charset="0"/>
              </a:rPr>
              <a:t>49</a:t>
            </a:r>
            <a:r>
              <a:rPr lang="en-US" sz="2500" b="1" dirty="0">
                <a:latin typeface="Garamond" panose="02020404030301010803" pitchFamily="18" charset="0"/>
              </a:rPr>
              <a:t>)</a:t>
            </a:r>
          </a:p>
        </p:txBody>
      </p:sp>
      <p:sp>
        <p:nvSpPr>
          <p:cNvPr id="3" name="Content Placeholder 2"/>
          <p:cNvSpPr>
            <a:spLocks noGrp="1"/>
          </p:cNvSpPr>
          <p:nvPr>
            <p:ph idx="1"/>
          </p:nvPr>
        </p:nvSpPr>
        <p:spPr>
          <a:xfrm>
            <a:off x="1066800" y="1600200"/>
            <a:ext cx="7010400" cy="4525963"/>
          </a:xfrm>
        </p:spPr>
        <p:txBody>
          <a:bodyPr/>
          <a:lstStyle/>
          <a:p>
            <a:r>
              <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Risk outcome cycle (see Figure 1-6 on p. 45)</a:t>
            </a:r>
          </a:p>
          <a:p>
            <a:r>
              <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Risk factors</a:t>
            </a:r>
            <a:r>
              <a:rPr lang="en-US" sz="2000" dirty="0">
                <a:latin typeface="Arial" panose="020B0604020202020204" pitchFamily="34" charset="0"/>
                <a:cs typeface="Arial" panose="020B0604020202020204" pitchFamily="34" charset="0"/>
              </a:rPr>
              <a:t> (see Table 1-7 on p. 44)</a:t>
            </a:r>
          </a:p>
          <a:p>
            <a:r>
              <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Protective factors </a:t>
            </a:r>
            <a:r>
              <a:rPr lang="en-US" sz="2000" dirty="0">
                <a:latin typeface="Arial" panose="020B0604020202020204" pitchFamily="34" charset="0"/>
                <a:cs typeface="Arial" panose="020B0604020202020204" pitchFamily="34" charset="0"/>
              </a:rPr>
              <a:t>(see Table 1-8 on p. 46)</a:t>
            </a:r>
            <a:endParaRPr lang="en-US" sz="20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0237513"/>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Garamond" panose="02020404030301010803" pitchFamily="18" charset="0"/>
              </a:rPr>
              <a:t>Ethical &amp; Legal Considerations </a:t>
            </a:r>
            <a:br>
              <a:rPr lang="en-US" b="1" dirty="0">
                <a:latin typeface="Garamond" panose="02020404030301010803" pitchFamily="18" charset="0"/>
              </a:rPr>
            </a:br>
            <a:r>
              <a:rPr lang="en-US" sz="2500" b="1" dirty="0">
                <a:latin typeface="Garamond" panose="02020404030301010803" pitchFamily="18" charset="0"/>
              </a:rPr>
              <a:t>(Table 1-9, p. </a:t>
            </a:r>
            <a:r>
              <a:rPr lang="en-US" sz="2500" dirty="0">
                <a:latin typeface="Garamond" panose="02020404030301010803" pitchFamily="18" charset="0"/>
              </a:rPr>
              <a:t>49</a:t>
            </a:r>
            <a:r>
              <a:rPr lang="en-US" sz="2800" dirty="0">
                <a:effectLst/>
              </a:rPr>
              <a:t>–</a:t>
            </a:r>
            <a:r>
              <a:rPr lang="en-US" sz="2500" dirty="0">
                <a:latin typeface="Garamond" panose="02020404030301010803" pitchFamily="18" charset="0"/>
              </a:rPr>
              <a:t>54</a:t>
            </a:r>
            <a:r>
              <a:rPr lang="en-US" sz="2500" b="1" dirty="0">
                <a:latin typeface="Garamond" panose="02020404030301010803" pitchFamily="18" charset="0"/>
              </a:rPr>
              <a:t>) [</a:t>
            </a:r>
            <a:r>
              <a:rPr lang="en-US" sz="2500" dirty="0">
                <a:latin typeface="Garamond" panose="02020404030301010803" pitchFamily="18" charset="0"/>
              </a:rPr>
              <a:t>1</a:t>
            </a:r>
            <a:r>
              <a:rPr lang="en-US" sz="2500" b="1" dirty="0">
                <a:latin typeface="Garamond" panose="02020404030301010803" pitchFamily="18" charset="0"/>
              </a:rPr>
              <a:t>]</a:t>
            </a:r>
          </a:p>
        </p:txBody>
      </p:sp>
      <p:sp>
        <p:nvSpPr>
          <p:cNvPr id="3" name="Content Placeholder 2"/>
          <p:cNvSpPr>
            <a:spLocks noGrp="1"/>
          </p:cNvSpPr>
          <p:nvPr>
            <p:ph idx="1"/>
          </p:nvPr>
        </p:nvSpPr>
        <p:spPr>
          <a:xfrm>
            <a:off x="990600" y="1600200"/>
            <a:ext cx="7239000" cy="4525963"/>
          </a:xfrm>
        </p:spPr>
        <p:txBody>
          <a:bodyPr>
            <a:noAutofit/>
          </a:bodyPr>
          <a:lstStyle/>
          <a:p>
            <a:r>
              <a:rPr lang="en-US" sz="2000" dirty="0">
                <a:latin typeface="Arial" panose="020B0604020202020204" pitchFamily="34" charset="0"/>
                <a:cs typeface="Arial" panose="020B0604020202020204" pitchFamily="34" charset="0"/>
              </a:rPr>
              <a:t>Ethical and Professional Guidelines (see Table 1-9 on p. 50) </a:t>
            </a:r>
          </a:p>
        </p:txBody>
      </p:sp>
    </p:spTree>
    <p:extLst>
      <p:ext uri="{BB962C8B-B14F-4D97-AF65-F5344CB8AC3E}">
        <p14:creationId xmlns:p14="http://schemas.microsoft.com/office/powerpoint/2010/main" val="4261579556"/>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b="1" dirty="0">
                <a:latin typeface="Garamond" panose="02020404030301010803" pitchFamily="18" charset="0"/>
              </a:rPr>
              <a:t>Ethical &amp; Legal Considerations </a:t>
            </a:r>
            <a:br>
              <a:rPr lang="en-US" b="1" dirty="0">
                <a:latin typeface="Garamond" panose="02020404030301010803" pitchFamily="18" charset="0"/>
              </a:rPr>
            </a:br>
            <a:r>
              <a:rPr lang="en-US" sz="2500" b="1" dirty="0">
                <a:latin typeface="Garamond" panose="02020404030301010803" pitchFamily="18" charset="0"/>
              </a:rPr>
              <a:t>(p. </a:t>
            </a:r>
            <a:r>
              <a:rPr lang="en-US" sz="2500" dirty="0">
                <a:latin typeface="Garamond" panose="02020404030301010803" pitchFamily="18" charset="0"/>
              </a:rPr>
              <a:t>49</a:t>
            </a:r>
            <a:r>
              <a:rPr lang="en-US" sz="2800" dirty="0">
                <a:effectLst/>
              </a:rPr>
              <a:t>–</a:t>
            </a:r>
            <a:r>
              <a:rPr lang="en-US" sz="2500" dirty="0">
                <a:latin typeface="Garamond" panose="02020404030301010803" pitchFamily="18" charset="0"/>
              </a:rPr>
              <a:t>54</a:t>
            </a:r>
            <a:r>
              <a:rPr lang="en-US" sz="2500" b="1" dirty="0">
                <a:latin typeface="Garamond" panose="02020404030301010803" pitchFamily="18" charset="0"/>
              </a:rPr>
              <a:t>) [</a:t>
            </a:r>
            <a:r>
              <a:rPr lang="en-US" sz="2500" dirty="0">
                <a:latin typeface="Garamond" panose="02020404030301010803" pitchFamily="18" charset="0"/>
              </a:rPr>
              <a:t>2</a:t>
            </a:r>
            <a:r>
              <a:rPr lang="en-US" sz="2500" b="1" dirty="0">
                <a:latin typeface="Garamond" panose="02020404030301010803" pitchFamily="18" charset="0"/>
              </a:rPr>
              <a:t>] (Continued)</a:t>
            </a:r>
          </a:p>
        </p:txBody>
      </p:sp>
      <p:sp>
        <p:nvSpPr>
          <p:cNvPr id="3" name="Content Placeholder 2"/>
          <p:cNvSpPr>
            <a:spLocks noGrp="1"/>
          </p:cNvSpPr>
          <p:nvPr>
            <p:ph idx="1"/>
          </p:nvPr>
        </p:nvSpPr>
        <p:spPr>
          <a:xfrm>
            <a:off x="914400" y="1276350"/>
            <a:ext cx="7391400" cy="4525963"/>
          </a:xfrm>
        </p:spPr>
        <p:txBody>
          <a:bodyPr>
            <a:noAutofit/>
          </a:bodyPr>
          <a:lstStyle/>
          <a:p>
            <a:pPr marL="0" indent="0">
              <a:buNone/>
            </a:pPr>
            <a:r>
              <a:rPr lang="en-US" sz="2000" dirty="0">
                <a:latin typeface="Arial" panose="020B0604020202020204" pitchFamily="34" charset="0"/>
                <a:cs typeface="Arial" panose="020B0604020202020204" pitchFamily="34" charset="0"/>
              </a:rPr>
              <a:t>Confidentiality &amp; Privileged Communication</a:t>
            </a:r>
          </a:p>
          <a:p>
            <a:r>
              <a:rPr lang="en-US" sz="2000" i="1" dirty="0">
                <a:latin typeface="Arial" panose="020B0604020202020204" pitchFamily="34" charset="0"/>
                <a:cs typeface="Arial" panose="020B0604020202020204" pitchFamily="34" charset="0"/>
              </a:rPr>
              <a:t>Confidentiality </a:t>
            </a:r>
            <a:r>
              <a:rPr lang="en-US" sz="2000" dirty="0">
                <a:latin typeface="Arial" panose="020B0604020202020204" pitchFamily="34" charset="0"/>
                <a:cs typeface="Arial" panose="020B0604020202020204" pitchFamily="34" charset="0"/>
              </a:rPr>
              <a:t>is the ethical obligation of a professional not to reveal information obtained through professional contact with a client without specific consent from the client or the client’s legal representative  </a:t>
            </a:r>
          </a:p>
          <a:p>
            <a:r>
              <a:rPr lang="en-US" sz="2000" i="1" dirty="0">
                <a:latin typeface="Arial" panose="020B0604020202020204" pitchFamily="34" charset="0"/>
                <a:cs typeface="Arial" panose="020B0604020202020204" pitchFamily="34" charset="0"/>
              </a:rPr>
              <a:t>Privileged communication </a:t>
            </a:r>
            <a:r>
              <a:rPr lang="en-US" sz="2000" dirty="0">
                <a:latin typeface="Arial" panose="020B0604020202020204" pitchFamily="34" charset="0"/>
                <a:cs typeface="Arial" panose="020B0604020202020204" pitchFamily="34" charset="0"/>
              </a:rPr>
              <a:t>is a legal status granted by state and federal laws to communications made to designated individuals (usually professionals or close family members)</a:t>
            </a: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113543"/>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latin typeface="Garamond" panose="02020404030301010803" pitchFamily="18" charset="0"/>
              </a:rPr>
              <a:t>Ethical &amp; Legal Considerations</a:t>
            </a:r>
            <a:r>
              <a:rPr lang="en-US" b="1" dirty="0">
                <a:latin typeface="Garamond" panose="02020404030301010803" pitchFamily="18" charset="0"/>
              </a:rPr>
              <a:t/>
            </a:r>
            <a:br>
              <a:rPr lang="en-US" b="1" dirty="0">
                <a:latin typeface="Garamond" panose="02020404030301010803" pitchFamily="18" charset="0"/>
              </a:rPr>
            </a:br>
            <a:r>
              <a:rPr lang="en-US" sz="2500" b="1" dirty="0">
                <a:latin typeface="Garamond" panose="02020404030301010803" pitchFamily="18" charset="0"/>
              </a:rPr>
              <a:t>(Table 1-10, p. </a:t>
            </a:r>
            <a:r>
              <a:rPr lang="en-US" sz="2500" dirty="0">
                <a:latin typeface="Garamond" panose="02020404030301010803" pitchFamily="18" charset="0"/>
              </a:rPr>
              <a:t>49</a:t>
            </a:r>
            <a:r>
              <a:rPr lang="en-US" sz="2800" dirty="0">
                <a:effectLst/>
              </a:rPr>
              <a:t>–</a:t>
            </a:r>
            <a:r>
              <a:rPr lang="en-US" sz="2500" dirty="0">
                <a:latin typeface="Garamond" panose="02020404030301010803" pitchFamily="18" charset="0"/>
              </a:rPr>
              <a:t>54</a:t>
            </a:r>
            <a:r>
              <a:rPr lang="en-US" sz="2500" b="1" dirty="0">
                <a:latin typeface="Garamond" panose="02020404030301010803" pitchFamily="18" charset="0"/>
              </a:rPr>
              <a:t>)[</a:t>
            </a:r>
            <a:r>
              <a:rPr lang="en-US" sz="2500" dirty="0">
                <a:latin typeface="Garamond" panose="02020404030301010803" pitchFamily="18" charset="0"/>
              </a:rPr>
              <a:t>3</a:t>
            </a:r>
            <a:r>
              <a:rPr lang="en-US" sz="2500" b="1" dirty="0">
                <a:latin typeface="Garamond" panose="02020404030301010803" pitchFamily="18" charset="0"/>
              </a:rPr>
              <a:t>] (Continued)</a:t>
            </a:r>
          </a:p>
        </p:txBody>
      </p:sp>
      <p:sp>
        <p:nvSpPr>
          <p:cNvPr id="3" name="Content Placeholder 2"/>
          <p:cNvSpPr>
            <a:spLocks noGrp="1"/>
          </p:cNvSpPr>
          <p:nvPr>
            <p:ph idx="1"/>
          </p:nvPr>
        </p:nvSpPr>
        <p:spPr>
          <a:xfrm>
            <a:off x="914400" y="1600200"/>
            <a:ext cx="7086600" cy="4525963"/>
          </a:xfrm>
        </p:spPr>
        <p:txBody>
          <a:bodyPr>
            <a:noAutofit/>
          </a:bodyPr>
          <a:lstStyle/>
          <a:p>
            <a:r>
              <a:rPr lang="en-US" sz="2000" dirty="0">
                <a:latin typeface="Arial" panose="020B0604020202020204" pitchFamily="34" charset="0"/>
                <a:cs typeface="Arial" panose="020B0604020202020204" pitchFamily="34" charset="0"/>
              </a:rPr>
              <a:t>Key ethical principles for behavioral, social, and clinical assessment (see Table 1-10, pp. 51-52)</a:t>
            </a:r>
          </a:p>
        </p:txBody>
      </p:sp>
    </p:spTree>
    <p:extLst>
      <p:ext uri="{BB962C8B-B14F-4D97-AF65-F5344CB8AC3E}">
        <p14:creationId xmlns:p14="http://schemas.microsoft.com/office/powerpoint/2010/main" val="3919258928"/>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latin typeface="Garamond" panose="02020404030301010803" pitchFamily="18" charset="0"/>
              </a:rPr>
              <a:t>Children </a:t>
            </a:r>
            <a:r>
              <a:rPr lang="en-US" dirty="0">
                <a:effectLst/>
              </a:rPr>
              <a:t>with Special Needs</a:t>
            </a:r>
            <a:r>
              <a:rPr lang="en-US" b="1" dirty="0">
                <a:latin typeface="Garamond" panose="02020404030301010803" pitchFamily="18" charset="0"/>
              </a:rPr>
              <a:t/>
            </a:r>
            <a:br>
              <a:rPr lang="en-US" b="1" dirty="0">
                <a:latin typeface="Garamond" panose="02020404030301010803" pitchFamily="18" charset="0"/>
              </a:rPr>
            </a:br>
            <a:r>
              <a:rPr lang="en-US" sz="2500" dirty="0">
                <a:latin typeface="Garamond" panose="02020404030301010803" pitchFamily="18" charset="0"/>
              </a:rPr>
              <a:t>(pp. 54</a:t>
            </a:r>
            <a:r>
              <a:rPr lang="en-US" sz="2800" dirty="0">
                <a:effectLst/>
              </a:rPr>
              <a:t>–</a:t>
            </a:r>
            <a:r>
              <a:rPr lang="en-US" sz="2500" dirty="0">
                <a:latin typeface="Garamond" panose="02020404030301010803" pitchFamily="18" charset="0"/>
              </a:rPr>
              <a:t>55)</a:t>
            </a:r>
            <a:endParaRPr lang="en-US" sz="2500" dirty="0"/>
          </a:p>
        </p:txBody>
      </p:sp>
      <p:sp>
        <p:nvSpPr>
          <p:cNvPr id="3" name="Content Placeholder 2"/>
          <p:cNvSpPr>
            <a:spLocks noGrp="1"/>
          </p:cNvSpPr>
          <p:nvPr>
            <p:ph idx="1"/>
          </p:nvPr>
        </p:nvSpPr>
        <p:spPr>
          <a:xfrm>
            <a:off x="1066800" y="1600200"/>
            <a:ext cx="6781800" cy="4953000"/>
          </a:xfrm>
        </p:spPr>
        <p:txBody>
          <a:bodyPr>
            <a:noAutofit/>
          </a:bodyPr>
          <a:lstStyle/>
          <a:p>
            <a:r>
              <a:rPr lang="en-US" sz="2000" dirty="0">
                <a:latin typeface="Arial" panose="020B0604020202020204" pitchFamily="34" charset="0"/>
                <a:cs typeface="Arial" panose="020B0604020202020204" pitchFamily="34" charset="0"/>
              </a:rPr>
              <a:t>See the 13 “Guidelines for Working with Children with Special Needs” on p. 55</a:t>
            </a:r>
          </a:p>
        </p:txBody>
      </p:sp>
    </p:spTree>
    <p:extLst>
      <p:ext uri="{BB962C8B-B14F-4D97-AF65-F5344CB8AC3E}">
        <p14:creationId xmlns:p14="http://schemas.microsoft.com/office/powerpoint/2010/main" val="1291185441"/>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BCB327-97A2-4B07-8102-6579E19441F2}"/>
              </a:ext>
            </a:extLst>
          </p:cNvPr>
          <p:cNvSpPr>
            <a:spLocks noGrp="1"/>
          </p:cNvSpPr>
          <p:nvPr>
            <p:ph type="title"/>
          </p:nvPr>
        </p:nvSpPr>
        <p:spPr/>
        <p:txBody>
          <a:bodyPr/>
          <a:lstStyle/>
          <a:p>
            <a:r>
              <a:rPr lang="en-US" dirty="0"/>
              <a:t>Guidelines for Intervention and Prevention </a:t>
            </a:r>
            <a:r>
              <a:rPr lang="en-US" sz="2500" dirty="0"/>
              <a:t>(pp. 55-56) [1]</a:t>
            </a:r>
          </a:p>
        </p:txBody>
      </p:sp>
      <p:sp>
        <p:nvSpPr>
          <p:cNvPr id="3" name="Content Placeholder 2">
            <a:extLst>
              <a:ext uri="{FF2B5EF4-FFF2-40B4-BE49-F238E27FC236}">
                <a16:creationId xmlns:a16="http://schemas.microsoft.com/office/drawing/2014/main" xmlns="" id="{143F4CA2-BB5C-4D13-8F17-E1578976CE96}"/>
              </a:ext>
            </a:extLst>
          </p:cNvPr>
          <p:cNvSpPr>
            <a:spLocks noGrp="1"/>
          </p:cNvSpPr>
          <p:nvPr>
            <p:ph idx="1"/>
          </p:nvPr>
        </p:nvSpPr>
        <p:spPr>
          <a:xfrm>
            <a:off x="1066800" y="1600200"/>
            <a:ext cx="7239000" cy="4525963"/>
          </a:xfrm>
        </p:spPr>
        <p:txBody>
          <a:bodyPr/>
          <a:lstStyle/>
          <a:p>
            <a:r>
              <a:rPr lang="en-US" sz="2000" dirty="0">
                <a:latin typeface="Arial" panose="020B0604020202020204" pitchFamily="34" charset="0"/>
                <a:cs typeface="Arial" panose="020B0604020202020204" pitchFamily="34" charset="0"/>
              </a:rPr>
              <a:t>Include family members, school personnel, and members of the neighborhood as active participants in an intervention program</a:t>
            </a:r>
          </a:p>
          <a:p>
            <a:r>
              <a:rPr lang="en-US" sz="2000" dirty="0">
                <a:latin typeface="Arial" panose="020B0604020202020204" pitchFamily="34" charset="0"/>
                <a:cs typeface="Arial" panose="020B0604020202020204" pitchFamily="34" charset="0"/>
              </a:rPr>
              <a:t>Break the cycle that leads to negative behavior in children</a:t>
            </a:r>
          </a:p>
          <a:p>
            <a:r>
              <a:rPr lang="en-US" sz="2000" dirty="0">
                <a:latin typeface="Arial" panose="020B0604020202020204" pitchFamily="34" charset="0"/>
                <a:cs typeface="Arial" panose="020B0604020202020204" pitchFamily="34" charset="0"/>
              </a:rPr>
              <a:t>Help children become more resilient in facing aversive situations</a:t>
            </a:r>
          </a:p>
        </p:txBody>
      </p:sp>
    </p:spTree>
    <p:extLst>
      <p:ext uri="{BB962C8B-B14F-4D97-AF65-F5344CB8AC3E}">
        <p14:creationId xmlns:p14="http://schemas.microsoft.com/office/powerpoint/2010/main" val="3092735069"/>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BCB327-97A2-4B07-8102-6579E19441F2}"/>
              </a:ext>
            </a:extLst>
          </p:cNvPr>
          <p:cNvSpPr>
            <a:spLocks noGrp="1"/>
          </p:cNvSpPr>
          <p:nvPr>
            <p:ph type="title"/>
          </p:nvPr>
        </p:nvSpPr>
        <p:spPr/>
        <p:txBody>
          <a:bodyPr/>
          <a:lstStyle/>
          <a:p>
            <a:r>
              <a:rPr lang="en-US" dirty="0"/>
              <a:t>Guidelines for Intervention and Prevention </a:t>
            </a:r>
            <a:r>
              <a:rPr lang="en-US" sz="2500" dirty="0"/>
              <a:t>(pp. 55-56) [2] (Continued)</a:t>
            </a:r>
          </a:p>
        </p:txBody>
      </p:sp>
      <p:sp>
        <p:nvSpPr>
          <p:cNvPr id="3" name="Content Placeholder 2">
            <a:extLst>
              <a:ext uri="{FF2B5EF4-FFF2-40B4-BE49-F238E27FC236}">
                <a16:creationId xmlns:a16="http://schemas.microsoft.com/office/drawing/2014/main" xmlns="" id="{143F4CA2-BB5C-4D13-8F17-E1578976CE96}"/>
              </a:ext>
            </a:extLst>
          </p:cNvPr>
          <p:cNvSpPr>
            <a:spLocks noGrp="1"/>
          </p:cNvSpPr>
          <p:nvPr>
            <p:ph idx="1"/>
          </p:nvPr>
        </p:nvSpPr>
        <p:spPr>
          <a:xfrm>
            <a:off x="1066800" y="1600200"/>
            <a:ext cx="7239000" cy="4525963"/>
          </a:xfrm>
        </p:spPr>
        <p:txBody>
          <a:bodyPr/>
          <a:lstStyle/>
          <a:p>
            <a:r>
              <a:rPr lang="en-US" sz="2000" dirty="0">
                <a:latin typeface="Arial" panose="020B0604020202020204" pitchFamily="34" charset="0"/>
                <a:cs typeface="Arial" panose="020B0604020202020204" pitchFamily="34" charset="0"/>
              </a:rPr>
              <a:t>Mobilize additional protective resources that can foster individual resilience </a:t>
            </a:r>
          </a:p>
          <a:p>
            <a:r>
              <a:rPr lang="en-US" sz="2000" dirty="0">
                <a:latin typeface="Arial" panose="020B0604020202020204" pitchFamily="34" charset="0"/>
                <a:cs typeface="Arial" panose="020B0604020202020204" pitchFamily="34" charset="0"/>
              </a:rPr>
              <a:t>Encourage schools to provide a setting where children can become connected with caring, competent adults</a:t>
            </a:r>
          </a:p>
        </p:txBody>
      </p:sp>
    </p:spTree>
    <p:extLst>
      <p:ext uri="{BB962C8B-B14F-4D97-AF65-F5344CB8AC3E}">
        <p14:creationId xmlns:p14="http://schemas.microsoft.com/office/powerpoint/2010/main" val="856105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Interventions </a:t>
            </a:r>
            <a:r>
              <a:rPr lang="en-US" sz="2500" dirty="0">
                <a:effectLst/>
                <a:ea typeface="Calibri" panose="020F0502020204030204" pitchFamily="34" charset="0"/>
              </a:rPr>
              <a:t>[3]</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1524000"/>
            <a:ext cx="7010400" cy="40687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Future research should focus on the delivery of evidenced-based, age-appropriate mental health services and, if the pandemic continues, we need to monitor the impact of the pandemic on children’s mental health </a:t>
            </a:r>
          </a:p>
        </p:txBody>
      </p:sp>
    </p:spTree>
    <p:extLst>
      <p:ext uri="{BB962C8B-B14F-4D97-AF65-F5344CB8AC3E}">
        <p14:creationId xmlns:p14="http://schemas.microsoft.com/office/powerpoint/2010/main" val="32526806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Preventing School and Community Violence </a:t>
            </a:r>
            <a:r>
              <a:rPr lang="en-US" sz="2500" dirty="0">
                <a:effectLst/>
                <a:ea typeface="Calibri" panose="020F0502020204030204" pitchFamily="34" charset="0"/>
              </a:rPr>
              <a:t>[1]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1524000"/>
            <a:ext cx="7010400" cy="40687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Overview of the Interdisciplinary Group on Preventing School and Community Violence</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See website (www.sattlerpublisher.com) under “Other Publications”</a:t>
            </a:r>
          </a:p>
        </p:txBody>
      </p:sp>
    </p:spTree>
    <p:extLst>
      <p:ext uri="{BB962C8B-B14F-4D97-AF65-F5344CB8AC3E}">
        <p14:creationId xmlns:p14="http://schemas.microsoft.com/office/powerpoint/2010/main" val="17847426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Preventing School and Community Violence </a:t>
            </a:r>
            <a:r>
              <a:rPr lang="en-US" sz="2500" dirty="0">
                <a:effectLst/>
                <a:ea typeface="Calibri" panose="020F0502020204030204" pitchFamily="34" charset="0"/>
              </a:rPr>
              <a:t>[2]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1524000"/>
            <a:ext cx="7010400" cy="40687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 national requirement for all schools to assess school climate and maintain physically and emotionally safe conditions and positive school environments that protect all students and adults from bullying, discrimination, harassment, and assault</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Adequate staffing (such as counselors, psychiatrists, psychologists, and social workers) of coordinated school- and community-based mental health services for individuals with risk factors for violence, recognizing that violence is not intrinsically a product of mental illness</a:t>
            </a:r>
          </a:p>
          <a:p>
            <a:pPr>
              <a:spcBef>
                <a:spcPts val="0"/>
              </a:spcBef>
              <a:spcAft>
                <a:spcPts val="0"/>
              </a:spcAft>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077724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Preventing School and Community Violence </a:t>
            </a:r>
            <a:r>
              <a:rPr lang="en-US" sz="2500" dirty="0">
                <a:effectLst/>
                <a:ea typeface="Calibri" panose="020F0502020204030204" pitchFamily="34" charset="0"/>
              </a:rPr>
              <a:t>[3]</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1524000"/>
            <a:ext cx="7010400" cy="40687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Reform of school discipline to reduce exclusionary practices and a focus on prevention that fosters positive social, behavioral, emotional, and academic success for all students</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 national program to train and maintain culturally proficient school- and community-based crisis intervention and threat assessment teams that include mental health and law enforcement partners</a:t>
            </a:r>
          </a:p>
          <a:p>
            <a:pPr>
              <a:spcBef>
                <a:spcPts val="0"/>
              </a:spcBef>
              <a:spcAft>
                <a:spcPts val="0"/>
              </a:spcAft>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373370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Preventing School and Community Violence </a:t>
            </a:r>
            <a:r>
              <a:rPr lang="en-US" sz="2500" dirty="0">
                <a:effectLst/>
                <a:ea typeface="Calibri" panose="020F0502020204030204" pitchFamily="34" charset="0"/>
              </a:rPr>
              <a:t>[4]</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1524000"/>
            <a:ext cx="7010400" cy="40687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Removal of legal barriers to sharing safety-related information among educational, mental health, and law enforcement agencies in cases where a person has threatened violence</a:t>
            </a:r>
          </a:p>
          <a:p>
            <a:pPr>
              <a:spcBef>
                <a:spcPts val="0"/>
              </a:spcBef>
              <a:spcAft>
                <a:spcPts val="0"/>
              </a:spcAft>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140739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Preventing School and Community Violence </a:t>
            </a:r>
            <a:br>
              <a:rPr lang="en-US" dirty="0">
                <a:effectLst/>
                <a:ea typeface="Calibri" panose="020F0502020204030204" pitchFamily="34" charset="0"/>
              </a:rPr>
            </a:br>
            <a:r>
              <a:rPr lang="en-US" dirty="0">
                <a:effectLst/>
                <a:ea typeface="Calibri" panose="020F0502020204030204" pitchFamily="34" charset="0"/>
              </a:rPr>
              <a:t>Resources in </a:t>
            </a:r>
            <a:r>
              <a:rPr lang="en-US" i="1" dirty="0">
                <a:effectLst/>
                <a:ea typeface="Calibri" panose="020F0502020204030204" pitchFamily="34" charset="0"/>
              </a:rPr>
              <a:t>Behavioral 7</a:t>
            </a:r>
            <a:r>
              <a:rPr lang="en-US" i="1" baseline="30000" dirty="0">
                <a:effectLst/>
                <a:ea typeface="Calibri" panose="020F0502020204030204" pitchFamily="34" charset="0"/>
              </a:rPr>
              <a:t>th</a:t>
            </a:r>
            <a:r>
              <a:rPr lang="en-US" i="1" dirty="0">
                <a:effectLst/>
                <a:ea typeface="Calibri" panose="020F0502020204030204" pitchFamily="34" charset="0"/>
              </a:rPr>
              <a:t> </a:t>
            </a:r>
            <a:r>
              <a:rPr lang="en-US" sz="2500" dirty="0">
                <a:effectLst/>
                <a:ea typeface="Calibri" panose="020F0502020204030204" pitchFamily="34" charset="0"/>
              </a:rPr>
              <a:t>[4]</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20574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School climate: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See pp. 56-57</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See pp. 590-593</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School violence:</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See p. 540 (Checklist of Risk Factor for Potential Violence)</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See pp. 544-546</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Trauma Informed Care:</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See pp. 559-562</a:t>
            </a:r>
          </a:p>
        </p:txBody>
      </p:sp>
    </p:spTree>
    <p:extLst>
      <p:ext uri="{BB962C8B-B14F-4D97-AF65-F5344CB8AC3E}">
        <p14:creationId xmlns:p14="http://schemas.microsoft.com/office/powerpoint/2010/main" val="40543357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CDC’S Key Findings on Autism Spectrum Disorder, 2023</a:t>
            </a:r>
            <a:r>
              <a:rPr lang="en-US" sz="2500" dirty="0">
                <a:effectLst/>
                <a:ea typeface="Calibri" panose="020F0502020204030204" pitchFamily="34" charset="0"/>
              </a:rPr>
              <a:t> [1]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20574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In 2020, about 1 in 36 (2.8%) 8-year-old children were identified with autism spectrum disorder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In 2010, rate was 1 in 68</a:t>
            </a:r>
          </a:p>
        </p:txBody>
      </p:sp>
    </p:spTree>
    <p:extLst>
      <p:ext uri="{BB962C8B-B14F-4D97-AF65-F5344CB8AC3E}">
        <p14:creationId xmlns:p14="http://schemas.microsoft.com/office/powerpoint/2010/main" val="2596819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CDC’S Key Findings on Autism Spectrum Disorder, 2023</a:t>
            </a:r>
            <a:r>
              <a:rPr lang="en-US" sz="2500" dirty="0">
                <a:effectLst/>
                <a:ea typeface="Calibri" panose="020F0502020204030204" pitchFamily="34" charset="0"/>
              </a:rPr>
              <a:t> [2]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20574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African American, Hispanic American, and Asian American or Pacific Islander American children were more likely to be identified with autism spectrum disorder than European American children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37.9% of children with autism spectrum disorder also had intellectual disability, 23.5% were classified in the borderline range (IQ 71–85), and 38.6% were classified in the average or higher range (IQ &gt;85) </a:t>
            </a:r>
          </a:p>
        </p:txBody>
      </p:sp>
    </p:spTree>
    <p:extLst>
      <p:ext uri="{BB962C8B-B14F-4D97-AF65-F5344CB8AC3E}">
        <p14:creationId xmlns:p14="http://schemas.microsoft.com/office/powerpoint/2010/main" val="23695860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CDC’S Key Findings on Autism Spectrum Disorder, 2023</a:t>
            </a:r>
            <a:r>
              <a:rPr lang="en-US" sz="2500" dirty="0">
                <a:effectLst/>
                <a:ea typeface="Calibri" panose="020F0502020204030204" pitchFamily="34" charset="0"/>
              </a:rPr>
              <a:t> [3]</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20574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Reasons for increased rate of autism spectrum disorder include improved:</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early identification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awareness</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screening</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diagnosis</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service accessibility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About 1 in 6 (17%) children aged 3 to 17 years were diagnosed with a developmental disability, as reported by parents, during a period from 2009 to 2017 (e.g., autism spectrum disorder, attention-deficit/hyperactivity disorder, blindness, and cerebral palsy)</a:t>
            </a:r>
          </a:p>
        </p:txBody>
      </p:sp>
    </p:spTree>
    <p:extLst>
      <p:ext uri="{BB962C8B-B14F-4D97-AF65-F5344CB8AC3E}">
        <p14:creationId xmlns:p14="http://schemas.microsoft.com/office/powerpoint/2010/main" val="695566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Introduction to COVID-19 </a:t>
            </a:r>
            <a:r>
              <a:rPr lang="en-US" sz="2500" dirty="0">
                <a:effectLst/>
                <a:ea typeface="Calibri" panose="020F0502020204030204" pitchFamily="34" charset="0"/>
              </a:rPr>
              <a:t>[2]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1219200"/>
            <a:ext cx="6858000" cy="4906963"/>
          </a:xfrm>
        </p:spPr>
        <p:txBody>
          <a:bodyPr/>
          <a:lstStyle/>
          <a:p>
            <a:pPr>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The COVID-19 pandemic and stress on children:</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Fear of quarantine</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Fear of getting the infection</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Frustration and boredom</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Inadequate information about the pandemic</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Lack of in-person contact with classmates, friends, and teachers</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Limited personal space at home</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Concerns about the family’s finances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44632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CDC’S Key Findings on Autism Spectrum Disorder, 2023</a:t>
            </a:r>
            <a:r>
              <a:rPr lang="en-US" sz="2500" dirty="0">
                <a:effectLst/>
                <a:ea typeface="Calibri" panose="020F0502020204030204" pitchFamily="34" charset="0"/>
              </a:rPr>
              <a:t> [4]</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20574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Shaw, K. A., et al. (2023). Early identification of autism spectrum disorder among children aged 4 years — autism and developmental disabilities monitoring network, 11 sites, United States, 2020. </a:t>
            </a:r>
            <a:r>
              <a:rPr lang="en-US" sz="2000" i="1" dirty="0">
                <a:effectLst/>
                <a:latin typeface="Arial" panose="020B0604020202020204" pitchFamily="34" charset="0"/>
                <a:ea typeface="Calibri" panose="020F0502020204030204" pitchFamily="34" charset="0"/>
                <a:cs typeface="Arial" panose="020B0604020202020204" pitchFamily="34" charset="0"/>
              </a:rPr>
              <a:t>MMWR Surveillance Summaries, 72</a:t>
            </a:r>
            <a:r>
              <a:rPr lang="en-US" sz="2000" dirty="0">
                <a:effectLst/>
                <a:latin typeface="Arial" panose="020B0604020202020204" pitchFamily="34" charset="0"/>
                <a:ea typeface="Calibri" panose="020F0502020204030204" pitchFamily="34" charset="0"/>
                <a:cs typeface="Arial" panose="020B0604020202020204" pitchFamily="34" charset="0"/>
              </a:rPr>
              <a:t>(No. SS-1), 1–15. </a:t>
            </a:r>
            <a:r>
              <a:rPr lang="en-US" sz="2000" dirty="0">
                <a:effectLst/>
                <a:latin typeface="Arial" panose="020B0604020202020204" pitchFamily="34" charset="0"/>
                <a:ea typeface="Calibri" panose="020F0502020204030204" pitchFamily="34" charset="0"/>
                <a:cs typeface="Arial" panose="020B0604020202020204" pitchFamily="34" charset="0"/>
                <a:hlinkClick r:id="rId2"/>
              </a:rPr>
              <a:t>https://doi.org/10.15585/mmwr.ss7201a1</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a:spcBef>
                <a:spcPts val="0"/>
              </a:spcBef>
              <a:spcAft>
                <a:spcPts val="0"/>
              </a:spcAft>
            </a:pPr>
            <a:r>
              <a:rPr lang="en-US" sz="2000" dirty="0" err="1">
                <a:effectLst/>
                <a:latin typeface="Arial" panose="020B0604020202020204" pitchFamily="34" charset="0"/>
                <a:ea typeface="Calibri" panose="020F0502020204030204" pitchFamily="34" charset="0"/>
                <a:cs typeface="Arial" panose="020B0604020202020204" pitchFamily="34" charset="0"/>
              </a:rPr>
              <a:t>Maenner</a:t>
            </a:r>
            <a:r>
              <a:rPr lang="en-US" sz="2000" dirty="0">
                <a:effectLst/>
                <a:latin typeface="Arial" panose="020B0604020202020204" pitchFamily="34" charset="0"/>
                <a:ea typeface="Calibri" panose="020F0502020204030204" pitchFamily="34" charset="0"/>
                <a:cs typeface="Arial" panose="020B0604020202020204" pitchFamily="34" charset="0"/>
              </a:rPr>
              <a:t>, M. J., et al. (2023). Prevalence and characteristics of autism spectrum disorder among children aged 8 years — autism and developmental disabilities monitoring network, 11 sites, United States, 2020. </a:t>
            </a:r>
            <a:r>
              <a:rPr lang="en-US" sz="2000" i="1" dirty="0">
                <a:effectLst/>
                <a:latin typeface="Arial" panose="020B0604020202020204" pitchFamily="34" charset="0"/>
                <a:ea typeface="Calibri" panose="020F0502020204030204" pitchFamily="34" charset="0"/>
                <a:cs typeface="Arial" panose="020B0604020202020204" pitchFamily="34" charset="0"/>
              </a:rPr>
              <a:t>MMWR Surveillance Summaries, 72</a:t>
            </a:r>
            <a:r>
              <a:rPr lang="en-US" sz="2000" dirty="0">
                <a:effectLst/>
                <a:latin typeface="Arial" panose="020B0604020202020204" pitchFamily="34" charset="0"/>
                <a:ea typeface="Calibri" panose="020F0502020204030204" pitchFamily="34" charset="0"/>
                <a:cs typeface="Arial" panose="020B0604020202020204" pitchFamily="34" charset="0"/>
              </a:rPr>
              <a:t>(No. SS-2), 1–14. https://doi.org/10.15585/mmwr.ss7202a1</a:t>
            </a:r>
          </a:p>
        </p:txBody>
      </p:sp>
    </p:spTree>
    <p:extLst>
      <p:ext uri="{BB962C8B-B14F-4D97-AF65-F5344CB8AC3E}">
        <p14:creationId xmlns:p14="http://schemas.microsoft.com/office/powerpoint/2010/main" val="4265525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African American Fifth Grader with an Autism Spectrum Disorder Commits Suicide</a:t>
            </a:r>
            <a:r>
              <a:rPr lang="en-US" sz="2500" dirty="0">
                <a:effectLst/>
                <a:ea typeface="Calibri" panose="020F0502020204030204" pitchFamily="34" charset="0"/>
              </a:rPr>
              <a:t> [1]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34533" y="22860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Brittany Tichenor-Cox is an African American fifth grader with an autism spectrum disorder</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She committed suicide in November 2021 in Farmington, Utah</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Her family plans to file a $14 million lawsuit against her school</a:t>
            </a:r>
          </a:p>
        </p:txBody>
      </p:sp>
    </p:spTree>
    <p:extLst>
      <p:ext uri="{BB962C8B-B14F-4D97-AF65-F5344CB8AC3E}">
        <p14:creationId xmlns:p14="http://schemas.microsoft.com/office/powerpoint/2010/main" val="3344315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African American Fifth Grader with an Autism Spectrum Disorder Commits Suicide</a:t>
            </a:r>
            <a:r>
              <a:rPr lang="en-US" sz="2500" dirty="0">
                <a:effectLst/>
                <a:ea typeface="Calibri" panose="020F0502020204030204" pitchFamily="34" charset="0"/>
              </a:rPr>
              <a:t> [2]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34533" y="22860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Lawsuit alleges: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School inadequately responded to reports of her being bullied and other students using racist slurs against her</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School’s inadequate response to the bullying and racial slurs led to her death</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School’s failure to stop the bullying violates state and federal laws that require schools to provide equal educational opportunity for all students </a:t>
            </a:r>
          </a:p>
        </p:txBody>
      </p:sp>
    </p:spTree>
    <p:extLst>
      <p:ext uri="{BB962C8B-B14F-4D97-AF65-F5344CB8AC3E}">
        <p14:creationId xmlns:p14="http://schemas.microsoft.com/office/powerpoint/2010/main" val="28070686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African American Fifth Grader with an Autism Spectrum Disorder Commits Suicide</a:t>
            </a:r>
            <a:r>
              <a:rPr lang="en-US" sz="2500" dirty="0">
                <a:effectLst/>
                <a:ea typeface="Calibri" panose="020F0502020204030204" pitchFamily="34" charset="0"/>
              </a:rPr>
              <a:t> [3]</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34533" y="22860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School argued: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It responded appropriately to the Tichenor’s family concerns and worked extensively with them over their complaints</a:t>
            </a:r>
          </a:p>
          <a:p>
            <a:pPr>
              <a:spcBef>
                <a:spcPts val="0"/>
              </a:spcBef>
              <a:spcAft>
                <a:spcPts val="0"/>
              </a:spcAft>
            </a:pP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a:spcBef>
                <a:spcPts val="0"/>
              </a:spcBef>
              <a:spcAft>
                <a:spcPts val="0"/>
              </a:spcAft>
            </a:pPr>
            <a:r>
              <a:rPr lang="en-US" sz="2000" i="1" dirty="0">
                <a:effectLst/>
                <a:latin typeface="Arial" panose="020B0604020202020204" pitchFamily="34" charset="0"/>
                <a:ea typeface="Calibri" panose="020F0502020204030204" pitchFamily="34" charset="0"/>
                <a:cs typeface="Arial" panose="020B0604020202020204" pitchFamily="34" charset="0"/>
              </a:rPr>
              <a:t>Source</a:t>
            </a:r>
            <a:r>
              <a:rPr lang="en-US" sz="2000" dirty="0">
                <a:effectLst/>
                <a:latin typeface="Arial" panose="020B0604020202020204" pitchFamily="34" charset="0"/>
                <a:ea typeface="Calibri" panose="020F0502020204030204" pitchFamily="34" charset="0"/>
                <a:cs typeface="Arial" panose="020B0604020202020204" pitchFamily="34" charset="0"/>
              </a:rPr>
              <a:t>: Metz, S. (2022). </a:t>
            </a:r>
            <a:r>
              <a:rPr lang="en-US" sz="2000" i="1" dirty="0">
                <a:effectLst/>
                <a:latin typeface="Arial" panose="020B0604020202020204" pitchFamily="34" charset="0"/>
                <a:ea typeface="Calibri" panose="020F0502020204030204" pitchFamily="34" charset="0"/>
                <a:cs typeface="Arial" panose="020B0604020202020204" pitchFamily="34" charset="0"/>
              </a:rPr>
              <a:t>Family of bullied Utah girl who died by suicide plan to file a lawsuit. </a:t>
            </a:r>
            <a:r>
              <a:rPr lang="en-US" sz="2000" dirty="0">
                <a:effectLst/>
                <a:latin typeface="Arial" panose="020B0604020202020204" pitchFamily="34" charset="0"/>
                <a:ea typeface="Calibri" panose="020F0502020204030204" pitchFamily="34" charset="0"/>
                <a:cs typeface="Arial" panose="020B0604020202020204" pitchFamily="34" charset="0"/>
                <a:hlinkClick r:id="rId2"/>
              </a:rPr>
              <a:t>https://www.sltrib.com/news/2022/11/02/family-bullied-utah-girl-who/</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For more information about bullying, see Chapter 17 (interventions are on pp. 593-597)</a:t>
            </a:r>
          </a:p>
        </p:txBody>
      </p:sp>
    </p:spTree>
    <p:extLst>
      <p:ext uri="{BB962C8B-B14F-4D97-AF65-F5344CB8AC3E}">
        <p14:creationId xmlns:p14="http://schemas.microsoft.com/office/powerpoint/2010/main" val="1401390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Perez v. Sturgis Public Schools, 21-887</a:t>
            </a:r>
            <a:r>
              <a:rPr lang="en-US" sz="2500" dirty="0">
                <a:effectLst/>
                <a:ea typeface="Calibri" panose="020F0502020204030204" pitchFamily="34" charset="0"/>
              </a:rPr>
              <a:t>[1]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34533" y="22860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On March 21, 2023, in a 9-0 ruling, the U.S. Supreme Court said that a deaf student in Michigan can sue his public school district for allegedly failing to provide him adequate classroom instruction</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Perez could sue for alleged disability discrimination under the Americans with Disabilities Act (ADA)</a:t>
            </a:r>
          </a:p>
        </p:txBody>
      </p:sp>
    </p:spTree>
    <p:extLst>
      <p:ext uri="{BB962C8B-B14F-4D97-AF65-F5344CB8AC3E}">
        <p14:creationId xmlns:p14="http://schemas.microsoft.com/office/powerpoint/2010/main" val="42761348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Perez v. Sturgis Public Schools, 21-887</a:t>
            </a:r>
            <a:r>
              <a:rPr lang="en-US" sz="2500" dirty="0">
                <a:effectLst/>
                <a:ea typeface="Calibri" panose="020F0502020204030204" pitchFamily="34" charset="0"/>
              </a:rPr>
              <a:t>[2]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34533" y="22860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Perez said that the school district:</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assigned him to an unqualified classroom aide who did not know sign language</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misled his parents as to how much progress he was making</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told him only months before graduation that he would not qualify for a high-school diploma</a:t>
            </a:r>
          </a:p>
        </p:txBody>
      </p:sp>
    </p:spTree>
    <p:extLst>
      <p:ext uri="{BB962C8B-B14F-4D97-AF65-F5344CB8AC3E}">
        <p14:creationId xmlns:p14="http://schemas.microsoft.com/office/powerpoint/2010/main" val="34196027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Perez v. Sturgis Public Schools, 21-887</a:t>
            </a:r>
            <a:r>
              <a:rPr lang="en-US" sz="2500" dirty="0">
                <a:effectLst/>
                <a:ea typeface="Calibri" panose="020F0502020204030204" pitchFamily="34" charset="0"/>
              </a:rPr>
              <a:t>[3]</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34533" y="22860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Perez settled an administrative complaint under IDEA and obtained additional schooling at the Michigan School for the Deaf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Perez's suit may proceed because it seeks only compensatory damages that can’t be obtained under IDEA </a:t>
            </a:r>
          </a:p>
        </p:txBody>
      </p:sp>
    </p:spTree>
    <p:extLst>
      <p:ext uri="{BB962C8B-B14F-4D97-AF65-F5344CB8AC3E}">
        <p14:creationId xmlns:p14="http://schemas.microsoft.com/office/powerpoint/2010/main" val="38917929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U.S. Teen Girls Experiencing Increased Sadness and Violence—CDC, 2021 </a:t>
            </a:r>
            <a:r>
              <a:rPr lang="en-US" sz="2500" dirty="0">
                <a:effectLst/>
                <a:ea typeface="Calibri" panose="020F0502020204030204" pitchFamily="34" charset="0"/>
              </a:rPr>
              <a:t>[1]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34533" y="22860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Urgency to invest in schools as a vital lifeline to help struggling youth</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Teen girls are experiencing record high levels of violence, sadness, and suicide risk</a:t>
            </a:r>
          </a:p>
          <a:p>
            <a:pPr marL="0" indent="0">
              <a:spcBef>
                <a:spcPts val="0"/>
              </a:spcBef>
              <a:spcAft>
                <a:spcPts val="0"/>
              </a:spcAft>
              <a:buNone/>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4" name="Content Placeholder 3" descr="A graph showing the increase of girls feeling sad and hopeless from 2011 to 2021">
            <a:extLst>
              <a:ext uri="{FF2B5EF4-FFF2-40B4-BE49-F238E27FC236}">
                <a16:creationId xmlns:a16="http://schemas.microsoft.com/office/drawing/2014/main" xmlns="" id="{A1838F06-AE8F-32F1-BBE9-E826F1030C0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5000" y="3657600"/>
            <a:ext cx="4724400" cy="2472954"/>
          </a:xfrm>
          <a:prstGeom prst="rect">
            <a:avLst/>
          </a:prstGeom>
          <a:noFill/>
          <a:ln>
            <a:noFill/>
          </a:ln>
          <a:effectLst/>
        </p:spPr>
      </p:pic>
    </p:spTree>
    <p:extLst>
      <p:ext uri="{BB962C8B-B14F-4D97-AF65-F5344CB8AC3E}">
        <p14:creationId xmlns:p14="http://schemas.microsoft.com/office/powerpoint/2010/main" val="29049769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U.S. Teen Girls Experiencing Increased Sadness and Violence—CDC, 2021 </a:t>
            </a:r>
            <a:r>
              <a:rPr lang="en-US" sz="2500" dirty="0">
                <a:effectLst/>
                <a:ea typeface="Calibri" panose="020F0502020204030204" pitchFamily="34" charset="0"/>
              </a:rPr>
              <a:t>[2]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34533" y="22860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Nearly 3 in 5 (57%) U.S. teen girls felt persistently sad or hopeless in 2021—double that of boys</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This is the highest level reported over the past decade</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Nearly 1 in 3 (30%) girls seriously considered attempting suicide—up nearly 60% from a decade ago</a:t>
            </a:r>
          </a:p>
        </p:txBody>
      </p:sp>
    </p:spTree>
    <p:extLst>
      <p:ext uri="{BB962C8B-B14F-4D97-AF65-F5344CB8AC3E}">
        <p14:creationId xmlns:p14="http://schemas.microsoft.com/office/powerpoint/2010/main" val="26545821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U.S. Teen Girls Experiencing Increased Sadness and Violence—CDC, 2021 </a:t>
            </a:r>
            <a:r>
              <a:rPr lang="en-US" sz="2500" dirty="0">
                <a:effectLst/>
                <a:ea typeface="Calibri" panose="020F0502020204030204" pitchFamily="34" charset="0"/>
              </a:rPr>
              <a:t>[3]</a:t>
            </a:r>
            <a:endParaRPr lang="en-US" sz="2500" dirty="0"/>
          </a:p>
        </p:txBody>
      </p:sp>
      <p:sp>
        <p:nvSpPr>
          <p:cNvPr id="9" name="Content Placeholder 8">
            <a:extLst>
              <a:ext uri="{FF2B5EF4-FFF2-40B4-BE49-F238E27FC236}">
                <a16:creationId xmlns:a16="http://schemas.microsoft.com/office/drawing/2014/main" xmlns="" id="{FBC48704-F9C9-933D-A0CE-E496F5DED9DA}"/>
              </a:ext>
            </a:extLst>
          </p:cNvPr>
          <p:cNvSpPr>
            <a:spLocks noGrp="1"/>
          </p:cNvSpPr>
          <p:nvPr>
            <p:ph idx="1"/>
          </p:nvPr>
        </p:nvSpPr>
        <p:spPr>
          <a:xfrm>
            <a:off x="457200" y="2286000"/>
            <a:ext cx="8229600" cy="3840163"/>
          </a:xfrm>
        </p:spPr>
        <p:txBody>
          <a:bodyPr/>
          <a:lstStyle/>
          <a:p>
            <a:r>
              <a:rPr lang="en-US" sz="2000" dirty="0">
                <a:effectLst/>
                <a:latin typeface="Arial" panose="020B0604020202020204" pitchFamily="34" charset="0"/>
                <a:ea typeface="Calibri" panose="020F0502020204030204" pitchFamily="34" charset="0"/>
                <a:cs typeface="Arial" panose="020B0604020202020204" pitchFamily="34" charset="0"/>
              </a:rPr>
              <a:t>1 in 5 (18%) girls experienced sexual violence in the past year—up 20% since 2017, when CDC started monitoring this measure</a:t>
            </a:r>
          </a:p>
          <a:p>
            <a:endParaRPr lang="en-US" sz="2000" dirty="0"/>
          </a:p>
        </p:txBody>
      </p:sp>
      <p:pic>
        <p:nvPicPr>
          <p:cNvPr id="10" name="Picture 9" descr="A graph showing a 20% increase in sexual violence between 2017-2021">
            <a:extLst>
              <a:ext uri="{FF2B5EF4-FFF2-40B4-BE49-F238E27FC236}">
                <a16:creationId xmlns:a16="http://schemas.microsoft.com/office/drawing/2014/main" xmlns="" id="{61437842-D259-7B71-BF49-F75CDEA5127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0" y="3065748"/>
            <a:ext cx="4572000" cy="3191119"/>
          </a:xfrm>
          <a:prstGeom prst="rect">
            <a:avLst/>
          </a:prstGeom>
          <a:noFill/>
          <a:ln>
            <a:noFill/>
          </a:ln>
        </p:spPr>
      </p:pic>
    </p:spTree>
    <p:extLst>
      <p:ext uri="{BB962C8B-B14F-4D97-AF65-F5344CB8AC3E}">
        <p14:creationId xmlns:p14="http://schemas.microsoft.com/office/powerpoint/2010/main" val="4176594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Risk Factors </a:t>
            </a:r>
            <a:r>
              <a:rPr lang="en-US" sz="2500" dirty="0">
                <a:effectLst/>
                <a:ea typeface="Calibri" panose="020F0502020204030204" pitchFamily="34" charset="0"/>
              </a:rPr>
              <a:t>[1]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066800" y="1219200"/>
            <a:ext cx="6858000" cy="4906963"/>
          </a:xfrm>
        </p:spPr>
        <p:txBody>
          <a:bodyPr/>
          <a:lstStyle/>
          <a:p>
            <a:pPr>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Risk factors and children’s mental health:</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Being worried about COVID-19</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Experiencing disruptions in routine</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Experiencing financial instability, food shortages, or housing instability</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Experiencing adverse childhood experiences (e.g., abuse, neglect, community violence, discrimination)</a:t>
            </a:r>
          </a:p>
          <a:p>
            <a:pPr>
              <a:spcBef>
                <a:spcPts val="0"/>
              </a:spcBef>
              <a:spcAft>
                <a:spcPts val="0"/>
              </a:spcAft>
              <a:buFont typeface="Symbol" panose="05050102010706020507" pitchFamily="18" charset="2"/>
              <a:buChar char=""/>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705260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U.S. Teen Girls Experiencing Increased Sadness and Violence—CDC, 2021 </a:t>
            </a:r>
            <a:r>
              <a:rPr lang="en-US" sz="2500" dirty="0">
                <a:effectLst/>
                <a:ea typeface="Calibri" panose="020F0502020204030204" pitchFamily="34" charset="0"/>
              </a:rPr>
              <a:t>[4]</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34533" y="22860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LGBQ+ teens continue to face extremely high levels of violence and mental health challenges</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More than 1 in 10 (14%) had ever been forced to have sex—up 27% since 2019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Findings by ethnicity also show high and worsening levels of persistent sadness or hopelessness across all ethnic groups</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Reported suicide attempts increased among African American youth and European American youth</a:t>
            </a:r>
          </a:p>
        </p:txBody>
      </p:sp>
    </p:spTree>
    <p:extLst>
      <p:ext uri="{BB962C8B-B14F-4D97-AF65-F5344CB8AC3E}">
        <p14:creationId xmlns:p14="http://schemas.microsoft.com/office/powerpoint/2010/main" val="5876128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609600"/>
            <a:ext cx="8229600" cy="1143000"/>
          </a:xfrm>
        </p:spPr>
        <p:txBody>
          <a:bodyPr/>
          <a:lstStyle/>
          <a:p>
            <a:r>
              <a:rPr lang="en-US" dirty="0">
                <a:effectLst/>
                <a:ea typeface="Calibri" panose="020F0502020204030204" pitchFamily="34" charset="0"/>
              </a:rPr>
              <a:t>U.S. Teen Girls Experiencing Increased Sadness and Violence—CDC, </a:t>
            </a:r>
            <a:r>
              <a:rPr lang="en-US">
                <a:effectLst/>
                <a:ea typeface="Calibri" panose="020F0502020204030204" pitchFamily="34" charset="0"/>
              </a:rPr>
              <a:t>2021 </a:t>
            </a:r>
            <a:r>
              <a:rPr lang="en-US" sz="2500">
                <a:effectLst/>
                <a:ea typeface="Calibri" panose="020F0502020204030204" pitchFamily="34" charset="0"/>
              </a:rPr>
              <a:t>[5]</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34533" y="22860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Centers for Disease Control and Prevention. (2023). </a:t>
            </a:r>
            <a:r>
              <a:rPr lang="en-US" sz="2000" i="1" dirty="0">
                <a:effectLst/>
                <a:latin typeface="Arial" panose="020B0604020202020204" pitchFamily="34" charset="0"/>
                <a:ea typeface="Calibri" panose="020F0502020204030204" pitchFamily="34" charset="0"/>
                <a:cs typeface="Arial" panose="020B0604020202020204" pitchFamily="34" charset="0"/>
              </a:rPr>
              <a:t>U.S. teen girls experiencing increased sadness and violence</a:t>
            </a:r>
            <a:r>
              <a:rPr lang="en-US" sz="2000" dirty="0">
                <a:effectLst/>
                <a:latin typeface="Arial" panose="020B0604020202020204" pitchFamily="34" charset="0"/>
                <a:ea typeface="Calibri" panose="020F0502020204030204" pitchFamily="34" charset="0"/>
                <a:cs typeface="Arial" panose="020B0604020202020204" pitchFamily="34" charset="0"/>
              </a:rPr>
              <a:t>. https://www.cdc.gov/nchhstp/newsroom/2023/increased-sadness-and-violence-press-release.html#:~:text=According%20to%20new%20CDC%20data,reported%20over%20the%20past%20decade</a:t>
            </a:r>
          </a:p>
        </p:txBody>
      </p:sp>
    </p:spTree>
    <p:extLst>
      <p:ext uri="{BB962C8B-B14F-4D97-AF65-F5344CB8AC3E}">
        <p14:creationId xmlns:p14="http://schemas.microsoft.com/office/powerpoint/2010/main" val="25764090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Some </a:t>
            </a:r>
            <a:r>
              <a:rPr lang="en-US" i="1" dirty="0">
                <a:effectLst/>
                <a:ea typeface="Calibri" panose="020F0502020204030204" pitchFamily="34" charset="0"/>
              </a:rPr>
              <a:t>DSM-5-TR</a:t>
            </a:r>
            <a:r>
              <a:rPr lang="en-US" dirty="0">
                <a:effectLst/>
                <a:ea typeface="Calibri" panose="020F0502020204030204" pitchFamily="34" charset="0"/>
              </a:rPr>
              <a:t> Changes Related to Children</a:t>
            </a:r>
            <a:br>
              <a:rPr lang="en-US" dirty="0">
                <a:effectLst/>
                <a:ea typeface="Calibri" panose="020F0502020204030204" pitchFamily="34" charset="0"/>
              </a:rPr>
            </a:br>
            <a:r>
              <a:rPr lang="en-US" sz="2500" dirty="0">
                <a:effectLst/>
                <a:ea typeface="Calibri" panose="020F0502020204030204" pitchFamily="34" charset="0"/>
              </a:rPr>
              <a:t>(Effective March 2022) [1]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20574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Intellectual developmental disorder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New primary name for “intellectual disability”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“intellectual disability” also can be used for a diagnosis</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Autism spectrum disorder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Criterion A phrase “as manifested by the following” revised to read “as manifested by </a:t>
            </a:r>
            <a:r>
              <a:rPr lang="en-US" sz="2000" i="1" dirty="0">
                <a:effectLst/>
                <a:latin typeface="Arial" panose="020B0604020202020204" pitchFamily="34" charset="0"/>
                <a:ea typeface="Calibri" panose="020F0502020204030204" pitchFamily="34" charset="0"/>
                <a:cs typeface="Arial" panose="020B0604020202020204" pitchFamily="34" charset="0"/>
              </a:rPr>
              <a:t>all</a:t>
            </a:r>
            <a:r>
              <a:rPr lang="en-US" sz="2000" dirty="0">
                <a:effectLst/>
                <a:latin typeface="Arial" panose="020B0604020202020204" pitchFamily="34" charset="0"/>
                <a:ea typeface="Calibri" panose="020F0502020204030204" pitchFamily="34" charset="0"/>
                <a:cs typeface="Arial" panose="020B0604020202020204" pitchFamily="34" charset="0"/>
              </a:rPr>
              <a:t> of the following”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Disruptive mood dysregulation disorder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New age range from 6 to 18 years (instead of from 6 to 16 years) </a:t>
            </a:r>
          </a:p>
          <a:p>
            <a:pPr>
              <a:spcBef>
                <a:spcPts val="0"/>
              </a:spcBef>
              <a:spcAft>
                <a:spcPts val="0"/>
              </a:spcAft>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883159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Some </a:t>
            </a:r>
            <a:r>
              <a:rPr lang="en-US" i="1" dirty="0">
                <a:effectLst/>
                <a:ea typeface="Calibri" panose="020F0502020204030204" pitchFamily="34" charset="0"/>
              </a:rPr>
              <a:t>DSM-5-TR</a:t>
            </a:r>
            <a:r>
              <a:rPr lang="en-US" dirty="0">
                <a:effectLst/>
                <a:ea typeface="Calibri" panose="020F0502020204030204" pitchFamily="34" charset="0"/>
              </a:rPr>
              <a:t> Changes Related to Children</a:t>
            </a:r>
            <a:br>
              <a:rPr lang="en-US" dirty="0">
                <a:effectLst/>
                <a:ea typeface="Calibri" panose="020F0502020204030204" pitchFamily="34" charset="0"/>
              </a:rPr>
            </a:br>
            <a:r>
              <a:rPr lang="en-US" sz="2500" dirty="0">
                <a:effectLst/>
                <a:ea typeface="Calibri" panose="020F0502020204030204" pitchFamily="34" charset="0"/>
              </a:rPr>
              <a:t>(Effective March 2022) [2]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20574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Prolonged grief disorder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New disorder characterized by a persistent grief response for 6 months in children (for 12 months in adults)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Unspecified mood disorder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Disorder restored in </a:t>
            </a:r>
            <a:r>
              <a:rPr lang="en-US" sz="2000" i="1" dirty="0">
                <a:effectLst/>
                <a:latin typeface="Arial" panose="020B0604020202020204" pitchFamily="34" charset="0"/>
                <a:ea typeface="Calibri" panose="020F0502020204030204" pitchFamily="34" charset="0"/>
                <a:cs typeface="Arial" panose="020B0604020202020204" pitchFamily="34" charset="0"/>
              </a:rPr>
              <a:t>DSM-5 TR </a:t>
            </a:r>
            <a:r>
              <a:rPr lang="en-US" sz="2000" dirty="0">
                <a:effectLst/>
                <a:latin typeface="Arial" panose="020B0604020202020204" pitchFamily="34" charset="0"/>
                <a:ea typeface="Calibri" panose="020F0502020204030204" pitchFamily="34" charset="0"/>
                <a:cs typeface="Arial" panose="020B0604020202020204" pitchFamily="34" charset="0"/>
              </a:rPr>
              <a:t>characterized by symptoms that do not meet the full criteria for either the bipolar or the depressive disorders diagnostic class </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Suicidal behavior and </a:t>
            </a:r>
            <a:r>
              <a:rPr lang="en-US" sz="2000" dirty="0" err="1">
                <a:effectLst/>
                <a:latin typeface="Arial" panose="020B0604020202020204" pitchFamily="34" charset="0"/>
                <a:ea typeface="Calibri" panose="020F0502020204030204" pitchFamily="34" charset="0"/>
                <a:cs typeface="Arial" panose="020B0604020202020204" pitchFamily="34" charset="0"/>
              </a:rPr>
              <a:t>nonsuicidal</a:t>
            </a:r>
            <a:r>
              <a:rPr lang="en-US" sz="2000" dirty="0">
                <a:effectLst/>
                <a:latin typeface="Arial" panose="020B0604020202020204" pitchFamily="34" charset="0"/>
                <a:ea typeface="Calibri" panose="020F0502020204030204" pitchFamily="34" charset="0"/>
                <a:cs typeface="Arial" panose="020B0604020202020204" pitchFamily="34" charset="0"/>
              </a:rPr>
              <a:t> self-injury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Two new conditions that do not require a mental disorder diagnosis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See Table 13-6 on p. 456 in the Behavioral 7</a:t>
            </a:r>
            <a:r>
              <a:rPr lang="en-US" sz="2000" baseline="30000" dirty="0">
                <a:effectLst/>
                <a:latin typeface="Arial" panose="020B0604020202020204" pitchFamily="34" charset="0"/>
                <a:ea typeface="Calibri" panose="020F0502020204030204" pitchFamily="34" charset="0"/>
                <a:cs typeface="Arial" panose="020B0604020202020204" pitchFamily="34" charset="0"/>
              </a:rPr>
              <a:t>th</a:t>
            </a:r>
            <a:r>
              <a:rPr lang="en-US" sz="2000" dirty="0">
                <a:effectLst/>
                <a:latin typeface="Arial" panose="020B0604020202020204" pitchFamily="34" charset="0"/>
                <a:ea typeface="Calibri" panose="020F0502020204030204" pitchFamily="34" charset="0"/>
                <a:cs typeface="Arial" panose="020B0604020202020204" pitchFamily="34" charset="0"/>
              </a:rPr>
              <a:t> for checklist of risk factors for child or adolescent suicide</a:t>
            </a:r>
          </a:p>
        </p:txBody>
      </p:sp>
    </p:spTree>
    <p:extLst>
      <p:ext uri="{BB962C8B-B14F-4D97-AF65-F5344CB8AC3E}">
        <p14:creationId xmlns:p14="http://schemas.microsoft.com/office/powerpoint/2010/main" val="18059279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Some </a:t>
            </a:r>
            <a:r>
              <a:rPr lang="en-US" i="1" dirty="0">
                <a:effectLst/>
                <a:ea typeface="Calibri" panose="020F0502020204030204" pitchFamily="34" charset="0"/>
              </a:rPr>
              <a:t>DSM-5-TR</a:t>
            </a:r>
            <a:r>
              <a:rPr lang="en-US" dirty="0">
                <a:effectLst/>
                <a:ea typeface="Calibri" panose="020F0502020204030204" pitchFamily="34" charset="0"/>
              </a:rPr>
              <a:t> Changes Related to Children</a:t>
            </a:r>
            <a:br>
              <a:rPr lang="en-US" dirty="0">
                <a:effectLst/>
                <a:ea typeface="Calibri" panose="020F0502020204030204" pitchFamily="34" charset="0"/>
              </a:rPr>
            </a:br>
            <a:r>
              <a:rPr lang="en-US" sz="2500" dirty="0">
                <a:effectLst/>
                <a:ea typeface="Calibri" panose="020F0502020204030204" pitchFamily="34" charset="0"/>
              </a:rPr>
              <a:t>(Effective March 2022) [3]</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20574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Social anxiety disorder</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Parenthetical phrase “(Social Phobia)” removed from classification</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Ethnic-racial language: Changes in wording </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“racialized” for “race/racial”</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t>
            </a:r>
            <a:r>
              <a:rPr lang="en-US" sz="2000" dirty="0" err="1">
                <a:effectLst/>
                <a:latin typeface="Arial" panose="020B0604020202020204" pitchFamily="34" charset="0"/>
                <a:ea typeface="Calibri" panose="020F0502020204030204" pitchFamily="34" charset="0"/>
                <a:cs typeface="Arial" panose="020B0604020202020204" pitchFamily="34" charset="0"/>
              </a:rPr>
              <a:t>ethnoracial</a:t>
            </a:r>
            <a:r>
              <a:rPr lang="en-US" sz="2000" dirty="0">
                <a:effectLst/>
                <a:latin typeface="Arial" panose="020B0604020202020204" pitchFamily="34" charset="0"/>
                <a:ea typeface="Calibri" panose="020F0502020204030204" pitchFamily="34" charset="0"/>
                <a:cs typeface="Arial" panose="020B0604020202020204" pitchFamily="34" charset="0"/>
              </a:rPr>
              <a:t>” to denote the U.S. Census categories</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Avoids use of the terms “minority, “non-White,” and “Caucasian”</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“Latinx” for “Latino/Latina” </a:t>
            </a:r>
          </a:p>
        </p:txBody>
      </p:sp>
    </p:spTree>
    <p:extLst>
      <p:ext uri="{BB962C8B-B14F-4D97-AF65-F5344CB8AC3E}">
        <p14:creationId xmlns:p14="http://schemas.microsoft.com/office/powerpoint/2010/main" val="20826696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a:xfrm>
            <a:off x="457200" y="381000"/>
            <a:ext cx="8229600" cy="1143000"/>
          </a:xfrm>
        </p:spPr>
        <p:txBody>
          <a:bodyPr/>
          <a:lstStyle/>
          <a:p>
            <a:r>
              <a:rPr lang="en-US" dirty="0">
                <a:effectLst/>
                <a:ea typeface="Calibri" panose="020F0502020204030204" pitchFamily="34" charset="0"/>
              </a:rPr>
              <a:t>Some </a:t>
            </a:r>
            <a:r>
              <a:rPr lang="en-US" i="1" dirty="0">
                <a:effectLst/>
                <a:ea typeface="Calibri" panose="020F0502020204030204" pitchFamily="34" charset="0"/>
              </a:rPr>
              <a:t>DSM-5-TR</a:t>
            </a:r>
            <a:r>
              <a:rPr lang="en-US" dirty="0">
                <a:effectLst/>
                <a:ea typeface="Calibri" panose="020F0502020204030204" pitchFamily="34" charset="0"/>
              </a:rPr>
              <a:t> Changes Related to Children</a:t>
            </a:r>
            <a:br>
              <a:rPr lang="en-US" dirty="0">
                <a:effectLst/>
                <a:ea typeface="Calibri" panose="020F0502020204030204" pitchFamily="34" charset="0"/>
              </a:rPr>
            </a:br>
            <a:r>
              <a:rPr lang="en-US" sz="2500" dirty="0">
                <a:effectLst/>
                <a:ea typeface="Calibri" panose="020F0502020204030204" pitchFamily="34" charset="0"/>
              </a:rPr>
              <a:t>(Effective March 2022) [4]</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2057400"/>
            <a:ext cx="7543800" cy="35353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Gender-inclusive language: Changes in wording</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“desired gender” is now “experienced gender”</a:t>
            </a:r>
          </a:p>
          <a:p>
            <a:pPr lvl="1">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“cross-sex medical procedure” is now “gender-affirming medical procedure” </a:t>
            </a:r>
          </a:p>
          <a:p>
            <a:pPr lvl="1"/>
            <a:r>
              <a:rPr lang="en-US" sz="2000" dirty="0">
                <a:effectLst/>
                <a:latin typeface="Arial" panose="020B0604020202020204" pitchFamily="34" charset="0"/>
                <a:ea typeface="Calibri" panose="020F0502020204030204" pitchFamily="34" charset="0"/>
                <a:cs typeface="Arial" panose="020B0604020202020204" pitchFamily="34" charset="0"/>
              </a:rPr>
              <a:t>“natal male”/“natal female” is now “individual assigned male/female at birth</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“Source: American Psychiatric Association. (2022). </a:t>
            </a:r>
            <a:r>
              <a:rPr lang="en-US" sz="2000" i="1" dirty="0">
                <a:effectLst/>
                <a:latin typeface="Arial" panose="020B0604020202020204" pitchFamily="34" charset="0"/>
                <a:ea typeface="Calibri" panose="020F0502020204030204" pitchFamily="34" charset="0"/>
                <a:cs typeface="Arial" panose="020B0604020202020204" pitchFamily="34" charset="0"/>
              </a:rPr>
              <a:t>Diagnostic and statistical manual of mental disorders, Fifth Edition Text Revision (DSM-5-TR).</a:t>
            </a:r>
          </a:p>
        </p:txBody>
      </p:sp>
    </p:spTree>
    <p:extLst>
      <p:ext uri="{BB962C8B-B14F-4D97-AF65-F5344CB8AC3E}">
        <p14:creationId xmlns:p14="http://schemas.microsoft.com/office/powerpoint/2010/main" val="27498360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18</a:t>
            </a:r>
          </a:p>
        </p:txBody>
      </p:sp>
      <p:sp>
        <p:nvSpPr>
          <p:cNvPr id="3" name="Subtitle 2"/>
          <p:cNvSpPr>
            <a:spLocks noGrp="1"/>
          </p:cNvSpPr>
          <p:nvPr>
            <p:ph type="subTitle" sz="quarter" idx="1"/>
          </p:nvPr>
        </p:nvSpPr>
        <p:spPr/>
        <p:txBody>
          <a:bodyPr/>
          <a:lstStyle/>
          <a:p>
            <a:r>
              <a:rPr lang="en-US" sz="4400" b="1" dirty="0"/>
              <a:t>Child Maltreatment</a:t>
            </a:r>
          </a:p>
        </p:txBody>
      </p:sp>
    </p:spTree>
    <p:extLst>
      <p:ext uri="{BB962C8B-B14F-4D97-AF65-F5344CB8AC3E}">
        <p14:creationId xmlns:p14="http://schemas.microsoft.com/office/powerpoint/2010/main" val="33072599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608-614)[1]</a:t>
            </a:r>
            <a:endParaRPr lang="en-US" dirty="0"/>
          </a:p>
        </p:txBody>
      </p:sp>
      <p:sp>
        <p:nvSpPr>
          <p:cNvPr id="3" name="Content Placeholder 2"/>
          <p:cNvSpPr>
            <a:spLocks noGrp="1"/>
          </p:cNvSpPr>
          <p:nvPr>
            <p:ph idx="1"/>
          </p:nvPr>
        </p:nvSpPr>
        <p:spPr>
          <a:xfrm>
            <a:off x="990600" y="1600200"/>
            <a:ext cx="7010400" cy="4953000"/>
          </a:xfrm>
        </p:spPr>
        <p:txBody>
          <a:bodyPr/>
          <a:lstStyle/>
          <a:p>
            <a:r>
              <a:rPr lang="en-US" sz="2000" dirty="0">
                <a:latin typeface="Arial" panose="020B0604020202020204" pitchFamily="34" charset="0"/>
                <a:cs typeface="Arial" panose="020B0604020202020204" pitchFamily="34" charset="0"/>
              </a:rPr>
              <a:t>The Child Abuse Prevention and Treatment Act (CAPTA) provides help to states in:</a:t>
            </a:r>
          </a:p>
          <a:p>
            <a:pPr lvl="1"/>
            <a:r>
              <a:rPr lang="en-US" sz="2000" dirty="0">
                <a:latin typeface="Arial" panose="020B0604020202020204" pitchFamily="34" charset="0"/>
                <a:cs typeface="Arial" panose="020B0604020202020204" pitchFamily="34" charset="0"/>
              </a:rPr>
              <a:t>Prevention</a:t>
            </a:r>
          </a:p>
          <a:p>
            <a:pPr lvl="1"/>
            <a:r>
              <a:rPr lang="en-US" sz="2000" dirty="0">
                <a:latin typeface="Arial" panose="020B0604020202020204" pitchFamily="34" charset="0"/>
                <a:cs typeface="Arial" panose="020B0604020202020204" pitchFamily="34" charset="0"/>
              </a:rPr>
              <a:t>Assessment</a:t>
            </a:r>
          </a:p>
          <a:p>
            <a:pPr lvl="1"/>
            <a:r>
              <a:rPr lang="en-US" sz="2000" dirty="0">
                <a:latin typeface="Arial" panose="020B0604020202020204" pitchFamily="34" charset="0"/>
                <a:cs typeface="Arial" panose="020B0604020202020204" pitchFamily="34" charset="0"/>
              </a:rPr>
              <a:t>Investigation</a:t>
            </a:r>
          </a:p>
          <a:p>
            <a:pPr lvl="1"/>
            <a:r>
              <a:rPr lang="en-US" sz="2000" dirty="0">
                <a:latin typeface="Arial" panose="020B0604020202020204" pitchFamily="34" charset="0"/>
                <a:cs typeface="Arial" panose="020B0604020202020204" pitchFamily="34" charset="0"/>
              </a:rPr>
              <a:t>Prosecution</a:t>
            </a:r>
          </a:p>
          <a:p>
            <a:pPr lvl="1"/>
            <a:r>
              <a:rPr lang="en-US" sz="2000" dirty="0">
                <a:latin typeface="Arial" panose="020B0604020202020204" pitchFamily="34" charset="0"/>
                <a:cs typeface="Arial" panose="020B0604020202020204" pitchFamily="34" charset="0"/>
              </a:rPr>
              <a:t>Treatment</a:t>
            </a:r>
          </a:p>
          <a:p>
            <a:pPr lvl="1"/>
            <a:r>
              <a:rPr lang="en-US" sz="2000" dirty="0">
                <a:latin typeface="Arial" panose="020B0604020202020204" pitchFamily="34" charset="0"/>
                <a:cs typeface="Arial" panose="020B0604020202020204" pitchFamily="34" charset="0"/>
              </a:rPr>
              <a:t>Providing grants</a:t>
            </a:r>
          </a:p>
          <a:p>
            <a:pPr lvl="1"/>
            <a:r>
              <a:rPr lang="en-US" sz="2000" dirty="0">
                <a:latin typeface="Arial" panose="020B0604020202020204" pitchFamily="34" charset="0"/>
                <a:cs typeface="Arial" panose="020B0604020202020204" pitchFamily="34" charset="0"/>
              </a:rPr>
              <a:t>Providing a national clearinghouse</a:t>
            </a:r>
          </a:p>
        </p:txBody>
      </p:sp>
    </p:spTree>
    <p:extLst>
      <p:ext uri="{BB962C8B-B14F-4D97-AF65-F5344CB8AC3E}">
        <p14:creationId xmlns:p14="http://schemas.microsoft.com/office/powerpoint/2010/main" val="34441433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608-614)[2] (Continued)</a:t>
            </a:r>
          </a:p>
        </p:txBody>
      </p:sp>
      <p:sp>
        <p:nvSpPr>
          <p:cNvPr id="3" name="Content Placeholder 2"/>
          <p:cNvSpPr>
            <a:spLocks noGrp="1"/>
          </p:cNvSpPr>
          <p:nvPr>
            <p:ph idx="1"/>
          </p:nvPr>
        </p:nvSpPr>
        <p:spPr>
          <a:xfrm>
            <a:off x="1143000" y="1600200"/>
            <a:ext cx="7010400" cy="4525963"/>
          </a:xfrm>
        </p:spPr>
        <p:txBody>
          <a:bodyPr/>
          <a:lstStyle/>
          <a:p>
            <a:r>
              <a:rPr lang="en-US" sz="2000" dirty="0">
                <a:latin typeface="Arial" panose="020B0604020202020204" pitchFamily="34" charset="0"/>
                <a:cs typeface="Arial" panose="020B0604020202020204" pitchFamily="34" charset="0"/>
              </a:rPr>
              <a:t>Child maltreatment defined (CAPTA):</a:t>
            </a:r>
          </a:p>
          <a:p>
            <a:pPr marL="0" indent="0">
              <a:buNone/>
            </a:pPr>
            <a:r>
              <a:rPr lang="en-US" sz="2000" dirty="0">
                <a:latin typeface="Arial" panose="020B0604020202020204" pitchFamily="34" charset="0"/>
                <a:cs typeface="Arial" panose="020B0604020202020204" pitchFamily="34" charset="0"/>
              </a:rPr>
              <a:t> “any recent act or failure to act on the part of a parent or caretaker which results in death, serious physical or emotional harm, sexual abuse or exploitation . . . or an act or failure to act which presents an imminent risk of serious harm” </a:t>
            </a:r>
          </a:p>
        </p:txBody>
      </p:sp>
    </p:spTree>
    <p:extLst>
      <p:ext uri="{BB962C8B-B14F-4D97-AF65-F5344CB8AC3E}">
        <p14:creationId xmlns:p14="http://schemas.microsoft.com/office/powerpoint/2010/main" val="11387155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608-614)[3] (Continued)</a:t>
            </a:r>
          </a:p>
        </p:txBody>
      </p:sp>
      <p:sp>
        <p:nvSpPr>
          <p:cNvPr id="3" name="Content Placeholder 2"/>
          <p:cNvSpPr>
            <a:spLocks noGrp="1"/>
          </p:cNvSpPr>
          <p:nvPr>
            <p:ph idx="1"/>
          </p:nvPr>
        </p:nvSpPr>
        <p:spPr>
          <a:xfrm>
            <a:off x="1143000" y="1600200"/>
            <a:ext cx="6934200" cy="4800600"/>
          </a:xfrm>
        </p:spPr>
        <p:txBody>
          <a:bodyPr/>
          <a:lstStyle/>
          <a:p>
            <a:r>
              <a:rPr lang="en-US" sz="2000" dirty="0">
                <a:latin typeface="Arial" panose="020B0604020202020204" pitchFamily="34" charset="0"/>
                <a:cs typeface="Arial" panose="020B0604020202020204" pitchFamily="34" charset="0"/>
              </a:rPr>
              <a:t>Five major types of child maltreatment:</a:t>
            </a:r>
          </a:p>
          <a:p>
            <a:pPr lvl="1"/>
            <a:r>
              <a:rPr lang="en-US" sz="2000" dirty="0">
                <a:latin typeface="Arial" panose="020B0604020202020204" pitchFamily="34" charset="0"/>
                <a:cs typeface="Arial" panose="020B0604020202020204" pitchFamily="34" charset="0"/>
              </a:rPr>
              <a:t>Physical abuse</a:t>
            </a:r>
          </a:p>
          <a:p>
            <a:pPr lvl="1"/>
            <a:r>
              <a:rPr lang="en-US" sz="2000" dirty="0">
                <a:latin typeface="Arial" panose="020B0604020202020204" pitchFamily="34" charset="0"/>
                <a:cs typeface="Arial" panose="020B0604020202020204" pitchFamily="34" charset="0"/>
              </a:rPr>
              <a:t>Sexual abuse</a:t>
            </a:r>
          </a:p>
          <a:p>
            <a:pPr lvl="1"/>
            <a:r>
              <a:rPr lang="en-US" sz="2000" dirty="0">
                <a:latin typeface="Arial" panose="020B0604020202020204" pitchFamily="34" charset="0"/>
                <a:cs typeface="Arial" panose="020B0604020202020204" pitchFamily="34" charset="0"/>
              </a:rPr>
              <a:t>Emotional and psychological abuse</a:t>
            </a:r>
          </a:p>
          <a:p>
            <a:pPr lvl="1"/>
            <a:r>
              <a:rPr lang="en-US" sz="2000" dirty="0">
                <a:latin typeface="Arial" panose="020B0604020202020204" pitchFamily="34" charset="0"/>
                <a:cs typeface="Arial" panose="020B0604020202020204" pitchFamily="34" charset="0"/>
              </a:rPr>
              <a:t>Neglect </a:t>
            </a:r>
          </a:p>
          <a:p>
            <a:pPr lvl="1"/>
            <a:r>
              <a:rPr lang="en-US" sz="2000" dirty="0">
                <a:latin typeface="Arial" panose="020B0604020202020204" pitchFamily="34" charset="0"/>
                <a:cs typeface="Arial" panose="020B0604020202020204" pitchFamily="34" charset="0"/>
              </a:rPr>
              <a:t>Parental substance use </a:t>
            </a:r>
          </a:p>
        </p:txBody>
      </p:sp>
    </p:spTree>
    <p:extLst>
      <p:ext uri="{BB962C8B-B14F-4D97-AF65-F5344CB8AC3E}">
        <p14:creationId xmlns:p14="http://schemas.microsoft.com/office/powerpoint/2010/main" val="348548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Risk Factors </a:t>
            </a:r>
            <a:r>
              <a:rPr lang="en-US" sz="2500" dirty="0">
                <a:effectLst/>
                <a:ea typeface="Calibri" panose="020F0502020204030204" pitchFamily="34" charset="0"/>
              </a:rPr>
              <a:t>[2]</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066800" y="1219200"/>
            <a:ext cx="7086600" cy="4906963"/>
          </a:xfrm>
        </p:spPr>
        <p:txBody>
          <a:bodyPr/>
          <a:lstStyle/>
          <a:p>
            <a:pPr>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Risk factors and children’s mental health:  (</a:t>
            </a:r>
            <a:r>
              <a:rPr lang="en-US" sz="2000" i="1" dirty="0">
                <a:effectLst/>
                <a:latin typeface="Arial" panose="020B0604020202020204" pitchFamily="34" charset="0"/>
                <a:ea typeface="Calibri" panose="020F0502020204030204" pitchFamily="34" charset="0"/>
                <a:cs typeface="Arial" panose="020B0604020202020204" pitchFamily="34" charset="0"/>
              </a:rPr>
              <a:t>Cont.</a:t>
            </a:r>
            <a:r>
              <a:rPr lang="en-US" sz="2000" dirty="0">
                <a:effectLst/>
                <a:latin typeface="Arial" panose="020B0604020202020204" pitchFamily="34" charset="0"/>
                <a:ea typeface="Calibri" panose="020F0502020204030204" pitchFamily="34" charset="0"/>
                <a:cs typeface="Arial" panose="020B0604020202020204" pitchFamily="34" charset="0"/>
              </a:rPr>
              <a:t>)</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Having mental health challenges before the pandemic</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Having caregivers at elevated risk of burnout</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Having caregivers who are frontline workers</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Living in an area with more severe COVID-19 outbreaks</a:t>
            </a:r>
          </a:p>
          <a:p>
            <a:pPr>
              <a:spcBef>
                <a:spcPts val="0"/>
              </a:spcBef>
              <a:spcAft>
                <a:spcPts val="0"/>
              </a:spcAft>
              <a:buFont typeface="Symbol" panose="05050102010706020507" pitchFamily="18" charset="2"/>
              <a:buChar char=""/>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806037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608-614)[4] (Continued)</a:t>
            </a:r>
          </a:p>
        </p:txBody>
      </p:sp>
      <p:sp>
        <p:nvSpPr>
          <p:cNvPr id="3" name="Content Placeholder 2"/>
          <p:cNvSpPr>
            <a:spLocks noGrp="1"/>
          </p:cNvSpPr>
          <p:nvPr>
            <p:ph idx="1"/>
          </p:nvPr>
        </p:nvSpPr>
        <p:spPr>
          <a:xfrm>
            <a:off x="1066800" y="1219200"/>
            <a:ext cx="7010400" cy="4953000"/>
          </a:xfrm>
        </p:spPr>
        <p:txBody>
          <a:bodyPr/>
          <a:lstStyle/>
          <a:p>
            <a:r>
              <a:rPr lang="en-US" sz="2000" dirty="0">
                <a:latin typeface="Arial" panose="020B0604020202020204" pitchFamily="34" charset="0"/>
                <a:cs typeface="Arial" panose="020B0604020202020204" pitchFamily="34" charset="0"/>
              </a:rPr>
              <a:t>See Table 18-1, p. 609, for signs of possible maltreatment in any form</a:t>
            </a:r>
          </a:p>
          <a:p>
            <a:r>
              <a:rPr lang="en-US" sz="2000" dirty="0">
                <a:latin typeface="Arial" panose="020B0604020202020204" pitchFamily="34" charset="0"/>
                <a:cs typeface="Arial" panose="020B0604020202020204" pitchFamily="34" charset="0"/>
              </a:rPr>
              <a:t>See Table 18-2, p. 610, for signs of possible physical abuse</a:t>
            </a:r>
          </a:p>
          <a:p>
            <a:r>
              <a:rPr lang="en-US" sz="2000" dirty="0">
                <a:latin typeface="Arial" panose="020B0604020202020204" pitchFamily="34" charset="0"/>
                <a:cs typeface="Arial" panose="020B0604020202020204" pitchFamily="34" charset="0"/>
              </a:rPr>
              <a:t>See Table 18-3, p. 611, for signs of possible emotional and psychological abuse</a:t>
            </a:r>
          </a:p>
          <a:p>
            <a:r>
              <a:rPr lang="en-US" sz="2000" dirty="0">
                <a:latin typeface="Arial" panose="020B0604020202020204" pitchFamily="34" charset="0"/>
                <a:cs typeface="Arial" panose="020B0604020202020204" pitchFamily="34" charset="0"/>
              </a:rPr>
              <a:t>See Table 18-4, p. 611, for signs of possible sexual abuse </a:t>
            </a:r>
          </a:p>
          <a:p>
            <a:pPr marL="0" indent="0">
              <a:buNone/>
            </a:pPr>
            <a:endParaRPr lang="en-US" sz="2000" dirty="0"/>
          </a:p>
        </p:txBody>
      </p:sp>
    </p:spTree>
    <p:extLst>
      <p:ext uri="{BB962C8B-B14F-4D97-AF65-F5344CB8AC3E}">
        <p14:creationId xmlns:p14="http://schemas.microsoft.com/office/powerpoint/2010/main" val="3265332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608-614)[5] (Continued)</a:t>
            </a:r>
          </a:p>
        </p:txBody>
      </p:sp>
      <p:sp>
        <p:nvSpPr>
          <p:cNvPr id="3" name="Content Placeholder 2"/>
          <p:cNvSpPr>
            <a:spLocks noGrp="1"/>
          </p:cNvSpPr>
          <p:nvPr>
            <p:ph idx="1"/>
          </p:nvPr>
        </p:nvSpPr>
        <p:spPr>
          <a:xfrm>
            <a:off x="1143000" y="1600200"/>
            <a:ext cx="6858000" cy="4525963"/>
          </a:xfrm>
        </p:spPr>
        <p:txBody>
          <a:bodyPr/>
          <a:lstStyle/>
          <a:p>
            <a:r>
              <a:rPr lang="en-US" sz="2000" dirty="0">
                <a:latin typeface="Arial" panose="020B0604020202020204" pitchFamily="34" charset="0"/>
                <a:cs typeface="Arial" panose="020B0604020202020204" pitchFamily="34" charset="0"/>
              </a:rPr>
              <a:t>See Table 18-5, p. 612, for signs of possible neglect</a:t>
            </a:r>
          </a:p>
          <a:p>
            <a:r>
              <a:rPr lang="en-US" sz="2000" dirty="0">
                <a:latin typeface="Arial" panose="020B0604020202020204" pitchFamily="34" charset="0"/>
                <a:cs typeface="Arial" panose="020B0604020202020204" pitchFamily="34" charset="0"/>
              </a:rPr>
              <a:t>See Table 18-6 , p. 613, for signs in a child or parent of possible substance abuse</a:t>
            </a:r>
          </a:p>
          <a:p>
            <a:r>
              <a:rPr lang="en-US" sz="2000" dirty="0">
                <a:latin typeface="Arial" panose="020B0604020202020204" pitchFamily="34" charset="0"/>
                <a:cs typeface="Arial" panose="020B0604020202020204" pitchFamily="34" charset="0"/>
              </a:rPr>
              <a:t>See Table 18-7, p. 614, for signs of possible exposure to a parent’s substance abuse</a:t>
            </a:r>
          </a:p>
        </p:txBody>
      </p:sp>
    </p:spTree>
    <p:extLst>
      <p:ext uri="{BB962C8B-B14F-4D97-AF65-F5344CB8AC3E}">
        <p14:creationId xmlns:p14="http://schemas.microsoft.com/office/powerpoint/2010/main" val="17712092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Reporting Child Maltreatment</a:t>
            </a:r>
            <a:br>
              <a:rPr lang="en-US" dirty="0"/>
            </a:br>
            <a:r>
              <a:rPr lang="en-US" sz="2500" dirty="0"/>
              <a:t>(pp. 615-616)</a:t>
            </a:r>
          </a:p>
        </p:txBody>
      </p:sp>
      <p:sp>
        <p:nvSpPr>
          <p:cNvPr id="3" name="Content Placeholder 2"/>
          <p:cNvSpPr>
            <a:spLocks noGrp="1"/>
          </p:cNvSpPr>
          <p:nvPr>
            <p:ph idx="1"/>
          </p:nvPr>
        </p:nvSpPr>
        <p:spPr>
          <a:xfrm>
            <a:off x="1066800" y="1371600"/>
            <a:ext cx="7086600" cy="4525963"/>
          </a:xfrm>
        </p:spPr>
        <p:txBody>
          <a:bodyPr/>
          <a:lstStyle/>
          <a:p>
            <a:r>
              <a:rPr lang="en-US" sz="2000" dirty="0">
                <a:latin typeface="Arial" panose="020B0604020202020204" pitchFamily="34" charset="0"/>
                <a:cs typeface="Arial" panose="020B0604020202020204" pitchFamily="34" charset="0"/>
              </a:rPr>
              <a:t>Mandated reporters</a:t>
            </a:r>
          </a:p>
          <a:p>
            <a:r>
              <a:rPr lang="en-US" sz="2000" dirty="0">
                <a:latin typeface="Arial" panose="020B0604020202020204" pitchFamily="34" charset="0"/>
                <a:cs typeface="Arial" panose="020B0604020202020204" pitchFamily="34" charset="0"/>
              </a:rPr>
              <a:t>Children as reporters</a:t>
            </a:r>
          </a:p>
          <a:p>
            <a:pPr lvl="1"/>
            <a:r>
              <a:rPr lang="en-US" sz="2000" dirty="0">
                <a:latin typeface="Arial" panose="020B0604020202020204" pitchFamily="34" charset="0"/>
                <a:cs typeface="Arial" panose="020B0604020202020204" pitchFamily="34" charset="0"/>
              </a:rPr>
              <a:t>See seven reasons for reluctance to report maltreatment (p. 615)</a:t>
            </a:r>
          </a:p>
          <a:p>
            <a:r>
              <a:rPr lang="en-US" sz="2000" dirty="0">
                <a:latin typeface="Arial" panose="020B0604020202020204" pitchFamily="34" charset="0"/>
                <a:cs typeface="Arial" panose="020B0604020202020204" pitchFamily="34" charset="0"/>
              </a:rPr>
              <a:t>Social factors influencing the reporting of sexual abuse </a:t>
            </a:r>
          </a:p>
          <a:p>
            <a:r>
              <a:rPr lang="en-US" sz="2000" dirty="0">
                <a:latin typeface="Arial" panose="020B0604020202020204" pitchFamily="34" charset="0"/>
                <a:cs typeface="Arial" panose="020B0604020202020204" pitchFamily="34" charset="0"/>
              </a:rPr>
              <a:t>Handling disclosures of child maltreatment </a:t>
            </a:r>
          </a:p>
          <a:p>
            <a:pPr lvl="1"/>
            <a:r>
              <a:rPr lang="en-US" sz="2000" dirty="0">
                <a:latin typeface="Arial" panose="020B0604020202020204" pitchFamily="34" charset="0"/>
                <a:cs typeface="Arial" panose="020B0604020202020204" pitchFamily="34" charset="0"/>
              </a:rPr>
              <a:t>See 14 guidelines for handling a child’s disclosure of maltreatment (pp. 615-616)</a:t>
            </a:r>
          </a:p>
          <a:p>
            <a:pPr marL="0" indent="0">
              <a:buNone/>
            </a:pPr>
            <a:endParaRPr lang="en-US" sz="2000" dirty="0"/>
          </a:p>
        </p:txBody>
      </p:sp>
    </p:spTree>
    <p:extLst>
      <p:ext uri="{BB962C8B-B14F-4D97-AF65-F5344CB8AC3E}">
        <p14:creationId xmlns:p14="http://schemas.microsoft.com/office/powerpoint/2010/main" val="15162547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on Child Maltreatment</a:t>
            </a:r>
            <a:br>
              <a:rPr lang="en-US" dirty="0"/>
            </a:br>
            <a:r>
              <a:rPr lang="en-US" sz="2500" dirty="0"/>
              <a:t>(pp. 616-618)</a:t>
            </a:r>
          </a:p>
        </p:txBody>
      </p:sp>
      <p:sp>
        <p:nvSpPr>
          <p:cNvPr id="3" name="Content Placeholder 2"/>
          <p:cNvSpPr>
            <a:spLocks noGrp="1"/>
          </p:cNvSpPr>
          <p:nvPr>
            <p:ph idx="1"/>
          </p:nvPr>
        </p:nvSpPr>
        <p:spPr>
          <a:xfrm>
            <a:off x="990600" y="1600200"/>
            <a:ext cx="7162800" cy="4525963"/>
          </a:xfrm>
        </p:spPr>
        <p:txBody>
          <a:bodyPr/>
          <a:lstStyle/>
          <a:p>
            <a:r>
              <a:rPr lang="en-US" sz="2000" dirty="0">
                <a:latin typeface="Arial" panose="020B0604020202020204" pitchFamily="34" charset="0"/>
                <a:cs typeface="Arial" panose="020B0604020202020204" pitchFamily="34" charset="0"/>
              </a:rPr>
              <a:t>See Table 18-8, p. 617, for statistics on victimization</a:t>
            </a:r>
          </a:p>
          <a:p>
            <a:r>
              <a:rPr lang="en-US" sz="2000" dirty="0">
                <a:latin typeface="Arial" panose="020B0604020202020204" pitchFamily="34" charset="0"/>
                <a:cs typeface="Arial" panose="020B0604020202020204" pitchFamily="34" charset="0"/>
              </a:rPr>
              <a:t>See Figure 18-1, p. 617, for rates of child maltreatment in 2019 by age</a:t>
            </a:r>
          </a:p>
          <a:p>
            <a:r>
              <a:rPr lang="en-US" sz="2000" dirty="0">
                <a:latin typeface="Arial" panose="020B0604020202020204" pitchFamily="34" charset="0"/>
                <a:cs typeface="Arial" panose="020B0604020202020204" pitchFamily="34" charset="0"/>
              </a:rPr>
              <a:t>See Figure 18-2, p. 617, for types of child maltreatment in 2019</a:t>
            </a:r>
          </a:p>
          <a:p>
            <a:r>
              <a:rPr lang="en-US" sz="2000" dirty="0">
                <a:latin typeface="Arial" panose="020B0604020202020204" pitchFamily="34" charset="0"/>
                <a:cs typeface="Arial" panose="020B0604020202020204" pitchFamily="34" charset="0"/>
              </a:rPr>
              <a:t>See Figure 18-3, p. 618, for rates of child maltreatment fatalities in 2019 by</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age</a:t>
            </a:r>
            <a:r>
              <a:rPr lang="en-US" sz="2000" b="1"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87772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p:spPr>
        <p:txBody>
          <a:bodyPr/>
          <a:lstStyle/>
          <a:p>
            <a:r>
              <a:rPr lang="en-US" dirty="0"/>
              <a:t>Statistics on Perpetrators</a:t>
            </a:r>
            <a:br>
              <a:rPr lang="en-US" dirty="0"/>
            </a:br>
            <a:r>
              <a:rPr lang="en-US" sz="2500" dirty="0"/>
              <a:t>(p. 618)</a:t>
            </a:r>
          </a:p>
        </p:txBody>
      </p:sp>
      <p:sp>
        <p:nvSpPr>
          <p:cNvPr id="3" name="Content Placeholder 2"/>
          <p:cNvSpPr>
            <a:spLocks noGrp="1"/>
          </p:cNvSpPr>
          <p:nvPr>
            <p:ph idx="1"/>
          </p:nvPr>
        </p:nvSpPr>
        <p:spPr>
          <a:xfrm>
            <a:off x="1143000" y="1600200"/>
            <a:ext cx="7010400" cy="4525963"/>
          </a:xfrm>
        </p:spPr>
        <p:txBody>
          <a:bodyPr/>
          <a:lstStyle/>
          <a:p>
            <a:r>
              <a:rPr lang="en-US" sz="2000" dirty="0">
                <a:latin typeface="Arial" panose="020B0604020202020204" pitchFamily="34" charset="0"/>
                <a:cs typeface="Arial" panose="020B0604020202020204" pitchFamily="34" charset="0"/>
              </a:rPr>
              <a:t>See Figure 18-4, p. 618, for the ethnic background of perpetrators of child maltreatment in 2019</a:t>
            </a:r>
          </a:p>
          <a:p>
            <a:r>
              <a:rPr lang="en-US" sz="2000" dirty="0">
                <a:latin typeface="Arial" panose="020B0604020202020204" pitchFamily="34" charset="0"/>
                <a:cs typeface="Arial" panose="020B0604020202020204" pitchFamily="34" charset="0"/>
              </a:rPr>
              <a:t>See p. 618 for World Health Organization (2020) statistics on child maltreatment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86744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Reasons People Maltreat Children </a:t>
            </a:r>
            <a:r>
              <a:rPr lang="en-US" sz="2500" dirty="0"/>
              <a:t>(pp. 618-621)</a:t>
            </a:r>
          </a:p>
        </p:txBody>
      </p:sp>
      <p:sp>
        <p:nvSpPr>
          <p:cNvPr id="3" name="Content Placeholder 2"/>
          <p:cNvSpPr>
            <a:spLocks noGrp="1"/>
          </p:cNvSpPr>
          <p:nvPr>
            <p:ph idx="1"/>
          </p:nvPr>
        </p:nvSpPr>
        <p:spPr>
          <a:xfrm>
            <a:off x="1066800" y="1524000"/>
            <a:ext cx="6934200" cy="4525963"/>
          </a:xfrm>
        </p:spPr>
        <p:txBody>
          <a:bodyPr/>
          <a:lstStyle/>
          <a:p>
            <a:r>
              <a:rPr lang="en-US" sz="2000" dirty="0">
                <a:latin typeface="Arial" panose="020B0604020202020204" pitchFamily="34" charset="0"/>
                <a:cs typeface="Arial" panose="020B0604020202020204" pitchFamily="34" charset="0"/>
              </a:rPr>
              <a:t>See Figure 18-5, p. 619, for a flowchart on determinants of child maltreatment</a:t>
            </a:r>
          </a:p>
          <a:p>
            <a:r>
              <a:rPr lang="en-US" sz="2000" dirty="0">
                <a:latin typeface="Arial" panose="020B0604020202020204" pitchFamily="34" charset="0"/>
                <a:cs typeface="Arial" panose="020B0604020202020204" pitchFamily="34" charset="0"/>
              </a:rPr>
              <a:t>See p. 619 for a formula for predicting physical abuse</a:t>
            </a:r>
          </a:p>
        </p:txBody>
      </p:sp>
    </p:spTree>
    <p:extLst>
      <p:ext uri="{BB962C8B-B14F-4D97-AF65-F5344CB8AC3E}">
        <p14:creationId xmlns:p14="http://schemas.microsoft.com/office/powerpoint/2010/main" val="21563439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Neglectful Parents</a:t>
            </a:r>
            <a:br>
              <a:rPr lang="en-US" dirty="0"/>
            </a:br>
            <a:r>
              <a:rPr lang="en-US" sz="2500" dirty="0"/>
              <a:t>(pp. 623-625)</a:t>
            </a:r>
            <a:endParaRPr lang="en-US" dirty="0"/>
          </a:p>
        </p:txBody>
      </p:sp>
      <p:sp>
        <p:nvSpPr>
          <p:cNvPr id="3" name="Content Placeholder 2"/>
          <p:cNvSpPr>
            <a:spLocks noGrp="1"/>
          </p:cNvSpPr>
          <p:nvPr>
            <p:ph idx="1"/>
          </p:nvPr>
        </p:nvSpPr>
        <p:spPr>
          <a:xfrm>
            <a:off x="1143000" y="1600200"/>
            <a:ext cx="6705600" cy="4525963"/>
          </a:xfrm>
        </p:spPr>
        <p:txBody>
          <a:bodyPr/>
          <a:lstStyle/>
          <a:p>
            <a:r>
              <a:rPr lang="en-US" sz="2000" dirty="0">
                <a:latin typeface="Arial" panose="020B0604020202020204" pitchFamily="34" charset="0"/>
                <a:cs typeface="Arial" panose="020B0604020202020204" pitchFamily="34" charset="0"/>
              </a:rPr>
              <a:t>See Table 18-9, p. 624, for signs that a parent may be engaging in child maltreatment, including child neglect</a:t>
            </a:r>
          </a:p>
        </p:txBody>
      </p:sp>
    </p:spTree>
    <p:extLst>
      <p:ext uri="{BB962C8B-B14F-4D97-AF65-F5344CB8AC3E}">
        <p14:creationId xmlns:p14="http://schemas.microsoft.com/office/powerpoint/2010/main" val="35279208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Factitious Disorder Imposed on Another (FDIA) </a:t>
            </a:r>
            <a:r>
              <a:rPr lang="en-US" sz="2500" dirty="0"/>
              <a:t>(p. 625)</a:t>
            </a:r>
          </a:p>
        </p:txBody>
      </p:sp>
      <p:sp>
        <p:nvSpPr>
          <p:cNvPr id="3" name="Content Placeholder 2"/>
          <p:cNvSpPr>
            <a:spLocks noGrp="1"/>
          </p:cNvSpPr>
          <p:nvPr>
            <p:ph idx="1"/>
          </p:nvPr>
        </p:nvSpPr>
        <p:spPr>
          <a:xfrm>
            <a:off x="1143000" y="1600200"/>
            <a:ext cx="6934200" cy="4525963"/>
          </a:xfrm>
        </p:spPr>
        <p:txBody>
          <a:bodyPr/>
          <a:lstStyle/>
          <a:p>
            <a:r>
              <a:rPr lang="en-US" sz="2000" dirty="0">
                <a:latin typeface="Arial" panose="020B0604020202020204" pitchFamily="34" charset="0"/>
                <a:cs typeface="Arial" panose="020B0604020202020204" pitchFamily="34" charset="0"/>
              </a:rPr>
              <a:t>FDIA, a </a:t>
            </a:r>
            <a:r>
              <a:rPr lang="en-US" sz="2000" i="1" dirty="0">
                <a:latin typeface="Arial" panose="020B0604020202020204" pitchFamily="34" charset="0"/>
                <a:cs typeface="Arial" panose="020B0604020202020204" pitchFamily="34" charset="0"/>
              </a:rPr>
              <a:t>DSM-5</a:t>
            </a:r>
            <a:r>
              <a:rPr lang="en-US" sz="2000" dirty="0">
                <a:latin typeface="Arial" panose="020B0604020202020204" pitchFamily="34" charset="0"/>
                <a:cs typeface="Arial" panose="020B0604020202020204" pitchFamily="34" charset="0"/>
              </a:rPr>
              <a:t> classification formerly known as Munchausen syndrome by proxy, is another form of child maltreatment</a:t>
            </a:r>
          </a:p>
          <a:p>
            <a:r>
              <a:rPr lang="en-US" sz="2000" dirty="0">
                <a:latin typeface="Arial" panose="020B0604020202020204" pitchFamily="34" charset="0"/>
                <a:cs typeface="Arial" panose="020B0604020202020204" pitchFamily="34" charset="0"/>
              </a:rPr>
              <a:t>For nine key elements of FDIA, see p. 625</a:t>
            </a:r>
          </a:p>
        </p:txBody>
      </p:sp>
    </p:spTree>
    <p:extLst>
      <p:ext uri="{BB962C8B-B14F-4D97-AF65-F5344CB8AC3E}">
        <p14:creationId xmlns:p14="http://schemas.microsoft.com/office/powerpoint/2010/main" val="21936439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Intimate Partner Violence </a:t>
            </a:r>
            <a:br>
              <a:rPr lang="en-US" dirty="0"/>
            </a:br>
            <a:r>
              <a:rPr lang="en-US" sz="2500" dirty="0"/>
              <a:t>(pp. 625-630) [1]</a:t>
            </a:r>
          </a:p>
        </p:txBody>
      </p:sp>
      <p:sp>
        <p:nvSpPr>
          <p:cNvPr id="3" name="Content Placeholder 2"/>
          <p:cNvSpPr>
            <a:spLocks noGrp="1"/>
          </p:cNvSpPr>
          <p:nvPr>
            <p:ph idx="1"/>
          </p:nvPr>
        </p:nvSpPr>
        <p:spPr>
          <a:xfrm>
            <a:off x="1066800" y="1600200"/>
            <a:ext cx="7010400" cy="5029200"/>
          </a:xfrm>
        </p:spPr>
        <p:txBody>
          <a:bodyPr/>
          <a:lstStyle/>
          <a:p>
            <a:r>
              <a:rPr lang="en-US" sz="2000" dirty="0">
                <a:latin typeface="Arial" panose="020B0604020202020204" pitchFamily="34" charset="0"/>
                <a:cs typeface="Arial" panose="020B0604020202020204" pitchFamily="34" charset="0"/>
              </a:rPr>
              <a:t>Intimate partner violence (IPV) is “a pattern of assaultive and coercive </a:t>
            </a:r>
            <a:r>
              <a:rPr lang="en-US" sz="2000" dirty="0" err="1">
                <a:latin typeface="Arial" panose="020B0604020202020204" pitchFamily="34" charset="0"/>
                <a:cs typeface="Arial" panose="020B0604020202020204" pitchFamily="34" charset="0"/>
              </a:rPr>
              <a:t>behaviours</a:t>
            </a:r>
            <a:r>
              <a:rPr lang="en-US" sz="2000" dirty="0">
                <a:latin typeface="Arial" panose="020B0604020202020204" pitchFamily="34" charset="0"/>
                <a:cs typeface="Arial" panose="020B0604020202020204" pitchFamily="34" charset="0"/>
              </a:rPr>
              <a:t> including physical, sexual and psychological attacks, as well as economic coercion used by adults or adolescents against their current or former intimate partners” (UNICEF, 2006, p. 3)</a:t>
            </a:r>
          </a:p>
        </p:txBody>
      </p:sp>
    </p:spTree>
    <p:extLst>
      <p:ext uri="{BB962C8B-B14F-4D97-AF65-F5344CB8AC3E}">
        <p14:creationId xmlns:p14="http://schemas.microsoft.com/office/powerpoint/2010/main" val="21700091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Intimate Partner Violence </a:t>
            </a:r>
            <a:br>
              <a:rPr lang="en-US" dirty="0"/>
            </a:br>
            <a:r>
              <a:rPr lang="en-US" sz="2500" dirty="0"/>
              <a:t>(pp. 625-630) [2] (Continued)</a:t>
            </a:r>
          </a:p>
        </p:txBody>
      </p:sp>
      <p:sp>
        <p:nvSpPr>
          <p:cNvPr id="3" name="Content Placeholder 2"/>
          <p:cNvSpPr>
            <a:spLocks noGrp="1"/>
          </p:cNvSpPr>
          <p:nvPr>
            <p:ph idx="1"/>
          </p:nvPr>
        </p:nvSpPr>
        <p:spPr>
          <a:xfrm>
            <a:off x="1066800" y="1524000"/>
            <a:ext cx="7010400" cy="4953000"/>
          </a:xfrm>
        </p:spPr>
        <p:txBody>
          <a:bodyPr/>
          <a:lstStyle/>
          <a:p>
            <a:r>
              <a:rPr lang="en-US" sz="2000" dirty="0">
                <a:latin typeface="Arial" panose="020B0604020202020204" pitchFamily="34" charset="0"/>
                <a:cs typeface="Arial" panose="020B0604020202020204" pitchFamily="34" charset="0"/>
              </a:rPr>
              <a:t>For some facts about IPV, see p. 626</a:t>
            </a:r>
          </a:p>
          <a:p>
            <a:r>
              <a:rPr lang="en-US" sz="2000" dirty="0">
                <a:latin typeface="Arial" panose="020B0604020202020204" pitchFamily="34" charset="0"/>
                <a:cs typeface="Arial" panose="020B0604020202020204" pitchFamily="34" charset="0"/>
              </a:rPr>
              <a:t>For 20 reasons why women may remain in an abusive relationship, see pp. 626-627</a:t>
            </a:r>
          </a:p>
          <a:p>
            <a:r>
              <a:rPr lang="en-US" sz="2000" dirty="0">
                <a:latin typeface="Arial" panose="020B0604020202020204" pitchFamily="34" charset="0"/>
                <a:cs typeface="Arial" panose="020B0604020202020204" pitchFamily="34" charset="0"/>
              </a:rPr>
              <a:t>For reasons women leave an abusive relationship, see p. 627</a:t>
            </a:r>
          </a:p>
          <a:p>
            <a:r>
              <a:rPr lang="en-US" sz="2000" dirty="0">
                <a:latin typeface="Arial" panose="020B0604020202020204" pitchFamily="34" charset="0"/>
                <a:cs typeface="Arial" panose="020B0604020202020204" pitchFamily="34" charset="0"/>
              </a:rPr>
              <a:t>For seven possible signs of IPV see pp. 627-628</a:t>
            </a:r>
          </a:p>
          <a:p>
            <a:r>
              <a:rPr lang="en-US" sz="2000" dirty="0">
                <a:latin typeface="Arial" panose="020B0604020202020204" pitchFamily="34" charset="0"/>
                <a:cs typeface="Arial" panose="020B0604020202020204" pitchFamily="34" charset="0"/>
              </a:rPr>
              <a:t>Figure 18-7, p. 628 presents misconceptions and facts about IPV</a:t>
            </a: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3894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Risk Factors </a:t>
            </a:r>
            <a:r>
              <a:rPr lang="en-US" sz="2500" dirty="0">
                <a:effectLst/>
                <a:ea typeface="Calibri" panose="020F0502020204030204" pitchFamily="34" charset="0"/>
              </a:rPr>
              <a:t>[3]</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219200" y="1219200"/>
            <a:ext cx="6781800" cy="4906963"/>
          </a:xfrm>
        </p:spPr>
        <p:txBody>
          <a:bodyPr/>
          <a:lstStyle/>
          <a:p>
            <a:pPr>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Risk factors and children’s mental health:  (</a:t>
            </a:r>
            <a:r>
              <a:rPr lang="en-US" sz="2000" i="1" dirty="0">
                <a:effectLst/>
                <a:latin typeface="Arial" panose="020B0604020202020204" pitchFamily="34" charset="0"/>
                <a:ea typeface="Calibri" panose="020F0502020204030204" pitchFamily="34" charset="0"/>
                <a:cs typeface="Arial" panose="020B0604020202020204" pitchFamily="34" charset="0"/>
              </a:rPr>
              <a:t>Cont.</a:t>
            </a:r>
            <a:r>
              <a:rPr lang="en-US" sz="2000" dirty="0">
                <a:effectLst/>
                <a:latin typeface="Arial" panose="020B0604020202020204" pitchFamily="34" charset="0"/>
                <a:ea typeface="Calibri" panose="020F0502020204030204" pitchFamily="34" charset="0"/>
                <a:cs typeface="Arial" panose="020B0604020202020204" pitchFamily="34" charset="0"/>
              </a:rPr>
              <a:t>)</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Living in an urban area</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Losing a family member to COVID-19</a:t>
            </a:r>
          </a:p>
          <a:p>
            <a:pPr>
              <a:spcBef>
                <a:spcPts val="0"/>
              </a:spcBef>
              <a:spcAft>
                <a:spcPts val="0"/>
              </a:spcAft>
              <a:buFont typeface="Symbol" panose="05050102010706020507" pitchFamily="18" charset="2"/>
              <a:buChar char=""/>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83812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 Between IPV and Child Maltreatment </a:t>
            </a:r>
            <a:r>
              <a:rPr lang="en-US" sz="2500" dirty="0"/>
              <a:t>(pp. 628-630)</a:t>
            </a:r>
          </a:p>
        </p:txBody>
      </p:sp>
      <p:sp>
        <p:nvSpPr>
          <p:cNvPr id="3" name="Content Placeholder 2"/>
          <p:cNvSpPr>
            <a:spLocks noGrp="1"/>
          </p:cNvSpPr>
          <p:nvPr>
            <p:ph idx="1"/>
          </p:nvPr>
        </p:nvSpPr>
        <p:spPr>
          <a:xfrm>
            <a:off x="1143000" y="1600200"/>
            <a:ext cx="6934200" cy="4525963"/>
          </a:xfrm>
        </p:spPr>
        <p:txBody>
          <a:bodyPr/>
          <a:lstStyle/>
          <a:p>
            <a:r>
              <a:rPr lang="en-US" sz="2000" dirty="0">
                <a:latin typeface="Arial" panose="020B0604020202020204" pitchFamily="34" charset="0"/>
                <a:cs typeface="Arial" panose="020B0604020202020204" pitchFamily="34" charset="0"/>
              </a:rPr>
              <a:t>Child maltreatment frequently occurs in families that experience IPV</a:t>
            </a:r>
          </a:p>
          <a:p>
            <a:r>
              <a:rPr lang="en-US" sz="2000" dirty="0">
                <a:latin typeface="Arial" panose="020B0604020202020204" pitchFamily="34" charset="0"/>
                <a:cs typeface="Arial" panose="020B0604020202020204" pitchFamily="34" charset="0"/>
              </a:rPr>
              <a:t>For eight hypotheses regarding the mechanisms through which spousal abuse leads to child maltreatment, see p. 628</a:t>
            </a:r>
          </a:p>
          <a:p>
            <a:r>
              <a:rPr lang="en-US" sz="2000" dirty="0">
                <a:latin typeface="Arial" panose="020B0604020202020204" pitchFamily="34" charset="0"/>
                <a:cs typeface="Arial" panose="020B0604020202020204" pitchFamily="34" charset="0"/>
              </a:rPr>
              <a:t>Table 18-10, p. 630, lists some possible reactions of a child who has witnessed IPV </a:t>
            </a:r>
          </a:p>
        </p:txBody>
      </p:sp>
    </p:spTree>
    <p:extLst>
      <p:ext uri="{BB962C8B-B14F-4D97-AF65-F5344CB8AC3E}">
        <p14:creationId xmlns:p14="http://schemas.microsoft.com/office/powerpoint/2010/main" val="28639320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17</a:t>
            </a:r>
          </a:p>
        </p:txBody>
      </p:sp>
      <p:sp>
        <p:nvSpPr>
          <p:cNvPr id="3" name="Subtitle 2"/>
          <p:cNvSpPr>
            <a:spLocks noGrp="1"/>
          </p:cNvSpPr>
          <p:nvPr>
            <p:ph type="subTitle" sz="quarter" idx="1"/>
          </p:nvPr>
        </p:nvSpPr>
        <p:spPr/>
        <p:txBody>
          <a:bodyPr/>
          <a:lstStyle/>
          <a:p>
            <a:r>
              <a:rPr lang="en-US" sz="4400" b="1" dirty="0"/>
              <a:t>Traditional Bullying and Cyberbullying </a:t>
            </a:r>
          </a:p>
        </p:txBody>
      </p:sp>
    </p:spTree>
    <p:extLst>
      <p:ext uri="{BB962C8B-B14F-4D97-AF65-F5344CB8AC3E}">
        <p14:creationId xmlns:p14="http://schemas.microsoft.com/office/powerpoint/2010/main" val="281057119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570-572)[1] </a:t>
            </a:r>
          </a:p>
        </p:txBody>
      </p:sp>
      <p:sp>
        <p:nvSpPr>
          <p:cNvPr id="3" name="Content Placeholder 2"/>
          <p:cNvSpPr>
            <a:spLocks noGrp="1"/>
          </p:cNvSpPr>
          <p:nvPr>
            <p:ph idx="1"/>
          </p:nvPr>
        </p:nvSpPr>
        <p:spPr>
          <a:xfrm>
            <a:off x="1066800" y="1600200"/>
            <a:ext cx="7086600" cy="5029200"/>
          </a:xfrm>
        </p:spPr>
        <p:txBody>
          <a:bodyPr/>
          <a:lstStyle/>
          <a:p>
            <a:r>
              <a:rPr lang="en-US" sz="2000" dirty="0">
                <a:latin typeface="Arial" panose="020B0604020202020204" pitchFamily="34" charset="0"/>
                <a:cs typeface="Arial" panose="020B0604020202020204" pitchFamily="34" charset="0"/>
              </a:rPr>
              <a:t>See Table 17-1, p. 571, for examples of bullying</a:t>
            </a:r>
          </a:p>
          <a:p>
            <a:r>
              <a:rPr lang="en-US" sz="2000" dirty="0">
                <a:latin typeface="Arial" panose="020B0604020202020204" pitchFamily="34" charset="0"/>
                <a:cs typeface="Arial" panose="020B0604020202020204" pitchFamily="34" charset="0"/>
              </a:rPr>
              <a:t>Two key components of bullying are:</a:t>
            </a:r>
          </a:p>
          <a:p>
            <a:pPr lvl="1"/>
            <a:r>
              <a:rPr lang="en-US" sz="2000" dirty="0">
                <a:latin typeface="Arial" panose="020B0604020202020204" pitchFamily="34" charset="0"/>
                <a:cs typeface="Arial" panose="020B0604020202020204" pitchFamily="34" charset="0"/>
              </a:rPr>
              <a:t>Repeated harmful acts</a:t>
            </a:r>
          </a:p>
          <a:p>
            <a:pPr lvl="1"/>
            <a:r>
              <a:rPr lang="en-US" sz="2000" dirty="0">
                <a:latin typeface="Arial" panose="020B0604020202020204" pitchFamily="34" charset="0"/>
                <a:cs typeface="Arial" panose="020B0604020202020204" pitchFamily="34" charset="0"/>
              </a:rPr>
              <a:t>Imbalance of power</a:t>
            </a:r>
          </a:p>
          <a:p>
            <a:r>
              <a:rPr lang="en-US" sz="2000" dirty="0">
                <a:latin typeface="Arial" panose="020B0604020202020204" pitchFamily="34" charset="0"/>
                <a:cs typeface="Arial" panose="020B0604020202020204" pitchFamily="34" charset="0"/>
              </a:rPr>
              <a:t>Incidence of bullying (see Table 17-2, p. 572)</a:t>
            </a:r>
          </a:p>
          <a:p>
            <a:r>
              <a:rPr lang="en-US" sz="2000" dirty="0">
                <a:latin typeface="Arial" panose="020B0604020202020204" pitchFamily="34" charset="0"/>
                <a:cs typeface="Arial" panose="020B0604020202020204" pitchFamily="34" charset="0"/>
              </a:rPr>
              <a:t>Location of bullying (see Table 17-3, p. 572)</a:t>
            </a:r>
          </a:p>
          <a:p>
            <a:endParaRPr lang="en-US" sz="2000" dirty="0"/>
          </a:p>
        </p:txBody>
      </p:sp>
    </p:spTree>
    <p:extLst>
      <p:ext uri="{BB962C8B-B14F-4D97-AF65-F5344CB8AC3E}">
        <p14:creationId xmlns:p14="http://schemas.microsoft.com/office/powerpoint/2010/main" val="261456440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Bullying </a:t>
            </a:r>
            <a:br>
              <a:rPr lang="en-US" dirty="0"/>
            </a:br>
            <a:r>
              <a:rPr lang="en-US" sz="2500" dirty="0"/>
              <a:t>(pp. 572-575)[1]</a:t>
            </a:r>
          </a:p>
        </p:txBody>
      </p:sp>
      <p:sp>
        <p:nvSpPr>
          <p:cNvPr id="3" name="Content Placeholder 2"/>
          <p:cNvSpPr>
            <a:spLocks noGrp="1"/>
          </p:cNvSpPr>
          <p:nvPr>
            <p:ph idx="1"/>
          </p:nvPr>
        </p:nvSpPr>
        <p:spPr>
          <a:xfrm>
            <a:off x="1066800" y="1600200"/>
            <a:ext cx="7010400" cy="4525963"/>
          </a:xfrm>
        </p:spPr>
        <p:txBody>
          <a:bodyPr/>
          <a:lstStyle/>
          <a:p>
            <a:r>
              <a:rPr lang="en-US" sz="2000" dirty="0">
                <a:latin typeface="Arial" panose="020B0604020202020204" pitchFamily="34" charset="0"/>
                <a:cs typeface="Arial" panose="020B0604020202020204" pitchFamily="34" charset="0"/>
              </a:rPr>
              <a:t>See Table 17-4, pp. 573-574, for examples of each of these factors</a:t>
            </a:r>
          </a:p>
        </p:txBody>
      </p:sp>
    </p:spTree>
    <p:extLst>
      <p:ext uri="{BB962C8B-B14F-4D97-AF65-F5344CB8AC3E}">
        <p14:creationId xmlns:p14="http://schemas.microsoft.com/office/powerpoint/2010/main" val="141676795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Cyberbullying</a:t>
            </a:r>
            <a:br>
              <a:rPr lang="en-US" dirty="0"/>
            </a:br>
            <a:r>
              <a:rPr lang="en-US" sz="2500" dirty="0"/>
              <a:t>(pp. 574-579)[1]</a:t>
            </a:r>
          </a:p>
        </p:txBody>
      </p:sp>
      <p:sp>
        <p:nvSpPr>
          <p:cNvPr id="3" name="Content Placeholder 2"/>
          <p:cNvSpPr>
            <a:spLocks noGrp="1"/>
          </p:cNvSpPr>
          <p:nvPr>
            <p:ph idx="1"/>
          </p:nvPr>
        </p:nvSpPr>
        <p:spPr>
          <a:xfrm>
            <a:off x="1143000" y="1600200"/>
            <a:ext cx="7010400" cy="5105400"/>
          </a:xfrm>
        </p:spPr>
        <p:txBody>
          <a:bodyPr/>
          <a:lstStyle/>
          <a:p>
            <a:r>
              <a:rPr lang="en-US" sz="2000" dirty="0">
                <a:latin typeface="Arial" panose="020B0604020202020204" pitchFamily="34" charset="0"/>
                <a:cs typeface="Arial" panose="020B0604020202020204" pitchFamily="34" charset="0"/>
              </a:rPr>
              <a:t>Table 17-5 (p. 576) presents six types of cyberbullying </a:t>
            </a:r>
          </a:p>
        </p:txBody>
      </p:sp>
    </p:spTree>
    <p:extLst>
      <p:ext uri="{BB962C8B-B14F-4D97-AF65-F5344CB8AC3E}">
        <p14:creationId xmlns:p14="http://schemas.microsoft.com/office/powerpoint/2010/main" val="398873482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Cyberbullying vs. Traditional Bullying </a:t>
            </a:r>
            <a:r>
              <a:rPr lang="en-US" sz="2500" dirty="0"/>
              <a:t>(pp. 579-581)[1]</a:t>
            </a:r>
          </a:p>
        </p:txBody>
      </p:sp>
      <p:sp>
        <p:nvSpPr>
          <p:cNvPr id="3" name="Content Placeholder 2"/>
          <p:cNvSpPr>
            <a:spLocks noGrp="1"/>
          </p:cNvSpPr>
          <p:nvPr>
            <p:ph idx="1"/>
          </p:nvPr>
        </p:nvSpPr>
        <p:spPr>
          <a:xfrm>
            <a:off x="1066800" y="1600200"/>
            <a:ext cx="6934200" cy="5257800"/>
          </a:xfrm>
        </p:spPr>
        <p:txBody>
          <a:bodyPr/>
          <a:lstStyle/>
          <a:p>
            <a:r>
              <a:rPr lang="en-US" sz="2000" dirty="0">
                <a:latin typeface="Arial" panose="020B0604020202020204" pitchFamily="34" charset="0"/>
                <a:cs typeface="Arial" panose="020B0604020202020204" pitchFamily="34" charset="0"/>
              </a:rPr>
              <a:t>Cyberbullying and traditional bullying share three primary features:</a:t>
            </a:r>
          </a:p>
          <a:p>
            <a:pPr lvl="1"/>
            <a:r>
              <a:rPr lang="en-US" sz="2000" dirty="0">
                <a:latin typeface="Arial" panose="020B0604020202020204" pitchFamily="34" charset="0"/>
                <a:cs typeface="Arial" panose="020B0604020202020204" pitchFamily="34" charset="0"/>
              </a:rPr>
              <a:t>Acts of aggression</a:t>
            </a:r>
          </a:p>
          <a:p>
            <a:pPr lvl="1"/>
            <a:r>
              <a:rPr lang="en-US" sz="2000" dirty="0">
                <a:latin typeface="Arial" panose="020B0604020202020204" pitchFamily="34" charset="0"/>
                <a:cs typeface="Arial" panose="020B0604020202020204" pitchFamily="34" charset="0"/>
              </a:rPr>
              <a:t>Power imbalance among individuals</a:t>
            </a:r>
          </a:p>
          <a:p>
            <a:pPr lvl="1"/>
            <a:r>
              <a:rPr lang="en-US" sz="2000" dirty="0">
                <a:latin typeface="Arial" panose="020B0604020202020204" pitchFamily="34" charset="0"/>
                <a:cs typeface="Arial" panose="020B0604020202020204" pitchFamily="34" charset="0"/>
              </a:rPr>
              <a:t>Often repeated </a:t>
            </a:r>
          </a:p>
          <a:p>
            <a:r>
              <a:rPr lang="en-US" sz="2000" dirty="0">
                <a:latin typeface="Arial" panose="020B0604020202020204" pitchFamily="34" charset="0"/>
                <a:cs typeface="Arial" panose="020B0604020202020204" pitchFamily="34" charset="0"/>
              </a:rPr>
              <a:t>Many victims of cyberbullying are also victims of traditional bullying—cyberbullying is part of a general pattern of bullying  </a:t>
            </a:r>
          </a:p>
          <a:p>
            <a:pPr lvl="1"/>
            <a:endParaRPr lang="en-US" sz="2000" dirty="0"/>
          </a:p>
        </p:txBody>
      </p:sp>
    </p:spTree>
    <p:extLst>
      <p:ext uri="{BB962C8B-B14F-4D97-AF65-F5344CB8AC3E}">
        <p14:creationId xmlns:p14="http://schemas.microsoft.com/office/powerpoint/2010/main" val="368828729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Cyberbullying vs. Traditional Bullying </a:t>
            </a:r>
            <a:r>
              <a:rPr lang="en-US" sz="2500" dirty="0"/>
              <a:t>(pp. 579-581)[2]</a:t>
            </a:r>
            <a:r>
              <a:rPr lang="en-US" sz="4400" dirty="0"/>
              <a:t> </a:t>
            </a:r>
            <a:r>
              <a:rPr lang="en-US" sz="2500" dirty="0"/>
              <a:t>(Continued)</a:t>
            </a:r>
          </a:p>
        </p:txBody>
      </p:sp>
      <p:sp>
        <p:nvSpPr>
          <p:cNvPr id="3" name="Content Placeholder 2"/>
          <p:cNvSpPr>
            <a:spLocks noGrp="1"/>
          </p:cNvSpPr>
          <p:nvPr>
            <p:ph idx="1"/>
          </p:nvPr>
        </p:nvSpPr>
        <p:spPr>
          <a:xfrm>
            <a:off x="1143000" y="1600200"/>
            <a:ext cx="7010400" cy="5257800"/>
          </a:xfrm>
        </p:spPr>
        <p:txBody>
          <a:bodyPr/>
          <a:lstStyle/>
          <a:p>
            <a:r>
              <a:rPr lang="en-US" sz="2000" dirty="0">
                <a:latin typeface="Arial" panose="020B0604020202020204" pitchFamily="34" charset="0"/>
                <a:cs typeface="Arial" panose="020B0604020202020204" pitchFamily="34" charset="0"/>
              </a:rPr>
              <a:t>Cyberbullying vs. traditional bullying: </a:t>
            </a:r>
          </a:p>
          <a:p>
            <a:pPr lvl="1"/>
            <a:r>
              <a:rPr lang="en-US" sz="2000" dirty="0">
                <a:latin typeface="Arial" panose="020B0604020202020204" pitchFamily="34" charset="0"/>
                <a:cs typeface="Arial" panose="020B0604020202020204" pitchFamily="34" charset="0"/>
              </a:rPr>
              <a:t>Cyberbullies can remain anonymous </a:t>
            </a:r>
          </a:p>
          <a:p>
            <a:pPr lvl="1"/>
            <a:r>
              <a:rPr lang="en-US" sz="2000" dirty="0">
                <a:latin typeface="Arial" panose="020B0604020202020204" pitchFamily="34" charset="0"/>
                <a:cs typeface="Arial" panose="020B0604020202020204" pitchFamily="34" charset="0"/>
              </a:rPr>
              <a:t>Being anonymous allows cyberbullies to avoid being judged as can occur in face-to-face bullies</a:t>
            </a:r>
          </a:p>
          <a:p>
            <a:pPr lvl="1"/>
            <a:r>
              <a:rPr lang="en-US" sz="2000" dirty="0">
                <a:latin typeface="Arial" panose="020B0604020202020204" pitchFamily="34" charset="0"/>
                <a:cs typeface="Arial" panose="020B0604020202020204" pitchFamily="34" charset="0"/>
              </a:rPr>
              <a:t>Cyberbullies usually do not know the effect of their behavior on the victim </a:t>
            </a:r>
          </a:p>
          <a:p>
            <a:pPr lvl="1"/>
            <a:r>
              <a:rPr lang="en-US" sz="2000" dirty="0">
                <a:latin typeface="Arial" panose="020B0604020202020204" pitchFamily="34" charset="0"/>
                <a:cs typeface="Arial" panose="020B0604020202020204" pitchFamily="34" charset="0"/>
              </a:rPr>
              <a:t>Cyberbullies can strike at a moment’s notice and without premeditation</a:t>
            </a:r>
          </a:p>
          <a:p>
            <a:pPr lvl="1"/>
            <a:r>
              <a:rPr lang="en-US" sz="2000" dirty="0">
                <a:latin typeface="Arial" panose="020B0604020202020204" pitchFamily="34" charset="0"/>
                <a:cs typeface="Arial" panose="020B0604020202020204" pitchFamily="34" charset="0"/>
              </a:rPr>
              <a:t>Cyberbullies can attract an audience whose size is limitless </a:t>
            </a:r>
          </a:p>
          <a:p>
            <a:pPr marL="457200" lvl="1" indent="0">
              <a:buNone/>
            </a:pPr>
            <a:endParaRPr lang="en-US" sz="2000" dirty="0">
              <a:latin typeface="Arial" panose="020B0604020202020204" pitchFamily="34" charset="0"/>
              <a:cs typeface="Arial" panose="020B0604020202020204" pitchFamily="34" charset="0"/>
            </a:endParaRPr>
          </a:p>
          <a:p>
            <a:pPr marL="457200" lvl="1" indent="0">
              <a:buNone/>
            </a:pPr>
            <a:endParaRPr lang="en-US" sz="2000" dirty="0"/>
          </a:p>
        </p:txBody>
      </p:sp>
    </p:spTree>
    <p:extLst>
      <p:ext uri="{BB962C8B-B14F-4D97-AF65-F5344CB8AC3E}">
        <p14:creationId xmlns:p14="http://schemas.microsoft.com/office/powerpoint/2010/main" val="59742725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Victims of Bullying </a:t>
            </a:r>
            <a:r>
              <a:rPr lang="en-US" sz="2500" dirty="0"/>
              <a:t>(pp. 582-588)[1]</a:t>
            </a:r>
          </a:p>
        </p:txBody>
      </p:sp>
      <p:sp>
        <p:nvSpPr>
          <p:cNvPr id="3" name="Content Placeholder 2"/>
          <p:cNvSpPr>
            <a:spLocks noGrp="1"/>
          </p:cNvSpPr>
          <p:nvPr>
            <p:ph idx="1"/>
          </p:nvPr>
        </p:nvSpPr>
        <p:spPr>
          <a:xfrm>
            <a:off x="1066800" y="1600200"/>
            <a:ext cx="7010400" cy="4525963"/>
          </a:xfrm>
        </p:spPr>
        <p:txBody>
          <a:bodyPr/>
          <a:lstStyle/>
          <a:p>
            <a:r>
              <a:rPr lang="en-US" sz="2000" dirty="0">
                <a:latin typeface="Arial" panose="020B0604020202020204" pitchFamily="34" charset="0"/>
                <a:cs typeface="Arial" panose="020B0604020202020204" pitchFamily="34" charset="0"/>
              </a:rPr>
              <a:t>See Table 17-6, p. 583, for characteristics that may be associated with becoming a victim of traditional bullying or cyberbullying</a:t>
            </a:r>
          </a:p>
        </p:txBody>
      </p:sp>
    </p:spTree>
    <p:extLst>
      <p:ext uri="{BB962C8B-B14F-4D97-AF65-F5344CB8AC3E}">
        <p14:creationId xmlns:p14="http://schemas.microsoft.com/office/powerpoint/2010/main" val="121278336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Victims of Bullying </a:t>
            </a:r>
            <a:r>
              <a:rPr lang="en-US" sz="2500" dirty="0"/>
              <a:t>(pp. 582-588)[2]</a:t>
            </a:r>
            <a:r>
              <a:rPr lang="en-US" sz="4400" dirty="0"/>
              <a:t> </a:t>
            </a:r>
            <a:r>
              <a:rPr lang="en-US" sz="2500" dirty="0"/>
              <a:t>(Continued)</a:t>
            </a:r>
          </a:p>
        </p:txBody>
      </p:sp>
      <p:sp>
        <p:nvSpPr>
          <p:cNvPr id="3" name="Content Placeholder 2"/>
          <p:cNvSpPr>
            <a:spLocks noGrp="1"/>
          </p:cNvSpPr>
          <p:nvPr>
            <p:ph idx="1"/>
          </p:nvPr>
        </p:nvSpPr>
        <p:spPr>
          <a:xfrm>
            <a:off x="1143000" y="1905000"/>
            <a:ext cx="6858000" cy="4221163"/>
          </a:xfrm>
        </p:spPr>
        <p:txBody>
          <a:bodyPr/>
          <a:lstStyle/>
          <a:p>
            <a:r>
              <a:rPr lang="en-US" sz="2000" dirty="0">
                <a:latin typeface="Arial" panose="020B0604020202020204" pitchFamily="34" charset="0"/>
                <a:cs typeface="Arial" panose="020B0604020202020204" pitchFamily="34" charset="0"/>
              </a:rPr>
              <a:t>Table 17-8 (p. 585) lists signs of distress displayed by victims of traditional bullying and cyberbullying </a:t>
            </a:r>
          </a:p>
        </p:txBody>
      </p:sp>
    </p:spTree>
    <p:extLst>
      <p:ext uri="{BB962C8B-B14F-4D97-AF65-F5344CB8AC3E}">
        <p14:creationId xmlns:p14="http://schemas.microsoft.com/office/powerpoint/2010/main" val="15585536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Victims of Bullying </a:t>
            </a:r>
            <a:r>
              <a:rPr lang="en-US" sz="2500" dirty="0"/>
              <a:t>(pp. 582-588)[5]</a:t>
            </a:r>
            <a:r>
              <a:rPr lang="en-US" sz="4400" dirty="0"/>
              <a:t> </a:t>
            </a:r>
            <a:r>
              <a:rPr lang="en-US" sz="2500" dirty="0"/>
              <a:t>(Continued)</a:t>
            </a:r>
          </a:p>
        </p:txBody>
      </p:sp>
      <p:sp>
        <p:nvSpPr>
          <p:cNvPr id="3" name="Content Placeholder 2"/>
          <p:cNvSpPr>
            <a:spLocks noGrp="1"/>
          </p:cNvSpPr>
          <p:nvPr>
            <p:ph idx="1"/>
          </p:nvPr>
        </p:nvSpPr>
        <p:spPr>
          <a:xfrm>
            <a:off x="1066800" y="1600200"/>
            <a:ext cx="7086600" cy="5257800"/>
          </a:xfrm>
        </p:spPr>
        <p:txBody>
          <a:bodyPr/>
          <a:lstStyle/>
          <a:p>
            <a:r>
              <a:rPr lang="en-US" sz="2000" dirty="0">
                <a:latin typeface="Arial" panose="020B0604020202020204" pitchFamily="34" charset="0"/>
                <a:cs typeface="Arial" panose="020B0604020202020204" pitchFamily="34" charset="0"/>
              </a:rPr>
              <a:t>Ethnicity and bullying:</a:t>
            </a:r>
          </a:p>
          <a:p>
            <a:pPr lvl="1"/>
            <a:r>
              <a:rPr lang="en-US" sz="2000" dirty="0">
                <a:latin typeface="Arial" panose="020B0604020202020204" pitchFamily="34" charset="0"/>
                <a:cs typeface="Arial" panose="020B0604020202020204" pitchFamily="34" charset="0"/>
              </a:rPr>
              <a:t>See Table 17-9, p. 587, for percentages of high school students subjected to traditional bullying and cyberbullying by ethnic group </a:t>
            </a:r>
          </a:p>
        </p:txBody>
      </p:sp>
    </p:spTree>
    <p:extLst>
      <p:ext uri="{BB962C8B-B14F-4D97-AF65-F5344CB8AC3E}">
        <p14:creationId xmlns:p14="http://schemas.microsoft.com/office/powerpoint/2010/main" val="480798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Risk Factors </a:t>
            </a:r>
            <a:r>
              <a:rPr lang="en-US" sz="2500" dirty="0">
                <a:effectLst/>
                <a:ea typeface="Calibri" panose="020F0502020204030204" pitchFamily="34" charset="0"/>
              </a:rPr>
              <a:t>[4]</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143000" y="1219200"/>
            <a:ext cx="6934200" cy="4906963"/>
          </a:xfrm>
        </p:spPr>
        <p:txBody>
          <a:bodyPr/>
          <a:lstStyle/>
          <a:p>
            <a:pPr>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Children at greater risk:</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In immigrant households</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In rural areas</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Involved with the juvenile justice or child welfare system, runaway children, and children experiencing homelessness</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Discriminated in the health care system</a:t>
            </a:r>
          </a:p>
          <a:p>
            <a:pPr>
              <a:spcBef>
                <a:spcPts val="0"/>
              </a:spcBef>
              <a:spcAft>
                <a:spcPts val="0"/>
              </a:spcAft>
              <a:buFont typeface="Symbol" panose="05050102010706020507" pitchFamily="18" charset="2"/>
              <a:buChar char=""/>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21844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Bystanders</a:t>
            </a:r>
            <a:br>
              <a:rPr lang="en-US" dirty="0"/>
            </a:br>
            <a:r>
              <a:rPr lang="en-US" sz="2500" dirty="0"/>
              <a:t>(pp. 589-591)[1]</a:t>
            </a:r>
            <a:endParaRPr lang="en-US" dirty="0"/>
          </a:p>
        </p:txBody>
      </p:sp>
      <p:sp>
        <p:nvSpPr>
          <p:cNvPr id="3" name="Content Placeholder 2"/>
          <p:cNvSpPr>
            <a:spLocks noGrp="1"/>
          </p:cNvSpPr>
          <p:nvPr>
            <p:ph idx="1"/>
          </p:nvPr>
        </p:nvSpPr>
        <p:spPr>
          <a:xfrm>
            <a:off x="1143000" y="1600200"/>
            <a:ext cx="7010400" cy="4953000"/>
          </a:xfrm>
        </p:spPr>
        <p:txBody>
          <a:bodyPr/>
          <a:lstStyle/>
          <a:p>
            <a:r>
              <a:rPr lang="en-US" sz="2000" dirty="0">
                <a:latin typeface="Arial" panose="020B0604020202020204" pitchFamily="34" charset="0"/>
                <a:cs typeface="Arial" panose="020B0604020202020204" pitchFamily="34" charset="0"/>
              </a:rPr>
              <a:t>Table 17-10 (p. 589) presents examples of four roles that bystanders can assume: </a:t>
            </a:r>
          </a:p>
          <a:p>
            <a:pPr lvl="1"/>
            <a:r>
              <a:rPr lang="en-US" sz="2000" dirty="0">
                <a:latin typeface="Arial" panose="020B0604020202020204" pitchFamily="34" charset="0"/>
                <a:cs typeface="Arial" panose="020B0604020202020204" pitchFamily="34" charset="0"/>
              </a:rPr>
              <a:t>Outsider</a:t>
            </a:r>
          </a:p>
          <a:p>
            <a:pPr lvl="1"/>
            <a:r>
              <a:rPr lang="en-US" sz="2000" dirty="0">
                <a:latin typeface="Arial" panose="020B0604020202020204" pitchFamily="34" charset="0"/>
                <a:cs typeface="Arial" panose="020B0604020202020204" pitchFamily="34" charset="0"/>
              </a:rPr>
              <a:t>Reinforcer</a:t>
            </a:r>
          </a:p>
          <a:p>
            <a:pPr lvl="1"/>
            <a:r>
              <a:rPr lang="en-US" sz="2000" dirty="0">
                <a:latin typeface="Arial" panose="020B0604020202020204" pitchFamily="34" charset="0"/>
                <a:cs typeface="Arial" panose="020B0604020202020204" pitchFamily="34" charset="0"/>
              </a:rPr>
              <a:t>Defender</a:t>
            </a:r>
          </a:p>
          <a:p>
            <a:pPr lvl="1"/>
            <a:r>
              <a:rPr lang="en-US" sz="2000" dirty="0">
                <a:latin typeface="Arial" panose="020B0604020202020204" pitchFamily="34" charset="0"/>
                <a:cs typeface="Arial" panose="020B0604020202020204" pitchFamily="34" charset="0"/>
              </a:rPr>
              <a:t>Assistant</a:t>
            </a:r>
          </a:p>
          <a:p>
            <a:pPr marL="457200" lvl="1" indent="0">
              <a:buNone/>
            </a:pPr>
            <a:r>
              <a:rPr lang="en-US" sz="2000" dirty="0"/>
              <a:t> </a:t>
            </a:r>
          </a:p>
        </p:txBody>
      </p:sp>
    </p:spTree>
    <p:extLst>
      <p:ext uri="{BB962C8B-B14F-4D97-AF65-F5344CB8AC3E}">
        <p14:creationId xmlns:p14="http://schemas.microsoft.com/office/powerpoint/2010/main" val="39852209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Bystanders</a:t>
            </a:r>
            <a:br>
              <a:rPr lang="en-US" dirty="0"/>
            </a:br>
            <a:r>
              <a:rPr lang="en-US" sz="2500" dirty="0"/>
              <a:t>(pp. 589-591)[2]</a:t>
            </a:r>
            <a:r>
              <a:rPr lang="en-US" sz="4400" dirty="0"/>
              <a:t> </a:t>
            </a:r>
            <a:r>
              <a:rPr lang="en-US" sz="2500" dirty="0"/>
              <a:t>(Continued)</a:t>
            </a:r>
          </a:p>
        </p:txBody>
      </p:sp>
      <p:sp>
        <p:nvSpPr>
          <p:cNvPr id="3" name="Content Placeholder 2"/>
          <p:cNvSpPr>
            <a:spLocks noGrp="1"/>
          </p:cNvSpPr>
          <p:nvPr>
            <p:ph idx="1"/>
          </p:nvPr>
        </p:nvSpPr>
        <p:spPr>
          <a:xfrm>
            <a:off x="1066800" y="1600200"/>
            <a:ext cx="7086600" cy="4525963"/>
          </a:xfrm>
        </p:spPr>
        <p:txBody>
          <a:bodyPr/>
          <a:lstStyle/>
          <a:p>
            <a:r>
              <a:rPr lang="en-US" sz="2000" dirty="0">
                <a:latin typeface="Arial" panose="020B0604020202020204" pitchFamily="34" charset="0"/>
                <a:cs typeface="Arial" panose="020B0604020202020204" pitchFamily="34" charset="0"/>
              </a:rPr>
              <a:t>Figure 17-7 (p. 590) summarizes what actions high school students said they would usually take if they saw another student being bullied </a:t>
            </a:r>
          </a:p>
          <a:p>
            <a:r>
              <a:rPr lang="en-US" sz="2000" dirty="0">
                <a:latin typeface="Arial" panose="020B0604020202020204" pitchFamily="34" charset="0"/>
                <a:cs typeface="Arial" panose="020B0604020202020204" pitchFamily="34" charset="0"/>
              </a:rPr>
              <a:t>Figure 17-8 (p. 591) lists factors that may encourage or inhibit the intervention of bystanders when they witness a bullying incident </a:t>
            </a:r>
          </a:p>
        </p:txBody>
      </p:sp>
    </p:spTree>
    <p:extLst>
      <p:ext uri="{BB962C8B-B14F-4D97-AF65-F5344CB8AC3E}">
        <p14:creationId xmlns:p14="http://schemas.microsoft.com/office/powerpoint/2010/main" val="250881409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School Climate </a:t>
            </a:r>
            <a:r>
              <a:rPr lang="en-US" sz="2500" dirty="0"/>
              <a:t>(pp. 590-593)</a:t>
            </a:r>
          </a:p>
        </p:txBody>
      </p:sp>
      <p:sp>
        <p:nvSpPr>
          <p:cNvPr id="3" name="Content Placeholder 2"/>
          <p:cNvSpPr>
            <a:spLocks noGrp="1"/>
          </p:cNvSpPr>
          <p:nvPr>
            <p:ph idx="1"/>
          </p:nvPr>
        </p:nvSpPr>
        <p:spPr>
          <a:xfrm>
            <a:off x="1143000" y="1371600"/>
            <a:ext cx="6934200" cy="5410200"/>
          </a:xfrm>
        </p:spPr>
        <p:txBody>
          <a:bodyPr/>
          <a:lstStyle/>
          <a:p>
            <a:r>
              <a:rPr lang="en-US" sz="2000" dirty="0">
                <a:latin typeface="Arial" panose="020B0604020202020204" pitchFamily="34" charset="0"/>
                <a:cs typeface="Arial" panose="020B0604020202020204" pitchFamily="34" charset="0"/>
              </a:rPr>
              <a:t>For definition of school climate, see p. 590</a:t>
            </a:r>
          </a:p>
          <a:p>
            <a:r>
              <a:rPr lang="en-US" sz="2000" dirty="0">
                <a:latin typeface="Arial" panose="020B0604020202020204" pitchFamily="34" charset="0"/>
                <a:cs typeface="Arial" panose="020B0604020202020204" pitchFamily="34" charset="0"/>
              </a:rPr>
              <a:t>For 11 features of a positive school climate see p. 591</a:t>
            </a:r>
          </a:p>
          <a:p>
            <a:r>
              <a:rPr lang="en-US" sz="2000" dirty="0">
                <a:latin typeface="Arial" panose="020B0604020202020204" pitchFamily="34" charset="0"/>
                <a:cs typeface="Arial" panose="020B0604020202020204" pitchFamily="34" charset="0"/>
              </a:rPr>
              <a:t>Positive school climate is associated with students who have:</a:t>
            </a:r>
          </a:p>
          <a:p>
            <a:pPr lvl="1"/>
            <a:r>
              <a:rPr lang="en-US" sz="2000" dirty="0">
                <a:latin typeface="Arial" panose="020B0604020202020204" pitchFamily="34" charset="0"/>
                <a:cs typeface="Arial" panose="020B0604020202020204" pitchFamily="34" charset="0"/>
              </a:rPr>
              <a:t>Higher behavioral/cognitive engagement </a:t>
            </a:r>
          </a:p>
          <a:p>
            <a:pPr lvl="1"/>
            <a:r>
              <a:rPr lang="en-US" sz="2000" dirty="0">
                <a:latin typeface="Arial" panose="020B0604020202020204" pitchFamily="34" charset="0"/>
                <a:cs typeface="Arial" panose="020B0604020202020204" pitchFamily="34" charset="0"/>
              </a:rPr>
              <a:t>Higher emotional engagement </a:t>
            </a:r>
          </a:p>
          <a:p>
            <a:r>
              <a:rPr lang="en-US" sz="2000" dirty="0">
                <a:latin typeface="Arial" panose="020B0604020202020204" pitchFamily="34" charset="0"/>
                <a:cs typeface="Arial" panose="020B0604020202020204" pitchFamily="34" charset="0"/>
              </a:rPr>
              <a:t>See p. 592 for six practices that can improve school climate </a:t>
            </a: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648809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Evaluating Incidents of Bullying</a:t>
            </a:r>
            <a:br>
              <a:rPr lang="en-US" dirty="0"/>
            </a:br>
            <a:r>
              <a:rPr lang="en-US" sz="2500" dirty="0"/>
              <a:t>(p. 593)</a:t>
            </a:r>
          </a:p>
        </p:txBody>
      </p:sp>
      <p:sp>
        <p:nvSpPr>
          <p:cNvPr id="3" name="Content Placeholder 2"/>
          <p:cNvSpPr>
            <a:spLocks noGrp="1"/>
          </p:cNvSpPr>
          <p:nvPr>
            <p:ph idx="1"/>
          </p:nvPr>
        </p:nvSpPr>
        <p:spPr>
          <a:xfrm>
            <a:off x="1143000" y="1600200"/>
            <a:ext cx="6858000" cy="4525963"/>
          </a:xfrm>
        </p:spPr>
        <p:txBody>
          <a:bodyPr/>
          <a:lstStyle/>
          <a:p>
            <a:r>
              <a:rPr lang="en-US" sz="2000" dirty="0">
                <a:latin typeface="Arial" panose="020B0604020202020204" pitchFamily="34" charset="0"/>
                <a:cs typeface="Arial" panose="020B0604020202020204" pitchFamily="34" charset="0"/>
              </a:rPr>
              <a:t>Five-level approach to analyzing a bullying incident:</a:t>
            </a:r>
          </a:p>
          <a:p>
            <a:pPr lvl="1"/>
            <a:r>
              <a:rPr lang="en-US" sz="2000" dirty="0">
                <a:latin typeface="Arial" panose="020B0604020202020204" pitchFamily="34" charset="0"/>
                <a:cs typeface="Arial" panose="020B0604020202020204" pitchFamily="34" charset="0"/>
              </a:rPr>
              <a:t>Individual level</a:t>
            </a:r>
          </a:p>
          <a:p>
            <a:pPr lvl="1"/>
            <a:r>
              <a:rPr lang="en-US" sz="2000" dirty="0">
                <a:latin typeface="Arial" panose="020B0604020202020204" pitchFamily="34" charset="0"/>
                <a:cs typeface="Arial" panose="020B0604020202020204" pitchFamily="34" charset="0"/>
              </a:rPr>
              <a:t>Interpersonal level</a:t>
            </a:r>
          </a:p>
          <a:p>
            <a:pPr lvl="1"/>
            <a:r>
              <a:rPr lang="en-US" sz="2000" dirty="0">
                <a:latin typeface="Arial" panose="020B0604020202020204" pitchFamily="34" charset="0"/>
                <a:cs typeface="Arial" panose="020B0604020202020204" pitchFamily="34" charset="0"/>
              </a:rPr>
              <a:t>School and classroom level</a:t>
            </a:r>
          </a:p>
          <a:p>
            <a:pPr lvl="1"/>
            <a:r>
              <a:rPr lang="en-US" sz="2000" dirty="0">
                <a:latin typeface="Arial" panose="020B0604020202020204" pitchFamily="34" charset="0"/>
                <a:cs typeface="Arial" panose="020B0604020202020204" pitchFamily="34" charset="0"/>
              </a:rPr>
              <a:t>Community level</a:t>
            </a:r>
          </a:p>
          <a:p>
            <a:pPr lvl="1"/>
            <a:r>
              <a:rPr lang="en-US" sz="2000" dirty="0">
                <a:latin typeface="Arial" panose="020B0604020202020204" pitchFamily="34" charset="0"/>
                <a:cs typeface="Arial" panose="020B0604020202020204" pitchFamily="34" charset="0"/>
              </a:rPr>
              <a:t>Societal level </a:t>
            </a:r>
          </a:p>
        </p:txBody>
      </p:sp>
    </p:spTree>
    <p:extLst>
      <p:ext uri="{BB962C8B-B14F-4D97-AF65-F5344CB8AC3E}">
        <p14:creationId xmlns:p14="http://schemas.microsoft.com/office/powerpoint/2010/main" val="60079356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Interventions </a:t>
            </a:r>
            <a:r>
              <a:rPr lang="en-US" sz="2500" dirty="0"/>
              <a:t>(pp. 593-597)</a:t>
            </a:r>
          </a:p>
        </p:txBody>
      </p:sp>
      <p:sp>
        <p:nvSpPr>
          <p:cNvPr id="3" name="Content Placeholder 2"/>
          <p:cNvSpPr>
            <a:spLocks noGrp="1"/>
          </p:cNvSpPr>
          <p:nvPr>
            <p:ph idx="1"/>
          </p:nvPr>
        </p:nvSpPr>
        <p:spPr>
          <a:xfrm>
            <a:off x="914400" y="1600200"/>
            <a:ext cx="7086600" cy="4525963"/>
          </a:xfrm>
        </p:spPr>
        <p:txBody>
          <a:bodyPr/>
          <a:lstStyle/>
          <a:p>
            <a:r>
              <a:rPr lang="en-US" sz="2000" dirty="0">
                <a:latin typeface="Arial" panose="020B0604020202020204" pitchFamily="34" charset="0"/>
                <a:cs typeface="Arial" panose="020B0604020202020204" pitchFamily="34" charset="0"/>
              </a:rPr>
              <a:t>For resources useful for bullying prevention, see Exhibit 17-1, pp. 595-596</a:t>
            </a: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853946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16</a:t>
            </a:r>
          </a:p>
        </p:txBody>
      </p:sp>
      <p:sp>
        <p:nvSpPr>
          <p:cNvPr id="3" name="Subtitle 2"/>
          <p:cNvSpPr>
            <a:spLocks noGrp="1"/>
          </p:cNvSpPr>
          <p:nvPr>
            <p:ph type="subTitle" sz="quarter" idx="1"/>
          </p:nvPr>
        </p:nvSpPr>
        <p:spPr>
          <a:xfrm>
            <a:off x="1371600" y="3886200"/>
            <a:ext cx="6400800" cy="2057400"/>
          </a:xfrm>
        </p:spPr>
        <p:txBody>
          <a:bodyPr/>
          <a:lstStyle/>
          <a:p>
            <a:r>
              <a:rPr lang="en-US" sz="4400" dirty="0"/>
              <a:t> </a:t>
            </a:r>
            <a:r>
              <a:rPr lang="en-US" sz="4400" b="1" dirty="0"/>
              <a:t>Trauma and </a:t>
            </a:r>
          </a:p>
          <a:p>
            <a:r>
              <a:rPr lang="en-US" sz="4400" b="1" dirty="0"/>
              <a:t>Trauma-Informed Care </a:t>
            </a:r>
          </a:p>
        </p:txBody>
      </p:sp>
    </p:spTree>
    <p:extLst>
      <p:ext uri="{BB962C8B-B14F-4D97-AF65-F5344CB8AC3E}">
        <p14:creationId xmlns:p14="http://schemas.microsoft.com/office/powerpoint/2010/main" val="348920959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532-534)</a:t>
            </a:r>
          </a:p>
        </p:txBody>
      </p:sp>
      <p:sp>
        <p:nvSpPr>
          <p:cNvPr id="3" name="Content Placeholder 2"/>
          <p:cNvSpPr>
            <a:spLocks noGrp="1"/>
          </p:cNvSpPr>
          <p:nvPr>
            <p:ph idx="1"/>
          </p:nvPr>
        </p:nvSpPr>
        <p:spPr>
          <a:xfrm>
            <a:off x="1219200" y="1600200"/>
            <a:ext cx="6705600" cy="4525963"/>
          </a:xfrm>
        </p:spPr>
        <p:txBody>
          <a:bodyPr/>
          <a:lstStyle/>
          <a:p>
            <a:r>
              <a:rPr lang="en-US" sz="2000" dirty="0">
                <a:latin typeface="Arial" panose="020B0604020202020204" pitchFamily="34" charset="0"/>
                <a:cs typeface="Arial" panose="020B0604020202020204" pitchFamily="34" charset="0"/>
              </a:rPr>
              <a:t>For a child, a traumatic event may involve:</a:t>
            </a:r>
          </a:p>
          <a:p>
            <a:pPr lvl="1"/>
            <a:r>
              <a:rPr lang="en-US" sz="2000" dirty="0">
                <a:latin typeface="Arial" panose="020B0604020202020204" pitchFamily="34" charset="0"/>
                <a:cs typeface="Arial" panose="020B0604020202020204" pitchFamily="34" charset="0"/>
              </a:rPr>
              <a:t>A psychological injury</a:t>
            </a:r>
          </a:p>
          <a:p>
            <a:pPr lvl="1"/>
            <a:r>
              <a:rPr lang="en-US" sz="2000" dirty="0">
                <a:latin typeface="Arial" panose="020B0604020202020204" pitchFamily="34" charset="0"/>
                <a:cs typeface="Arial" panose="020B0604020202020204" pitchFamily="34" charset="0"/>
              </a:rPr>
              <a:t>Severe bodily harm  </a:t>
            </a:r>
          </a:p>
          <a:p>
            <a:pPr lvl="1"/>
            <a:r>
              <a:rPr lang="en-US" sz="2000" dirty="0">
                <a:latin typeface="Arial" panose="020B0604020202020204" pitchFamily="34" charset="0"/>
                <a:cs typeface="Arial" panose="020B0604020202020204" pitchFamily="34" charset="0"/>
              </a:rPr>
              <a:t>A threat of death</a:t>
            </a:r>
          </a:p>
          <a:p>
            <a:r>
              <a:rPr lang="en-US" sz="2000" dirty="0">
                <a:latin typeface="Arial" panose="020B0604020202020204" pitchFamily="34" charset="0"/>
                <a:cs typeface="Arial" panose="020B0604020202020204" pitchFamily="34" charset="0"/>
              </a:rPr>
              <a:t>Exhibit 16-1 (pp. 533-534) defines key terms used in the literature on trauma and trauma-informed care</a:t>
            </a:r>
          </a:p>
        </p:txBody>
      </p:sp>
    </p:spTree>
    <p:extLst>
      <p:ext uri="{BB962C8B-B14F-4D97-AF65-F5344CB8AC3E}">
        <p14:creationId xmlns:p14="http://schemas.microsoft.com/office/powerpoint/2010/main" val="89406799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Traumatic Events </a:t>
            </a:r>
            <a:br>
              <a:rPr lang="en-US" dirty="0"/>
            </a:br>
            <a:r>
              <a:rPr lang="en-US" sz="2500" dirty="0"/>
              <a:t>(pp. 532, 534-535)</a:t>
            </a:r>
          </a:p>
        </p:txBody>
      </p:sp>
      <p:sp>
        <p:nvSpPr>
          <p:cNvPr id="3" name="Content Placeholder 2"/>
          <p:cNvSpPr>
            <a:spLocks noGrp="1"/>
          </p:cNvSpPr>
          <p:nvPr>
            <p:ph idx="1"/>
          </p:nvPr>
        </p:nvSpPr>
        <p:spPr>
          <a:xfrm>
            <a:off x="1143000" y="1600200"/>
            <a:ext cx="6858000" cy="4525963"/>
          </a:xfrm>
        </p:spPr>
        <p:txBody>
          <a:bodyPr/>
          <a:lstStyle/>
          <a:p>
            <a:r>
              <a:rPr lang="en-US" sz="2000" dirty="0">
                <a:latin typeface="Arial" panose="020B0604020202020204" pitchFamily="34" charset="0"/>
                <a:cs typeface="Arial" panose="020B0604020202020204" pitchFamily="34" charset="0"/>
              </a:rPr>
              <a:t>Possible signs and symptoms of child traumatic stress (see Table 16-1, p. 535)</a:t>
            </a:r>
          </a:p>
        </p:txBody>
      </p:sp>
    </p:spTree>
    <p:extLst>
      <p:ext uri="{BB962C8B-B14F-4D97-AF65-F5344CB8AC3E}">
        <p14:creationId xmlns:p14="http://schemas.microsoft.com/office/powerpoint/2010/main" val="339524589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Disturbances Shown by Survivors</a:t>
            </a:r>
            <a:br>
              <a:rPr lang="en-US" dirty="0"/>
            </a:br>
            <a:r>
              <a:rPr lang="en-US" sz="2500" dirty="0"/>
              <a:t>(pp. 536-537) </a:t>
            </a:r>
          </a:p>
        </p:txBody>
      </p:sp>
      <p:sp>
        <p:nvSpPr>
          <p:cNvPr id="3" name="Content Placeholder 2"/>
          <p:cNvSpPr>
            <a:spLocks noGrp="1"/>
          </p:cNvSpPr>
          <p:nvPr>
            <p:ph idx="1"/>
          </p:nvPr>
        </p:nvSpPr>
        <p:spPr>
          <a:xfrm>
            <a:off x="1143000" y="1524000"/>
            <a:ext cx="6858000" cy="4572000"/>
          </a:xfrm>
        </p:spPr>
        <p:txBody>
          <a:bodyPr/>
          <a:lstStyle/>
          <a:p>
            <a:r>
              <a:rPr lang="en-US" sz="2000" dirty="0">
                <a:latin typeface="Arial" panose="020B0604020202020204" pitchFamily="34" charset="0"/>
                <a:cs typeface="Arial" panose="020B0604020202020204" pitchFamily="34" charset="0"/>
              </a:rPr>
              <a:t>For a list of possible changes in thought processes and emotions shown by survivors of a traumatic experience, see pp. 536-537</a:t>
            </a:r>
          </a:p>
          <a:p>
            <a:endParaRPr lang="en-US" sz="2000" dirty="0"/>
          </a:p>
        </p:txBody>
      </p:sp>
    </p:spTree>
    <p:extLst>
      <p:ext uri="{BB962C8B-B14F-4D97-AF65-F5344CB8AC3E}">
        <p14:creationId xmlns:p14="http://schemas.microsoft.com/office/powerpoint/2010/main" val="193665025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Trauma Survivors</a:t>
            </a:r>
            <a:br>
              <a:rPr lang="en-US" dirty="0"/>
            </a:br>
            <a:r>
              <a:rPr lang="en-US" sz="2500" dirty="0"/>
              <a:t>(pp. 537-538)</a:t>
            </a:r>
          </a:p>
        </p:txBody>
      </p:sp>
      <p:sp>
        <p:nvSpPr>
          <p:cNvPr id="3" name="Content Placeholder 2"/>
          <p:cNvSpPr>
            <a:spLocks noGrp="1"/>
          </p:cNvSpPr>
          <p:nvPr>
            <p:ph idx="1"/>
          </p:nvPr>
        </p:nvSpPr>
        <p:spPr>
          <a:xfrm>
            <a:off x="990600" y="1450295"/>
            <a:ext cx="7162800" cy="5257800"/>
          </a:xfrm>
        </p:spPr>
        <p:txBody>
          <a:bodyPr/>
          <a:lstStyle/>
          <a:p>
            <a:r>
              <a:rPr lang="en-US" sz="2000" dirty="0">
                <a:latin typeface="Arial" panose="020B0604020202020204" pitchFamily="34" charset="0"/>
                <a:cs typeface="Arial" panose="020B0604020202020204" pitchFamily="34" charset="0"/>
              </a:rPr>
              <a:t>For ways to establish rapport and enhance the effectiveness of the interaction, see the nine procedures on pp. 537-538 </a:t>
            </a:r>
          </a:p>
          <a:p>
            <a:endParaRPr lang="en-US" sz="2000" dirty="0"/>
          </a:p>
          <a:p>
            <a:endParaRPr lang="en-US" sz="2000" dirty="0"/>
          </a:p>
        </p:txBody>
      </p:sp>
    </p:spTree>
    <p:extLst>
      <p:ext uri="{BB962C8B-B14F-4D97-AF65-F5344CB8AC3E}">
        <p14:creationId xmlns:p14="http://schemas.microsoft.com/office/powerpoint/2010/main" val="1748359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Risk Factors </a:t>
            </a:r>
            <a:r>
              <a:rPr lang="en-US" sz="2500" dirty="0">
                <a:effectLst/>
                <a:ea typeface="Calibri" panose="020F0502020204030204" pitchFamily="34" charset="0"/>
              </a:rPr>
              <a:t>[5]</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1295400" y="1219200"/>
            <a:ext cx="6858000" cy="4906963"/>
          </a:xfrm>
        </p:spPr>
        <p:txBody>
          <a:bodyPr/>
          <a:lstStyle/>
          <a:p>
            <a:pPr>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Children at greater risk: (</a:t>
            </a:r>
            <a:r>
              <a:rPr lang="en-US" sz="2000" i="1" dirty="0">
                <a:effectLst/>
                <a:latin typeface="Arial" panose="020B0604020202020204" pitchFamily="34" charset="0"/>
                <a:ea typeface="Calibri" panose="020F0502020204030204" pitchFamily="34" charset="0"/>
                <a:cs typeface="Arial" panose="020B0604020202020204" pitchFamily="34" charset="0"/>
              </a:rPr>
              <a:t>Cont.</a:t>
            </a:r>
            <a:r>
              <a:rPr lang="en-US" sz="2000" dirty="0">
                <a:effectLst/>
                <a:latin typeface="Arial" panose="020B0604020202020204" pitchFamily="34" charset="0"/>
                <a:ea typeface="Calibri" panose="020F0502020204030204" pitchFamily="34" charset="0"/>
                <a:cs typeface="Arial" panose="020B0604020202020204" pitchFamily="34" charset="0"/>
              </a:rPr>
              <a:t>)</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With intellectual and developmental disabilities</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With multiple risk factors</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With previous mental health conditions</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Culturally and linguistically diverse</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LGBTQ+ children </a:t>
            </a:r>
          </a:p>
          <a:p>
            <a:pPr lvl="1">
              <a:spcBef>
                <a:spcPts val="0"/>
              </a:spcBef>
              <a:spcAft>
                <a:spcPts val="0"/>
              </a:spcAft>
              <a:buFont typeface="Symbol" panose="05050102010706020507" pitchFamily="18"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Low-income children</a:t>
            </a:r>
          </a:p>
          <a:p>
            <a:pPr>
              <a:spcBef>
                <a:spcPts val="0"/>
              </a:spcBef>
              <a:spcAft>
                <a:spcPts val="0"/>
              </a:spcAft>
              <a:buFont typeface="Symbol" panose="05050102010706020507" pitchFamily="18" charset="2"/>
              <a:buChar char=""/>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2567378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Coping with Trauma </a:t>
            </a:r>
            <a:r>
              <a:rPr lang="en-US" sz="2500" dirty="0"/>
              <a:t>(pp. 538-543)[1]</a:t>
            </a:r>
          </a:p>
        </p:txBody>
      </p:sp>
      <p:sp>
        <p:nvSpPr>
          <p:cNvPr id="3" name="Content Placeholder 2"/>
          <p:cNvSpPr>
            <a:spLocks noGrp="1"/>
          </p:cNvSpPr>
          <p:nvPr>
            <p:ph idx="1"/>
          </p:nvPr>
        </p:nvSpPr>
        <p:spPr>
          <a:xfrm>
            <a:off x="1143000" y="1600200"/>
            <a:ext cx="6934200" cy="5029200"/>
          </a:xfrm>
        </p:spPr>
        <p:txBody>
          <a:bodyPr/>
          <a:lstStyle/>
          <a:p>
            <a:r>
              <a:rPr lang="en-US" sz="2000" dirty="0">
                <a:latin typeface="Arial" panose="020B0604020202020204" pitchFamily="34" charset="0"/>
                <a:cs typeface="Arial" panose="020B0604020202020204" pitchFamily="34" charset="0"/>
              </a:rPr>
              <a:t>For 10 protective and compensatory factors that will help children recover from a trauma-related event, see pp. 538-539  </a:t>
            </a:r>
          </a:p>
        </p:txBody>
      </p:sp>
    </p:spTree>
    <p:extLst>
      <p:ext uri="{BB962C8B-B14F-4D97-AF65-F5344CB8AC3E}">
        <p14:creationId xmlns:p14="http://schemas.microsoft.com/office/powerpoint/2010/main" val="40225821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Coping with Trauma </a:t>
            </a:r>
            <a:r>
              <a:rPr lang="en-US" sz="2500" dirty="0"/>
              <a:t>(pp. 538-543)[2] (Continued)</a:t>
            </a:r>
            <a:endParaRPr lang="en-US" dirty="0"/>
          </a:p>
        </p:txBody>
      </p:sp>
      <p:sp>
        <p:nvSpPr>
          <p:cNvPr id="3" name="Content Placeholder 2"/>
          <p:cNvSpPr>
            <a:spLocks noGrp="1"/>
          </p:cNvSpPr>
          <p:nvPr>
            <p:ph idx="1"/>
          </p:nvPr>
        </p:nvSpPr>
        <p:spPr>
          <a:xfrm>
            <a:off x="1295400" y="1600200"/>
            <a:ext cx="6781800" cy="4525963"/>
          </a:xfrm>
        </p:spPr>
        <p:txBody>
          <a:bodyPr/>
          <a:lstStyle/>
          <a:p>
            <a:r>
              <a:rPr lang="en-US" sz="2000" dirty="0">
                <a:latin typeface="Arial" panose="020B0604020202020204" pitchFamily="34" charset="0"/>
                <a:cs typeface="Arial" panose="020B0604020202020204" pitchFamily="34" charset="0"/>
              </a:rPr>
              <a:t>Risk and protective factors:</a:t>
            </a:r>
          </a:p>
          <a:p>
            <a:pPr lvl="1"/>
            <a:r>
              <a:rPr lang="en-US" sz="2000" dirty="0">
                <a:latin typeface="Arial" panose="020B0604020202020204" pitchFamily="34" charset="0"/>
                <a:cs typeface="Arial" panose="020B0604020202020204" pitchFamily="34" charset="0"/>
              </a:rPr>
              <a:t>For a checklist for assessing the risk of violent behavior in children, see Table 16-2, p. 540</a:t>
            </a:r>
          </a:p>
          <a:p>
            <a:pPr lvl="1"/>
            <a:r>
              <a:rPr lang="en-US" sz="2000" dirty="0">
                <a:latin typeface="Arial" panose="020B0604020202020204" pitchFamily="34" charset="0"/>
                <a:cs typeface="Arial" panose="020B0604020202020204" pitchFamily="34" charset="0"/>
              </a:rPr>
              <a:t>For strategies to prevent children from becoming victims of violence, see Table 16-3, p. 541 </a:t>
            </a:r>
          </a:p>
        </p:txBody>
      </p:sp>
    </p:spTree>
    <p:extLst>
      <p:ext uri="{BB962C8B-B14F-4D97-AF65-F5344CB8AC3E}">
        <p14:creationId xmlns:p14="http://schemas.microsoft.com/office/powerpoint/2010/main" val="188969900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Coping with Trauma </a:t>
            </a:r>
            <a:r>
              <a:rPr lang="en-US" sz="2500" dirty="0"/>
              <a:t>(pp. 538-543)[3]</a:t>
            </a:r>
            <a:endParaRPr lang="en-US" dirty="0"/>
          </a:p>
        </p:txBody>
      </p:sp>
      <p:sp>
        <p:nvSpPr>
          <p:cNvPr id="3" name="Content Placeholder 2"/>
          <p:cNvSpPr>
            <a:spLocks noGrp="1"/>
          </p:cNvSpPr>
          <p:nvPr>
            <p:ph idx="1"/>
          </p:nvPr>
        </p:nvSpPr>
        <p:spPr>
          <a:xfrm>
            <a:off x="1143000" y="1600200"/>
            <a:ext cx="7010400" cy="4525963"/>
          </a:xfrm>
        </p:spPr>
        <p:txBody>
          <a:bodyPr/>
          <a:lstStyle/>
          <a:p>
            <a:r>
              <a:rPr lang="en-US" sz="2000" dirty="0">
                <a:latin typeface="Arial" panose="020B0604020202020204" pitchFamily="34" charset="0"/>
                <a:cs typeface="Arial" panose="020B0604020202020204" pitchFamily="34" charset="0"/>
              </a:rPr>
              <a:t>The prognosis for children who have experienced a significant trauma is not good unless steps are taken to mitigate the adverse reactions associated with the trauma</a:t>
            </a:r>
          </a:p>
        </p:txBody>
      </p:sp>
    </p:spTree>
    <p:extLst>
      <p:ext uri="{BB962C8B-B14F-4D97-AF65-F5344CB8AC3E}">
        <p14:creationId xmlns:p14="http://schemas.microsoft.com/office/powerpoint/2010/main" val="17543053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7C2954-4973-4375-85F6-788A31244155}"/>
              </a:ext>
            </a:extLst>
          </p:cNvPr>
          <p:cNvSpPr>
            <a:spLocks noGrp="1"/>
          </p:cNvSpPr>
          <p:nvPr>
            <p:ph type="title"/>
          </p:nvPr>
        </p:nvSpPr>
        <p:spPr/>
        <p:txBody>
          <a:bodyPr/>
          <a:lstStyle/>
          <a:p>
            <a:r>
              <a:rPr lang="en-US" dirty="0"/>
              <a:t>Violence </a:t>
            </a:r>
            <a:r>
              <a:rPr lang="en-US" sz="2500" dirty="0"/>
              <a:t>(pp. 543-546)[1]</a:t>
            </a:r>
          </a:p>
        </p:txBody>
      </p:sp>
      <p:sp>
        <p:nvSpPr>
          <p:cNvPr id="3" name="Content Placeholder 2">
            <a:extLst>
              <a:ext uri="{FF2B5EF4-FFF2-40B4-BE49-F238E27FC236}">
                <a16:creationId xmlns:a16="http://schemas.microsoft.com/office/drawing/2014/main" xmlns="" id="{4F336435-416B-4761-B79E-D6BAF39DBFA7}"/>
              </a:ext>
            </a:extLst>
          </p:cNvPr>
          <p:cNvSpPr>
            <a:spLocks noGrp="1"/>
          </p:cNvSpPr>
          <p:nvPr>
            <p:ph idx="1"/>
          </p:nvPr>
        </p:nvSpPr>
        <p:spPr>
          <a:xfrm>
            <a:off x="1143000" y="1600200"/>
            <a:ext cx="6781800" cy="4525963"/>
          </a:xfrm>
        </p:spPr>
        <p:txBody>
          <a:bodyPr/>
          <a:lstStyle/>
          <a:p>
            <a:r>
              <a:rPr lang="en-US" sz="2000" dirty="0">
                <a:latin typeface="Arial" panose="020B0604020202020204" pitchFamily="34" charset="0"/>
                <a:cs typeface="Arial" panose="020B0604020202020204" pitchFamily="34" charset="0"/>
              </a:rPr>
              <a:t>Exposure to violence (specific factors):</a:t>
            </a:r>
          </a:p>
          <a:p>
            <a:pPr lvl="1"/>
            <a:r>
              <a:rPr lang="en-US" sz="2000" dirty="0">
                <a:latin typeface="Arial" panose="020B0604020202020204" pitchFamily="34" charset="0"/>
                <a:cs typeface="Arial" panose="020B0604020202020204" pitchFamily="34" charset="0"/>
              </a:rPr>
              <a:t>Individual level</a:t>
            </a:r>
          </a:p>
          <a:p>
            <a:pPr lvl="1"/>
            <a:r>
              <a:rPr lang="en-US" sz="2000" dirty="0">
                <a:latin typeface="Arial" panose="020B0604020202020204" pitchFamily="34" charset="0"/>
                <a:cs typeface="Arial" panose="020B0604020202020204" pitchFamily="34" charset="0"/>
              </a:rPr>
              <a:t>Personal relationships</a:t>
            </a:r>
          </a:p>
          <a:p>
            <a:pPr lvl="1"/>
            <a:r>
              <a:rPr lang="en-US" sz="2000" dirty="0">
                <a:latin typeface="Arial" panose="020B0604020202020204" pitchFamily="34" charset="0"/>
                <a:cs typeface="Arial" panose="020B0604020202020204" pitchFamily="34" charset="0"/>
              </a:rPr>
              <a:t>Community contexts</a:t>
            </a:r>
          </a:p>
          <a:p>
            <a:pPr lvl="1"/>
            <a:r>
              <a:rPr lang="en-US" sz="2000" dirty="0">
                <a:latin typeface="Arial" panose="020B0604020202020204" pitchFamily="34" charset="0"/>
                <a:cs typeface="Arial" panose="020B0604020202020204" pitchFamily="34" charset="0"/>
              </a:rPr>
              <a:t>Societal factors</a:t>
            </a:r>
          </a:p>
        </p:txBody>
      </p:sp>
    </p:spTree>
    <p:extLst>
      <p:ext uri="{BB962C8B-B14F-4D97-AF65-F5344CB8AC3E}">
        <p14:creationId xmlns:p14="http://schemas.microsoft.com/office/powerpoint/2010/main" val="31419501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7C2954-4973-4375-85F6-788A31244155}"/>
              </a:ext>
            </a:extLst>
          </p:cNvPr>
          <p:cNvSpPr>
            <a:spLocks noGrp="1"/>
          </p:cNvSpPr>
          <p:nvPr>
            <p:ph type="title"/>
          </p:nvPr>
        </p:nvSpPr>
        <p:spPr/>
        <p:txBody>
          <a:bodyPr/>
          <a:lstStyle/>
          <a:p>
            <a:r>
              <a:rPr lang="en-US" dirty="0"/>
              <a:t>Violence </a:t>
            </a:r>
            <a:r>
              <a:rPr lang="en-US" sz="2500" dirty="0"/>
              <a:t>(pp. 543-546)[2](Continued)</a:t>
            </a:r>
          </a:p>
        </p:txBody>
      </p:sp>
      <p:sp>
        <p:nvSpPr>
          <p:cNvPr id="3" name="Content Placeholder 2">
            <a:extLst>
              <a:ext uri="{FF2B5EF4-FFF2-40B4-BE49-F238E27FC236}">
                <a16:creationId xmlns:a16="http://schemas.microsoft.com/office/drawing/2014/main" xmlns="" id="{4F336435-416B-4761-B79E-D6BAF39DBFA7}"/>
              </a:ext>
            </a:extLst>
          </p:cNvPr>
          <p:cNvSpPr>
            <a:spLocks noGrp="1"/>
          </p:cNvSpPr>
          <p:nvPr>
            <p:ph idx="1"/>
          </p:nvPr>
        </p:nvSpPr>
        <p:spPr>
          <a:xfrm>
            <a:off x="1143000" y="1600200"/>
            <a:ext cx="6934200" cy="4525963"/>
          </a:xfrm>
        </p:spPr>
        <p:txBody>
          <a:bodyPr/>
          <a:lstStyle/>
          <a:p>
            <a:r>
              <a:rPr lang="en-US" sz="2000" dirty="0">
                <a:latin typeface="Arial" panose="020B0604020202020204" pitchFamily="34" charset="0"/>
                <a:cs typeface="Arial" panose="020B0604020202020204" pitchFamily="34" charset="0"/>
              </a:rPr>
              <a:t>School violence:</a:t>
            </a:r>
          </a:p>
          <a:p>
            <a:pPr lvl="1"/>
            <a:r>
              <a:rPr lang="en-US" sz="2000" dirty="0">
                <a:latin typeface="Arial" panose="020B0604020202020204" pitchFamily="34" charset="0"/>
                <a:cs typeface="Arial" panose="020B0604020202020204" pitchFamily="34" charset="0"/>
              </a:rPr>
              <a:t>For some findings associated with 9</a:t>
            </a:r>
            <a:r>
              <a:rPr lang="en-US" sz="2000" baseline="30000" dirty="0">
                <a:latin typeface="Arial" panose="020B0604020202020204" pitchFamily="34" charset="0"/>
                <a:cs typeface="Arial" panose="020B0604020202020204" pitchFamily="34" charset="0"/>
              </a:rPr>
              <a:t>th</a:t>
            </a:r>
            <a:r>
              <a:rPr lang="en-US" sz="2000" dirty="0">
                <a:latin typeface="Arial" panose="020B0604020202020204" pitchFamily="34" charset="0"/>
                <a:cs typeface="Arial" panose="020B0604020202020204" pitchFamily="34" charset="0"/>
              </a:rPr>
              <a:t> to 12</a:t>
            </a:r>
            <a:r>
              <a:rPr lang="en-US" sz="2000" baseline="30000" dirty="0">
                <a:latin typeface="Arial" panose="020B0604020202020204" pitchFamily="34" charset="0"/>
                <a:cs typeface="Arial" panose="020B0604020202020204" pitchFamily="34" charset="0"/>
              </a:rPr>
              <a:t>th</a:t>
            </a:r>
            <a:r>
              <a:rPr lang="en-US" sz="2000" dirty="0">
                <a:latin typeface="Arial" panose="020B0604020202020204" pitchFamily="34" charset="0"/>
                <a:cs typeface="Arial" panose="020B0604020202020204" pitchFamily="34" charset="0"/>
              </a:rPr>
              <a:t> grade students experiencing violence in their schools, see p. 544</a:t>
            </a:r>
          </a:p>
          <a:p>
            <a:pPr lvl="1"/>
            <a:r>
              <a:rPr lang="en-US" sz="2000" dirty="0">
                <a:latin typeface="Arial" panose="020B0604020202020204" pitchFamily="34" charset="0"/>
                <a:cs typeface="Arial" panose="020B0604020202020204" pitchFamily="34" charset="0"/>
              </a:rPr>
              <a:t>Violence types include physical fighting, being threatened with a weapon, physical dating violence, sexual violence, and bullying (not in text)</a:t>
            </a:r>
          </a:p>
        </p:txBody>
      </p:sp>
    </p:spTree>
    <p:extLst>
      <p:ext uri="{BB962C8B-B14F-4D97-AF65-F5344CB8AC3E}">
        <p14:creationId xmlns:p14="http://schemas.microsoft.com/office/powerpoint/2010/main" val="213960408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7C2954-4973-4375-85F6-788A31244155}"/>
              </a:ext>
            </a:extLst>
          </p:cNvPr>
          <p:cNvSpPr>
            <a:spLocks noGrp="1"/>
          </p:cNvSpPr>
          <p:nvPr>
            <p:ph type="title"/>
          </p:nvPr>
        </p:nvSpPr>
        <p:spPr/>
        <p:txBody>
          <a:bodyPr/>
          <a:lstStyle/>
          <a:p>
            <a:r>
              <a:rPr lang="en-US" dirty="0"/>
              <a:t>Violence </a:t>
            </a:r>
            <a:r>
              <a:rPr lang="en-US" sz="2500" dirty="0"/>
              <a:t>(pp. 543-546)[3] (Continued)</a:t>
            </a:r>
          </a:p>
        </p:txBody>
      </p:sp>
      <p:sp>
        <p:nvSpPr>
          <p:cNvPr id="3" name="Content Placeholder 2">
            <a:extLst>
              <a:ext uri="{FF2B5EF4-FFF2-40B4-BE49-F238E27FC236}">
                <a16:creationId xmlns:a16="http://schemas.microsoft.com/office/drawing/2014/main" xmlns="" id="{4F336435-416B-4761-B79E-D6BAF39DBFA7}"/>
              </a:ext>
            </a:extLst>
          </p:cNvPr>
          <p:cNvSpPr>
            <a:spLocks noGrp="1"/>
          </p:cNvSpPr>
          <p:nvPr>
            <p:ph idx="1"/>
          </p:nvPr>
        </p:nvSpPr>
        <p:spPr>
          <a:xfrm>
            <a:off x="1066800" y="1600200"/>
            <a:ext cx="7162800" cy="4525963"/>
          </a:xfrm>
        </p:spPr>
        <p:txBody>
          <a:bodyPr/>
          <a:lstStyle/>
          <a:p>
            <a:r>
              <a:rPr lang="en-US" sz="2000" dirty="0">
                <a:latin typeface="Arial" panose="020B0604020202020204" pitchFamily="34" charset="0"/>
                <a:cs typeface="Arial" panose="020B0604020202020204" pitchFamily="34" charset="0"/>
              </a:rPr>
              <a:t>School violence:</a:t>
            </a:r>
          </a:p>
          <a:p>
            <a:pPr lvl="1"/>
            <a:r>
              <a:rPr lang="en-US" sz="2000" dirty="0">
                <a:latin typeface="Arial" panose="020B0604020202020204" pitchFamily="34" charset="0"/>
                <a:cs typeface="Arial" panose="020B0604020202020204" pitchFamily="34" charset="0"/>
              </a:rPr>
              <a:t>For 10 key findings of targeted school violence in the U.S., see p. 544</a:t>
            </a:r>
          </a:p>
          <a:p>
            <a:pPr lvl="1"/>
            <a:r>
              <a:rPr lang="en-US" sz="2000" dirty="0">
                <a:latin typeface="Arial" panose="020B0604020202020204" pitchFamily="34" charset="0"/>
                <a:cs typeface="Arial" panose="020B0604020202020204" pitchFamily="34" charset="0"/>
              </a:rPr>
              <a:t>For 10 key findings associated with the commonalities found in the attacks against school children in the U.S., see p. 544</a:t>
            </a:r>
          </a:p>
        </p:txBody>
      </p:sp>
    </p:spTree>
    <p:extLst>
      <p:ext uri="{BB962C8B-B14F-4D97-AF65-F5344CB8AC3E}">
        <p14:creationId xmlns:p14="http://schemas.microsoft.com/office/powerpoint/2010/main" val="166363084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7C2954-4973-4375-85F6-788A31244155}"/>
              </a:ext>
            </a:extLst>
          </p:cNvPr>
          <p:cNvSpPr>
            <a:spLocks noGrp="1"/>
          </p:cNvSpPr>
          <p:nvPr>
            <p:ph type="title"/>
          </p:nvPr>
        </p:nvSpPr>
        <p:spPr/>
        <p:txBody>
          <a:bodyPr/>
          <a:lstStyle/>
          <a:p>
            <a:r>
              <a:rPr lang="en-US" dirty="0"/>
              <a:t>Violence </a:t>
            </a:r>
            <a:r>
              <a:rPr lang="en-US" sz="2500" dirty="0"/>
              <a:t>(pp. 543-546)[4] (Continued)</a:t>
            </a:r>
          </a:p>
        </p:txBody>
      </p:sp>
      <p:sp>
        <p:nvSpPr>
          <p:cNvPr id="3" name="Content Placeholder 2">
            <a:extLst>
              <a:ext uri="{FF2B5EF4-FFF2-40B4-BE49-F238E27FC236}">
                <a16:creationId xmlns:a16="http://schemas.microsoft.com/office/drawing/2014/main" xmlns="" id="{4F336435-416B-4761-B79E-D6BAF39DBFA7}"/>
              </a:ext>
            </a:extLst>
          </p:cNvPr>
          <p:cNvSpPr>
            <a:spLocks noGrp="1"/>
          </p:cNvSpPr>
          <p:nvPr>
            <p:ph idx="1"/>
          </p:nvPr>
        </p:nvSpPr>
        <p:spPr>
          <a:xfrm>
            <a:off x="1066800" y="1600200"/>
            <a:ext cx="6934200" cy="4525963"/>
          </a:xfrm>
        </p:spPr>
        <p:txBody>
          <a:bodyPr/>
          <a:lstStyle/>
          <a:p>
            <a:r>
              <a:rPr lang="en-US" sz="2000" dirty="0">
                <a:latin typeface="Arial" panose="020B0604020202020204" pitchFamily="34" charset="0"/>
                <a:cs typeface="Arial" panose="020B0604020202020204" pitchFamily="34" charset="0"/>
              </a:rPr>
              <a:t>School violence (</a:t>
            </a:r>
            <a:r>
              <a:rPr lang="en-US" sz="2000" i="1" dirty="0">
                <a:latin typeface="Arial" panose="020B0604020202020204" pitchFamily="34" charset="0"/>
                <a:cs typeface="Arial" panose="020B0604020202020204" pitchFamily="34" charset="0"/>
              </a:rPr>
              <a:t>Cont.</a:t>
            </a:r>
            <a:r>
              <a:rPr lang="en-US" sz="2000" dirty="0">
                <a:latin typeface="Arial" panose="020B0604020202020204" pitchFamily="34" charset="0"/>
                <a:cs typeface="Arial" panose="020B0604020202020204" pitchFamily="34" charset="0"/>
              </a:rPr>
              <a:t>):</a:t>
            </a:r>
          </a:p>
          <a:p>
            <a:pPr lvl="1"/>
            <a:r>
              <a:rPr lang="en-US" sz="2000" dirty="0">
                <a:latin typeface="Arial" panose="020B0604020202020204" pitchFamily="34" charset="0"/>
                <a:cs typeface="Arial" panose="020B0604020202020204" pitchFamily="34" charset="0"/>
              </a:rPr>
              <a:t>Assessing school violence (See Table 16-5, p. 546)</a:t>
            </a:r>
          </a:p>
          <a:p>
            <a:pPr lvl="1"/>
            <a:r>
              <a:rPr lang="en-US" sz="2000" dirty="0">
                <a:latin typeface="Arial" panose="020B0604020202020204" pitchFamily="34" charset="0"/>
                <a:cs typeface="Arial" panose="020B0604020202020204" pitchFamily="34" charset="0"/>
              </a:rPr>
              <a:t>For 30 questions to consider when conducting a threat assessment inquiry, see pp. 544-545</a:t>
            </a:r>
          </a:p>
          <a:p>
            <a:pPr lvl="1"/>
            <a:r>
              <a:rPr lang="en-US" sz="2000" dirty="0">
                <a:latin typeface="Arial" panose="020B0604020202020204" pitchFamily="34" charset="0"/>
                <a:cs typeface="Arial" panose="020B0604020202020204" pitchFamily="34" charset="0"/>
              </a:rPr>
              <a:t>For ways to prevent school violence, see discussion on pp. 545-546 together with the eight useful strategies</a:t>
            </a:r>
          </a:p>
        </p:txBody>
      </p:sp>
    </p:spTree>
    <p:extLst>
      <p:ext uri="{BB962C8B-B14F-4D97-AF65-F5344CB8AC3E}">
        <p14:creationId xmlns:p14="http://schemas.microsoft.com/office/powerpoint/2010/main" val="102706483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Ethnicity and Trauma </a:t>
            </a:r>
            <a:r>
              <a:rPr lang="en-US" sz="2500" dirty="0"/>
              <a:t>(pp. 546-547)</a:t>
            </a:r>
          </a:p>
        </p:txBody>
      </p:sp>
      <p:sp>
        <p:nvSpPr>
          <p:cNvPr id="3" name="Content Placeholder 2"/>
          <p:cNvSpPr>
            <a:spLocks noGrp="1"/>
          </p:cNvSpPr>
          <p:nvPr>
            <p:ph idx="1"/>
          </p:nvPr>
        </p:nvSpPr>
        <p:spPr>
          <a:xfrm>
            <a:off x="1066800" y="1600200"/>
            <a:ext cx="7086600" cy="4525963"/>
          </a:xfrm>
        </p:spPr>
        <p:txBody>
          <a:bodyPr/>
          <a:lstStyle/>
          <a:p>
            <a:r>
              <a:rPr lang="en-US" sz="2000" dirty="0">
                <a:latin typeface="Arial" panose="020B0604020202020204" pitchFamily="34" charset="0"/>
                <a:cs typeface="Arial" panose="020B0604020202020204" pitchFamily="34" charset="0"/>
              </a:rPr>
              <a:t>Ethnic trauma occurs when children experience mental or emotional injuries caused by bias or discrimination </a:t>
            </a:r>
          </a:p>
          <a:p>
            <a:r>
              <a:rPr lang="en-US" sz="2000" dirty="0">
                <a:latin typeface="Arial" panose="020B0604020202020204" pitchFamily="34" charset="0"/>
                <a:cs typeface="Arial" panose="020B0604020202020204" pitchFamily="34" charset="0"/>
              </a:rPr>
              <a:t>For some examples of incidents or policies leading to ethnic trauma, see pp. 546-547</a:t>
            </a:r>
          </a:p>
        </p:txBody>
      </p:sp>
    </p:spTree>
    <p:extLst>
      <p:ext uri="{BB962C8B-B14F-4D97-AF65-F5344CB8AC3E}">
        <p14:creationId xmlns:p14="http://schemas.microsoft.com/office/powerpoint/2010/main" val="358403652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Trauma-Related Disorders</a:t>
            </a:r>
            <a:br>
              <a:rPr lang="en-US" dirty="0"/>
            </a:br>
            <a:r>
              <a:rPr lang="en-US" sz="2500" dirty="0"/>
              <a:t>(pp. 547-550)[1]</a:t>
            </a:r>
          </a:p>
        </p:txBody>
      </p:sp>
      <p:sp>
        <p:nvSpPr>
          <p:cNvPr id="3" name="Content Placeholder 2"/>
          <p:cNvSpPr>
            <a:spLocks noGrp="1"/>
          </p:cNvSpPr>
          <p:nvPr>
            <p:ph idx="1"/>
          </p:nvPr>
        </p:nvSpPr>
        <p:spPr>
          <a:xfrm>
            <a:off x="1143000" y="1371600"/>
            <a:ext cx="6934200" cy="5105400"/>
          </a:xfrm>
        </p:spPr>
        <p:txBody>
          <a:bodyPr/>
          <a:lstStyle/>
          <a:p>
            <a:r>
              <a:rPr lang="en-US" sz="2000" i="1" dirty="0">
                <a:latin typeface="Arial" panose="020B0604020202020204" pitchFamily="34" charset="0"/>
                <a:cs typeface="Arial" panose="020B0604020202020204" pitchFamily="34" charset="0"/>
              </a:rPr>
              <a:t>DSM-5</a:t>
            </a:r>
            <a:r>
              <a:rPr lang="en-US" sz="2000" dirty="0">
                <a:latin typeface="Arial" panose="020B0604020202020204" pitchFamily="34" charset="0"/>
                <a:cs typeface="Arial" panose="020B0604020202020204" pitchFamily="34" charset="0"/>
              </a:rPr>
              <a:t> has five disorders classified in the “Trauma- and Stressor-Related Disorders” category:</a:t>
            </a:r>
          </a:p>
          <a:p>
            <a:pPr lvl="1"/>
            <a:r>
              <a:rPr lang="en-US" sz="2000" dirty="0">
                <a:latin typeface="Arial" panose="020B0604020202020204" pitchFamily="34" charset="0"/>
                <a:cs typeface="Arial" panose="020B0604020202020204" pitchFamily="34" charset="0"/>
              </a:rPr>
              <a:t>Reactive attachment disorder</a:t>
            </a:r>
          </a:p>
          <a:p>
            <a:pPr lvl="1"/>
            <a:r>
              <a:rPr lang="en-US" sz="2000" dirty="0">
                <a:latin typeface="Arial" panose="020B0604020202020204" pitchFamily="34" charset="0"/>
                <a:cs typeface="Arial" panose="020B0604020202020204" pitchFamily="34" charset="0"/>
              </a:rPr>
              <a:t>Disinhibited social engagement disorder</a:t>
            </a:r>
          </a:p>
          <a:p>
            <a:pPr lvl="1"/>
            <a:r>
              <a:rPr lang="en-US" sz="2000" dirty="0">
                <a:latin typeface="Arial" panose="020B0604020202020204" pitchFamily="34" charset="0"/>
                <a:cs typeface="Arial" panose="020B0604020202020204" pitchFamily="34" charset="0"/>
              </a:rPr>
              <a:t>Posttraumatic stress disorder</a:t>
            </a:r>
          </a:p>
          <a:p>
            <a:pPr lvl="1"/>
            <a:r>
              <a:rPr lang="en-US" sz="2000" dirty="0">
                <a:latin typeface="Arial" panose="020B0604020202020204" pitchFamily="34" charset="0"/>
                <a:cs typeface="Arial" panose="020B0604020202020204" pitchFamily="34" charset="0"/>
              </a:rPr>
              <a:t>Acute stress disorder</a:t>
            </a:r>
          </a:p>
          <a:p>
            <a:pPr lvl="1"/>
            <a:r>
              <a:rPr lang="en-US" sz="2000" dirty="0">
                <a:latin typeface="Arial" panose="020B0604020202020204" pitchFamily="34" charset="0"/>
                <a:cs typeface="Arial" panose="020B0604020202020204" pitchFamily="34" charset="0"/>
              </a:rPr>
              <a:t>Adjustment disorders </a:t>
            </a:r>
          </a:p>
        </p:txBody>
      </p:sp>
    </p:spTree>
    <p:extLst>
      <p:ext uri="{BB962C8B-B14F-4D97-AF65-F5344CB8AC3E}">
        <p14:creationId xmlns:p14="http://schemas.microsoft.com/office/powerpoint/2010/main" val="2340987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Trauma-Related Disorders</a:t>
            </a:r>
            <a:br>
              <a:rPr lang="en-US" dirty="0"/>
            </a:br>
            <a:r>
              <a:rPr lang="en-US" sz="2500" dirty="0"/>
              <a:t>(pp. 547-550)[2](Continued)</a:t>
            </a:r>
            <a:endParaRPr lang="en-US" dirty="0"/>
          </a:p>
        </p:txBody>
      </p:sp>
      <p:sp>
        <p:nvSpPr>
          <p:cNvPr id="3" name="Content Placeholder 2"/>
          <p:cNvSpPr>
            <a:spLocks noGrp="1"/>
          </p:cNvSpPr>
          <p:nvPr>
            <p:ph idx="1"/>
          </p:nvPr>
        </p:nvSpPr>
        <p:spPr>
          <a:xfrm>
            <a:off x="1066800" y="1828800"/>
            <a:ext cx="6858000" cy="4953000"/>
          </a:xfrm>
        </p:spPr>
        <p:txBody>
          <a:bodyPr/>
          <a:lstStyle/>
          <a:p>
            <a:r>
              <a:rPr lang="en-US" sz="2000" i="1" dirty="0">
                <a:latin typeface="Arial" panose="020B0604020202020204" pitchFamily="34" charset="0"/>
                <a:cs typeface="Arial" panose="020B0604020202020204" pitchFamily="34" charset="0"/>
              </a:rPr>
              <a:t>ICD-11</a:t>
            </a:r>
            <a:r>
              <a:rPr lang="en-US" sz="2000" dirty="0">
                <a:latin typeface="Arial" panose="020B0604020202020204" pitchFamily="34" charset="0"/>
                <a:cs typeface="Arial" panose="020B0604020202020204" pitchFamily="34" charset="0"/>
              </a:rPr>
              <a:t> has an additional trauma-related disorder:</a:t>
            </a:r>
          </a:p>
          <a:p>
            <a:pPr lvl="1"/>
            <a:r>
              <a:rPr lang="en-US" sz="2000" dirty="0">
                <a:latin typeface="Arial" panose="020B0604020202020204" pitchFamily="34" charset="0"/>
                <a:cs typeface="Arial" panose="020B0604020202020204" pitchFamily="34" charset="0"/>
              </a:rPr>
              <a:t>Complex posttraumatic stress disorder</a:t>
            </a:r>
          </a:p>
          <a:p>
            <a:pPr lvl="2"/>
            <a:r>
              <a:rPr lang="en-US" sz="2000" dirty="0">
                <a:latin typeface="Arial" panose="020B0604020202020204" pitchFamily="34" charset="0"/>
                <a:cs typeface="Arial" panose="020B0604020202020204" pitchFamily="34" charset="0"/>
              </a:rPr>
              <a:t>Re-experiencing traumatic event</a:t>
            </a:r>
          </a:p>
          <a:p>
            <a:pPr lvl="2"/>
            <a:r>
              <a:rPr lang="en-US" sz="2000" dirty="0">
                <a:latin typeface="Arial" panose="020B0604020202020204" pitchFamily="34" charset="0"/>
                <a:cs typeface="Arial" panose="020B0604020202020204" pitchFamily="34" charset="0"/>
              </a:rPr>
              <a:t>Avoiding thoughts and memories of the event</a:t>
            </a:r>
          </a:p>
          <a:p>
            <a:pPr lvl="2"/>
            <a:r>
              <a:rPr lang="en-US" sz="2000" dirty="0">
                <a:latin typeface="Arial" panose="020B0604020202020204" pitchFamily="34" charset="0"/>
                <a:cs typeface="Arial" panose="020B0604020202020204" pitchFamily="34" charset="0"/>
              </a:rPr>
              <a:t>Persistent perceptions of heightened current threat </a:t>
            </a:r>
          </a:p>
          <a:p>
            <a:pPr lvl="2"/>
            <a:r>
              <a:rPr lang="en-US" sz="2000" dirty="0">
                <a:latin typeface="Arial" panose="020B0604020202020204" pitchFamily="34" charset="0"/>
                <a:cs typeface="Arial" panose="020B0604020202020204" pitchFamily="34" charset="0"/>
              </a:rPr>
              <a:t>Problems in affect regulation </a:t>
            </a:r>
          </a:p>
          <a:p>
            <a:pPr lvl="2"/>
            <a:r>
              <a:rPr lang="en-US" sz="2000" dirty="0">
                <a:latin typeface="Arial" panose="020B0604020202020204" pitchFamily="34" charset="0"/>
                <a:cs typeface="Arial" panose="020B0604020202020204" pitchFamily="34" charset="0"/>
              </a:rPr>
              <a:t>Negative self-concept </a:t>
            </a:r>
          </a:p>
          <a:p>
            <a:pPr lvl="2"/>
            <a:r>
              <a:rPr lang="en-US" sz="2000" dirty="0">
                <a:latin typeface="Arial" panose="020B0604020202020204" pitchFamily="34" charset="0"/>
                <a:cs typeface="Arial" panose="020B0604020202020204" pitchFamily="34" charset="0"/>
              </a:rPr>
              <a:t>Disturbed interpersonal relationships  </a:t>
            </a:r>
          </a:p>
          <a:p>
            <a:pPr marL="914400" lvl="2"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634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D712B1-BC6F-44F3-B9BF-A30BA960AE82}"/>
              </a:ext>
            </a:extLst>
          </p:cNvPr>
          <p:cNvSpPr>
            <a:spLocks noGrp="1"/>
          </p:cNvSpPr>
          <p:nvPr>
            <p:ph type="title"/>
          </p:nvPr>
        </p:nvSpPr>
        <p:spPr/>
        <p:txBody>
          <a:bodyPr/>
          <a:lstStyle/>
          <a:p>
            <a:r>
              <a:rPr lang="en-US" dirty="0">
                <a:effectLst/>
                <a:ea typeface="Calibri" panose="020F0502020204030204" pitchFamily="34" charset="0"/>
              </a:rPr>
              <a:t>Research Studies with Parents and Children on COVID-19 </a:t>
            </a:r>
            <a:r>
              <a:rPr lang="en-US" sz="2500" dirty="0">
                <a:effectLst/>
                <a:ea typeface="Calibri" panose="020F0502020204030204" pitchFamily="34" charset="0"/>
              </a:rPr>
              <a:t>[1]</a:t>
            </a:r>
            <a:endParaRPr lang="en-US" sz="2500" dirty="0"/>
          </a:p>
        </p:txBody>
      </p:sp>
      <p:sp>
        <p:nvSpPr>
          <p:cNvPr id="3" name="Content Placeholder 2">
            <a:extLst>
              <a:ext uri="{FF2B5EF4-FFF2-40B4-BE49-F238E27FC236}">
                <a16:creationId xmlns:a16="http://schemas.microsoft.com/office/drawing/2014/main" xmlns="" id="{2DA9146E-BB89-45BF-B344-29D9C307B23F}"/>
              </a:ext>
            </a:extLst>
          </p:cNvPr>
          <p:cNvSpPr>
            <a:spLocks noGrp="1"/>
          </p:cNvSpPr>
          <p:nvPr>
            <p:ph idx="1"/>
          </p:nvPr>
        </p:nvSpPr>
        <p:spPr>
          <a:xfrm>
            <a:off x="990600" y="1524000"/>
            <a:ext cx="7239000" cy="4602163"/>
          </a:xfrm>
        </p:spPr>
        <p:txBody>
          <a:bodyPr/>
          <a:lstStyle/>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At the time of this review, most studies were relatively short-term, and research is needed on the effects of COVID-19 over a longer term</a:t>
            </a:r>
          </a:p>
          <a:p>
            <a:pPr>
              <a:spcBef>
                <a:spcPts val="0"/>
              </a:spcBef>
              <a:spcAft>
                <a:spcPts val="0"/>
              </a:spcAft>
            </a:pPr>
            <a:r>
              <a:rPr lang="en-US" sz="2000" dirty="0">
                <a:effectLst/>
                <a:latin typeface="Arial" panose="020B0604020202020204" pitchFamily="34" charset="0"/>
                <a:ea typeface="Calibri" panose="020F0502020204030204" pitchFamily="34" charset="0"/>
                <a:cs typeface="Arial" panose="020B0604020202020204" pitchFamily="34" charset="0"/>
              </a:rPr>
              <a:t>Most studies suggest that the school closings and social isolation connected with COVID-19 have negative consequences for children and their families</a:t>
            </a:r>
          </a:p>
        </p:txBody>
      </p:sp>
    </p:spTree>
    <p:extLst>
      <p:ext uri="{BB962C8B-B14F-4D97-AF65-F5344CB8AC3E}">
        <p14:creationId xmlns:p14="http://schemas.microsoft.com/office/powerpoint/2010/main" val="115052298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Trauma-Related Disorders</a:t>
            </a:r>
            <a:br>
              <a:rPr lang="en-US" dirty="0"/>
            </a:br>
            <a:r>
              <a:rPr lang="en-US" sz="2500" dirty="0"/>
              <a:t>(pp. 547-550)[3] (Continued)</a:t>
            </a:r>
            <a:endParaRPr lang="en-US" dirty="0"/>
          </a:p>
        </p:txBody>
      </p:sp>
      <p:sp>
        <p:nvSpPr>
          <p:cNvPr id="3" name="Content Placeholder 2"/>
          <p:cNvSpPr>
            <a:spLocks noGrp="1"/>
          </p:cNvSpPr>
          <p:nvPr>
            <p:ph idx="1"/>
          </p:nvPr>
        </p:nvSpPr>
        <p:spPr>
          <a:xfrm>
            <a:off x="1143000" y="1600200"/>
            <a:ext cx="6934200" cy="4525963"/>
          </a:xfrm>
        </p:spPr>
        <p:txBody>
          <a:bodyPr/>
          <a:lstStyle/>
          <a:p>
            <a:r>
              <a:rPr lang="en-US" sz="2000" dirty="0">
                <a:latin typeface="Arial" panose="020B0604020202020204" pitchFamily="34" charset="0"/>
                <a:cs typeface="Arial" panose="020B0604020202020204" pitchFamily="34" charset="0"/>
              </a:rPr>
              <a:t>For scales useful in the assessment of PTSD in children, see p. 549</a:t>
            </a:r>
          </a:p>
          <a:p>
            <a:pPr lvl="2"/>
            <a:endParaRPr lang="en-US" sz="2000" dirty="0">
              <a:latin typeface="Arial" panose="020B0604020202020204" pitchFamily="34" charset="0"/>
              <a:cs typeface="Arial" panose="020B0604020202020204" pitchFamily="34" charset="0"/>
            </a:endParaRPr>
          </a:p>
          <a:p>
            <a:pPr lvl="2"/>
            <a:endParaRPr lang="en-US" sz="2000" dirty="0">
              <a:latin typeface="Arial" panose="020B0604020202020204" pitchFamily="34" charset="0"/>
              <a:cs typeface="Arial" panose="020B0604020202020204" pitchFamily="34" charset="0"/>
            </a:endParaRPr>
          </a:p>
          <a:p>
            <a:pPr marL="0" indent="0">
              <a:buNone/>
            </a:pPr>
            <a:endParaRPr lang="en-US" sz="2000" dirty="0"/>
          </a:p>
        </p:txBody>
      </p:sp>
    </p:spTree>
    <p:extLst>
      <p:ext uri="{BB962C8B-B14F-4D97-AF65-F5344CB8AC3E}">
        <p14:creationId xmlns:p14="http://schemas.microsoft.com/office/powerpoint/2010/main" val="43740722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Traumatic Brain Injury (TBI)</a:t>
            </a:r>
            <a:br>
              <a:rPr lang="en-US" dirty="0"/>
            </a:br>
            <a:r>
              <a:rPr lang="en-US" sz="2500" dirty="0"/>
              <a:t>(pp. 550-562)</a:t>
            </a:r>
          </a:p>
        </p:txBody>
      </p:sp>
      <p:sp>
        <p:nvSpPr>
          <p:cNvPr id="3" name="Content Placeholder 2"/>
          <p:cNvSpPr>
            <a:spLocks noGrp="1"/>
          </p:cNvSpPr>
          <p:nvPr>
            <p:ph idx="1"/>
          </p:nvPr>
        </p:nvSpPr>
        <p:spPr>
          <a:xfrm>
            <a:off x="1066800" y="1426105"/>
            <a:ext cx="7086600" cy="4876800"/>
          </a:xfrm>
        </p:spPr>
        <p:txBody>
          <a:bodyPr/>
          <a:lstStyle/>
          <a:p>
            <a:r>
              <a:rPr lang="en-US" sz="2000" dirty="0">
                <a:latin typeface="Arial" panose="020B0604020202020204" pitchFamily="34" charset="0"/>
                <a:cs typeface="Arial" panose="020B0604020202020204" pitchFamily="34" charset="0"/>
              </a:rPr>
              <a:t>For a list of symptoms that may appear after a child sustains a head injury, see p. 551</a:t>
            </a:r>
          </a:p>
          <a:p>
            <a:r>
              <a:rPr lang="en-US" sz="2000" dirty="0">
                <a:latin typeface="Arial" panose="020B0604020202020204" pitchFamily="34" charset="0"/>
                <a:cs typeface="Arial" panose="020B0604020202020204" pitchFamily="34" charset="0"/>
              </a:rPr>
              <a:t>The effects of TBI on children will depend on four factors (see p. 551)</a:t>
            </a:r>
          </a:p>
          <a:p>
            <a:r>
              <a:rPr lang="en-US" sz="2000" dirty="0">
                <a:latin typeface="Arial" panose="020B0604020202020204" pitchFamily="34" charset="0"/>
                <a:cs typeface="Arial" panose="020B0604020202020204" pitchFamily="34" charset="0"/>
              </a:rPr>
              <a:t>TBI may produce physical, cognitive, and behavioral symptoms (see Table 16-6, pp. 552-553) </a:t>
            </a:r>
          </a:p>
          <a:p>
            <a:r>
              <a:rPr lang="en-US" sz="2000" dirty="0">
                <a:latin typeface="Arial" panose="020B0604020202020204" pitchFamily="34" charset="0"/>
                <a:cs typeface="Arial" panose="020B0604020202020204" pitchFamily="34" charset="0"/>
              </a:rPr>
              <a:t>See Figure 16-5, p. 554, for symptoms of TBI that overlap with PTSD</a:t>
            </a:r>
          </a:p>
        </p:txBody>
      </p:sp>
    </p:spTree>
    <p:extLst>
      <p:ext uri="{BB962C8B-B14F-4D97-AF65-F5344CB8AC3E}">
        <p14:creationId xmlns:p14="http://schemas.microsoft.com/office/powerpoint/2010/main" val="375124715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Formal and Informal Assessment Procedures for TBI </a:t>
            </a:r>
            <a:r>
              <a:rPr lang="en-US" sz="2500" dirty="0"/>
              <a:t>(pp. 555-556)</a:t>
            </a:r>
          </a:p>
        </p:txBody>
      </p:sp>
      <p:sp>
        <p:nvSpPr>
          <p:cNvPr id="3" name="Content Placeholder 2"/>
          <p:cNvSpPr>
            <a:spLocks noGrp="1"/>
          </p:cNvSpPr>
          <p:nvPr>
            <p:ph idx="1"/>
          </p:nvPr>
        </p:nvSpPr>
        <p:spPr>
          <a:xfrm>
            <a:off x="1066800" y="1905000"/>
            <a:ext cx="7162800" cy="4221163"/>
          </a:xfrm>
        </p:spPr>
        <p:txBody>
          <a:bodyPr/>
          <a:lstStyle/>
          <a:p>
            <a:r>
              <a:rPr lang="en-US" sz="2000" dirty="0">
                <a:latin typeface="Arial" panose="020B0604020202020204" pitchFamily="34" charset="0"/>
                <a:cs typeface="Arial" panose="020B0604020202020204" pitchFamily="34" charset="0"/>
              </a:rPr>
              <a:t>Table 16-7 (p. 557) lists tests useful for assessing children with a possible TBI</a:t>
            </a:r>
          </a:p>
        </p:txBody>
      </p:sp>
    </p:spTree>
    <p:extLst>
      <p:ext uri="{BB962C8B-B14F-4D97-AF65-F5344CB8AC3E}">
        <p14:creationId xmlns:p14="http://schemas.microsoft.com/office/powerpoint/2010/main" val="398623388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Trauma-Informed Care</a:t>
            </a:r>
            <a:br>
              <a:rPr lang="en-US" dirty="0"/>
            </a:br>
            <a:r>
              <a:rPr lang="en-US" sz="2500" dirty="0"/>
              <a:t>(pp. 558-562)</a:t>
            </a:r>
          </a:p>
        </p:txBody>
      </p:sp>
      <p:sp>
        <p:nvSpPr>
          <p:cNvPr id="3" name="Content Placeholder 2"/>
          <p:cNvSpPr>
            <a:spLocks noGrp="1"/>
          </p:cNvSpPr>
          <p:nvPr>
            <p:ph idx="1"/>
          </p:nvPr>
        </p:nvSpPr>
        <p:spPr>
          <a:xfrm>
            <a:off x="1066800" y="1600200"/>
            <a:ext cx="6934200" cy="4525963"/>
          </a:xfrm>
        </p:spPr>
        <p:txBody>
          <a:bodyPr/>
          <a:lstStyle/>
          <a:p>
            <a:r>
              <a:rPr lang="en-US" sz="2000" dirty="0">
                <a:latin typeface="Arial" panose="020B0604020202020204" pitchFamily="34" charset="0"/>
                <a:cs typeface="Arial" panose="020B0604020202020204" pitchFamily="34" charset="0"/>
              </a:rPr>
              <a:t>For 13 key principles of trauma-informed care, see descriptions on pp. 559-560 and Figure 16-7 on p. 559</a:t>
            </a:r>
          </a:p>
        </p:txBody>
      </p:sp>
    </p:spTree>
    <p:extLst>
      <p:ext uri="{BB962C8B-B14F-4D97-AF65-F5344CB8AC3E}">
        <p14:creationId xmlns:p14="http://schemas.microsoft.com/office/powerpoint/2010/main" val="424802664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Violence Prevention </a:t>
            </a:r>
            <a:r>
              <a:rPr lang="en-US" sz="2500" dirty="0"/>
              <a:t>(p. 562)</a:t>
            </a:r>
          </a:p>
        </p:txBody>
      </p:sp>
      <p:sp>
        <p:nvSpPr>
          <p:cNvPr id="3" name="Content Placeholder 2"/>
          <p:cNvSpPr>
            <a:spLocks noGrp="1"/>
          </p:cNvSpPr>
          <p:nvPr>
            <p:ph idx="1"/>
          </p:nvPr>
        </p:nvSpPr>
        <p:spPr>
          <a:xfrm>
            <a:off x="1066800" y="1600200"/>
            <a:ext cx="6934200" cy="4525963"/>
          </a:xfrm>
        </p:spPr>
        <p:txBody>
          <a:bodyPr/>
          <a:lstStyle/>
          <a:p>
            <a:r>
              <a:rPr lang="en-US" sz="2000" dirty="0">
                <a:latin typeface="Arial" panose="020B0604020202020204" pitchFamily="34" charset="0"/>
                <a:cs typeface="Arial" panose="020B0604020202020204" pitchFamily="34" charset="0"/>
              </a:rPr>
              <a:t>Two </a:t>
            </a:r>
            <a:r>
              <a:rPr lang="en-US" sz="2000" b="0" i="0" u="none" strike="noStrike" baseline="0" dirty="0">
                <a:latin typeface="Arial" panose="020B0604020202020204" pitchFamily="34" charset="0"/>
                <a:cs typeface="Arial" panose="020B0604020202020204" pitchFamily="34" charset="0"/>
              </a:rPr>
              <a:t>core principles can guide violence prevention programs for children (see p.  562):</a:t>
            </a:r>
          </a:p>
          <a:p>
            <a:pPr lvl="1"/>
            <a:r>
              <a:rPr lang="en-US" sz="2000" dirty="0">
                <a:latin typeface="Arial" panose="020B0604020202020204" pitchFamily="34" charset="0"/>
                <a:cs typeface="Arial" panose="020B0604020202020204" pitchFamily="34" charset="0"/>
              </a:rPr>
              <a:t>R</a:t>
            </a:r>
            <a:r>
              <a:rPr lang="en-US" sz="2000" b="0" i="0" u="none" strike="noStrike" baseline="0" dirty="0">
                <a:latin typeface="Arial" panose="020B0604020202020204" pitchFamily="34" charset="0"/>
                <a:cs typeface="Arial" panose="020B0604020202020204" pitchFamily="34" charset="0"/>
              </a:rPr>
              <a:t>egulation of action </a:t>
            </a:r>
          </a:p>
          <a:p>
            <a:pPr lvl="1"/>
            <a:r>
              <a:rPr lang="en-US" sz="2000" dirty="0">
                <a:latin typeface="Arial" panose="020B0604020202020204" pitchFamily="34" charset="0"/>
                <a:cs typeface="Arial" panose="020B0604020202020204" pitchFamily="34" charset="0"/>
              </a:rPr>
              <a:t>P</a:t>
            </a:r>
            <a:r>
              <a:rPr lang="en-US" sz="2000" b="0" i="0" u="none" strike="noStrike" baseline="0" dirty="0">
                <a:latin typeface="Arial" panose="020B0604020202020204" pitchFamily="34" charset="0"/>
                <a:cs typeface="Arial" panose="020B0604020202020204" pitchFamily="34" charset="0"/>
              </a:rPr>
              <a:t>ositive social engagement</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639830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Chapter 15</a:t>
            </a:r>
          </a:p>
        </p:txBody>
      </p:sp>
      <p:sp>
        <p:nvSpPr>
          <p:cNvPr id="3" name="Subtitle 2"/>
          <p:cNvSpPr>
            <a:spLocks noGrp="1"/>
          </p:cNvSpPr>
          <p:nvPr>
            <p:ph type="subTitle" sz="quarter" idx="1"/>
          </p:nvPr>
        </p:nvSpPr>
        <p:spPr/>
        <p:txBody>
          <a:bodyPr/>
          <a:lstStyle/>
          <a:p>
            <a:r>
              <a:rPr lang="en-US" sz="4400" b="1" dirty="0"/>
              <a:t>Autism Spectrum Disorder (ASD)</a:t>
            </a:r>
          </a:p>
        </p:txBody>
      </p:sp>
    </p:spTree>
    <p:extLst>
      <p:ext uri="{BB962C8B-B14F-4D97-AF65-F5344CB8AC3E}">
        <p14:creationId xmlns:p14="http://schemas.microsoft.com/office/powerpoint/2010/main" val="157940834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r>
              <a:rPr lang="en-US" sz="2500" dirty="0"/>
              <a:t>(pp. 500</a:t>
            </a:r>
            <a:r>
              <a:rPr lang="en-US" sz="2500" dirty="0">
                <a:effectLst/>
              </a:rPr>
              <a:t>–</a:t>
            </a:r>
            <a:r>
              <a:rPr lang="en-US" sz="2500" dirty="0"/>
              <a:t>501)</a:t>
            </a:r>
          </a:p>
        </p:txBody>
      </p:sp>
      <p:sp>
        <p:nvSpPr>
          <p:cNvPr id="3" name="Content Placeholder 2"/>
          <p:cNvSpPr>
            <a:spLocks noGrp="1"/>
          </p:cNvSpPr>
          <p:nvPr>
            <p:ph idx="1"/>
          </p:nvPr>
        </p:nvSpPr>
        <p:spPr>
          <a:xfrm>
            <a:off x="1066800" y="1295400"/>
            <a:ext cx="7010400" cy="5105400"/>
          </a:xfrm>
        </p:spPr>
        <p:txBody>
          <a:bodyPr>
            <a:noAutofit/>
          </a:bodyPr>
          <a:lstStyle/>
          <a:p>
            <a:r>
              <a:rPr lang="en-US" sz="2000" dirty="0">
                <a:latin typeface="Arial" panose="020B0604020202020204" pitchFamily="34" charset="0"/>
                <a:cs typeface="Arial" panose="020B0604020202020204" pitchFamily="34" charset="0"/>
              </a:rPr>
              <a:t>According to </a:t>
            </a:r>
            <a:r>
              <a:rPr lang="en-US" sz="2000" i="1" dirty="0">
                <a:latin typeface="Arial" panose="020B0604020202020204" pitchFamily="34" charset="0"/>
                <a:cs typeface="Arial" panose="020B0604020202020204" pitchFamily="34" charset="0"/>
              </a:rPr>
              <a:t>DSM-5, </a:t>
            </a:r>
            <a:r>
              <a:rPr lang="en-US" sz="2000" dirty="0">
                <a:latin typeface="Arial" panose="020B0604020202020204" pitchFamily="34" charset="0"/>
                <a:cs typeface="Arial" panose="020B0604020202020204" pitchFamily="34" charset="0"/>
              </a:rPr>
              <a:t>ASD</a:t>
            </a:r>
            <a:r>
              <a:rPr lang="en-US" sz="2000" i="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is a</a:t>
            </a:r>
          </a:p>
          <a:p>
            <a:pPr lvl="1"/>
            <a:r>
              <a:rPr lang="en-US" sz="2000" dirty="0">
                <a:latin typeface="Arial" panose="020B0604020202020204" pitchFamily="34" charset="0"/>
                <a:cs typeface="Arial" panose="020B0604020202020204" pitchFamily="34" charset="0"/>
              </a:rPr>
              <a:t>Neurodevelopmental disorder</a:t>
            </a:r>
          </a:p>
          <a:p>
            <a:pPr lvl="1"/>
            <a:r>
              <a:rPr lang="en-US" sz="2000" dirty="0">
                <a:latin typeface="Arial" panose="020B0604020202020204" pitchFamily="34" charset="0"/>
                <a:cs typeface="Arial" panose="020B0604020202020204" pitchFamily="34" charset="0"/>
              </a:rPr>
              <a:t>With persistent deficits in social communications and social interactions</a:t>
            </a:r>
          </a:p>
          <a:p>
            <a:pPr lvl="1"/>
            <a:r>
              <a:rPr lang="en-US" sz="2000" dirty="0">
                <a:latin typeface="Arial" panose="020B0604020202020204" pitchFamily="34" charset="0"/>
                <a:cs typeface="Arial" panose="020B0604020202020204" pitchFamily="34" charset="0"/>
              </a:rPr>
              <a:t>Marked by repetitive or restricted behaviors, interests, and activities</a:t>
            </a:r>
          </a:p>
          <a:p>
            <a:pPr lvl="0"/>
            <a:r>
              <a:rPr lang="en-US" sz="2000" dirty="0">
                <a:latin typeface="Arial" panose="020B0604020202020204" pitchFamily="34" charset="0"/>
                <a:cs typeface="Arial" panose="020B0604020202020204" pitchFamily="34" charset="0"/>
              </a:rPr>
              <a:t>For some basic facts and statistics about ASD, see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p. 500</a:t>
            </a:r>
          </a:p>
          <a:p>
            <a:pPr lvl="0"/>
            <a:r>
              <a:rPr lang="en-US" sz="2000" dirty="0">
                <a:latin typeface="Arial" panose="020B0604020202020204" pitchFamily="34" charset="0"/>
                <a:cs typeface="Arial" panose="020B0604020202020204" pitchFamily="34" charset="0"/>
              </a:rPr>
              <a:t>For developmental indicators of possible ASD, see Exhibit 15-1 on pp. 502-503</a:t>
            </a:r>
          </a:p>
          <a:p>
            <a:pPr marL="457200" lvl="1"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948573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i="1" dirty="0"/>
              <a:t>DSM-5</a:t>
            </a:r>
            <a:r>
              <a:rPr lang="en-US" dirty="0"/>
              <a:t> Classification of ASD </a:t>
            </a:r>
            <a:br>
              <a:rPr lang="en-US" dirty="0"/>
            </a:br>
            <a:r>
              <a:rPr lang="en-US" sz="2500" dirty="0"/>
              <a:t>(pp. 505-509)[1]</a:t>
            </a:r>
          </a:p>
        </p:txBody>
      </p:sp>
      <p:sp>
        <p:nvSpPr>
          <p:cNvPr id="3" name="Content Placeholder 2"/>
          <p:cNvSpPr>
            <a:spLocks noGrp="1"/>
          </p:cNvSpPr>
          <p:nvPr>
            <p:ph idx="1"/>
          </p:nvPr>
        </p:nvSpPr>
        <p:spPr>
          <a:xfrm>
            <a:off x="1066800" y="1524000"/>
            <a:ext cx="7010400" cy="5029200"/>
          </a:xfrm>
        </p:spPr>
        <p:txBody>
          <a:bodyPr/>
          <a:lstStyle/>
          <a:p>
            <a:r>
              <a:rPr lang="en-US" sz="2000" dirty="0">
                <a:latin typeface="Arial" panose="020B0604020202020204" pitchFamily="34" charset="0"/>
                <a:cs typeface="Arial" panose="020B0604020202020204" pitchFamily="34" charset="0"/>
              </a:rPr>
              <a:t>See Exhibit 15-2, pp. 506-508, for </a:t>
            </a:r>
            <a:r>
              <a:rPr lang="en-US" sz="2000" i="1" dirty="0">
                <a:latin typeface="Arial" panose="020B0604020202020204" pitchFamily="34" charset="0"/>
                <a:cs typeface="Arial" panose="020B0604020202020204" pitchFamily="34" charset="0"/>
              </a:rPr>
              <a:t>DSM-5</a:t>
            </a:r>
            <a:r>
              <a:rPr lang="en-US" sz="2000" dirty="0">
                <a:latin typeface="Arial" panose="020B0604020202020204" pitchFamily="34" charset="0"/>
                <a:cs typeface="Arial" panose="020B0604020202020204" pitchFamily="34" charset="0"/>
              </a:rPr>
              <a:t> criteria</a:t>
            </a:r>
          </a:p>
          <a:p>
            <a:r>
              <a:rPr lang="en-US" sz="2000" dirty="0">
                <a:latin typeface="Arial" panose="020B0604020202020204" pitchFamily="34" charset="0"/>
                <a:cs typeface="Arial" panose="020B0604020202020204" pitchFamily="34" charset="0"/>
              </a:rPr>
              <a:t>Table 15-1, p. 509, provides a </a:t>
            </a:r>
            <a:r>
              <a:rPr lang="en-US" sz="2000" i="1" dirty="0">
                <a:latin typeface="Arial" panose="020B0604020202020204" pitchFamily="34" charset="0"/>
                <a:cs typeface="Arial" panose="020B0604020202020204" pitchFamily="34" charset="0"/>
              </a:rPr>
              <a:t>DSM-5 </a:t>
            </a:r>
            <a:r>
              <a:rPr lang="en-US" sz="2000" dirty="0">
                <a:latin typeface="Arial" panose="020B0604020202020204" pitchFamily="34" charset="0"/>
                <a:cs typeface="Arial" panose="020B0604020202020204" pitchFamily="34" charset="0"/>
              </a:rPr>
              <a:t>checklist for arriving at a diagnosis of autism spectrum disorder</a:t>
            </a: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907209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r>
              <a:rPr lang="en-US" dirty="0">
                <a:solidFill>
                  <a:schemeClr val="tx1"/>
                </a:solidFill>
              </a:rPr>
              <a:t>Intellectual Functioning of Children with ASD </a:t>
            </a:r>
            <a:r>
              <a:rPr lang="en-US" sz="2500" dirty="0">
                <a:solidFill>
                  <a:schemeClr val="tx1"/>
                </a:solidFill>
              </a:rPr>
              <a:t>(pp. 510</a:t>
            </a:r>
            <a:r>
              <a:rPr lang="en-US" sz="2800" dirty="0">
                <a:effectLst/>
              </a:rPr>
              <a:t>–</a:t>
            </a:r>
            <a:r>
              <a:rPr lang="en-US" sz="2500" dirty="0">
                <a:solidFill>
                  <a:schemeClr val="tx1"/>
                </a:solidFill>
              </a:rPr>
              <a:t>511)</a:t>
            </a:r>
          </a:p>
        </p:txBody>
      </p:sp>
      <p:sp>
        <p:nvSpPr>
          <p:cNvPr id="3" name="Content Placeholder 2"/>
          <p:cNvSpPr>
            <a:spLocks noGrp="1"/>
          </p:cNvSpPr>
          <p:nvPr>
            <p:ph idx="1"/>
          </p:nvPr>
        </p:nvSpPr>
        <p:spPr>
          <a:xfrm>
            <a:off x="1219200" y="1905001"/>
            <a:ext cx="6781800" cy="4724400"/>
          </a:xfrm>
        </p:spPr>
        <p:txBody>
          <a:bodyPr>
            <a:noAutofit/>
          </a:bodyPr>
          <a:lstStyle/>
          <a:p>
            <a:r>
              <a:rPr lang="en-US" sz="2000" dirty="0">
                <a:latin typeface="Arial" panose="020B0604020202020204" pitchFamily="34" charset="0"/>
                <a:cs typeface="Arial" panose="020B0604020202020204" pitchFamily="34" charset="0"/>
              </a:rPr>
              <a:t>For some key findings on the intellectual functioning and second-language learning of children with ASD, see pp. 510-511</a:t>
            </a:r>
          </a:p>
        </p:txBody>
      </p:sp>
    </p:spTree>
    <p:extLst>
      <p:ext uri="{BB962C8B-B14F-4D97-AF65-F5344CB8AC3E}">
        <p14:creationId xmlns:p14="http://schemas.microsoft.com/office/powerpoint/2010/main" val="267441084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ASD and Bullying </a:t>
            </a:r>
            <a:r>
              <a:rPr lang="en-US" sz="2500" dirty="0"/>
              <a:t>(pp. 511-512)</a:t>
            </a:r>
          </a:p>
        </p:txBody>
      </p:sp>
      <p:sp>
        <p:nvSpPr>
          <p:cNvPr id="3" name="Content Placeholder 2"/>
          <p:cNvSpPr>
            <a:spLocks noGrp="1"/>
          </p:cNvSpPr>
          <p:nvPr>
            <p:ph idx="1"/>
          </p:nvPr>
        </p:nvSpPr>
        <p:spPr>
          <a:xfrm>
            <a:off x="1219200" y="1600200"/>
            <a:ext cx="7010400" cy="4525963"/>
          </a:xfrm>
        </p:spPr>
        <p:txBody>
          <a:bodyPr/>
          <a:lstStyle/>
          <a:p>
            <a:r>
              <a:rPr lang="en-US" sz="2000" dirty="0">
                <a:latin typeface="Arial" panose="020B0604020202020204" pitchFamily="34" charset="0"/>
                <a:cs typeface="Arial" panose="020B0604020202020204" pitchFamily="34" charset="0"/>
              </a:rPr>
              <a:t>See pp. 511-512 for first-person accounts of children with ASD who have been bullied in the following areas</a:t>
            </a:r>
          </a:p>
          <a:p>
            <a:pPr lvl="1"/>
            <a:r>
              <a:rPr lang="en-US" sz="2000" dirty="0">
                <a:latin typeface="Arial" panose="020B0604020202020204" pitchFamily="34" charset="0"/>
                <a:cs typeface="Arial" panose="020B0604020202020204" pitchFamily="34" charset="0"/>
              </a:rPr>
              <a:t>Verbal bullying</a:t>
            </a:r>
          </a:p>
          <a:p>
            <a:pPr lvl="1"/>
            <a:r>
              <a:rPr lang="en-US" sz="2000" dirty="0">
                <a:latin typeface="Arial" panose="020B0604020202020204" pitchFamily="34" charset="0"/>
                <a:cs typeface="Arial" panose="020B0604020202020204" pitchFamily="34" charset="0"/>
              </a:rPr>
              <a:t>Physical bullying</a:t>
            </a:r>
          </a:p>
          <a:p>
            <a:pPr lvl="1"/>
            <a:r>
              <a:rPr lang="en-US" sz="2000" dirty="0">
                <a:latin typeface="Arial" panose="020B0604020202020204" pitchFamily="34" charset="0"/>
                <a:cs typeface="Arial" panose="020B0604020202020204" pitchFamily="34" charset="0"/>
              </a:rPr>
              <a:t>Relational bullying</a:t>
            </a:r>
          </a:p>
          <a:p>
            <a:pPr lvl="1"/>
            <a:r>
              <a:rPr lang="en-US" sz="2000" dirty="0">
                <a:latin typeface="Arial" panose="020B0604020202020204" pitchFamily="34" charset="0"/>
                <a:cs typeface="Arial" panose="020B0604020202020204" pitchFamily="34" charset="0"/>
              </a:rPr>
              <a:t>Cyberbullying</a:t>
            </a:r>
          </a:p>
        </p:txBody>
      </p:sp>
    </p:spTree>
    <p:extLst>
      <p:ext uri="{BB962C8B-B14F-4D97-AF65-F5344CB8AC3E}">
        <p14:creationId xmlns:p14="http://schemas.microsoft.com/office/powerpoint/2010/main" val="51077393"/>
      </p:ext>
    </p:extLst>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7172</TotalTime>
  <Words>7938</Words>
  <Application>Microsoft Office PowerPoint</Application>
  <PresentationFormat>On-screen Show (4:3)</PresentationFormat>
  <Paragraphs>858</Paragraphs>
  <Slides>209</Slides>
  <Notes>4</Notes>
  <HiddenSlides>0</HiddenSlides>
  <MMClips>0</MMClips>
  <ScaleCrop>false</ScaleCrop>
  <HeadingPairs>
    <vt:vector size="4" baseType="variant">
      <vt:variant>
        <vt:lpstr>Theme</vt:lpstr>
      </vt:variant>
      <vt:variant>
        <vt:i4>1</vt:i4>
      </vt:variant>
      <vt:variant>
        <vt:lpstr>Slide Titles</vt:lpstr>
      </vt:variant>
      <vt:variant>
        <vt:i4>209</vt:i4>
      </vt:variant>
    </vt:vector>
  </HeadingPairs>
  <TitlesOfParts>
    <vt:vector size="210" baseType="lpstr">
      <vt:lpstr>Stream</vt:lpstr>
      <vt:lpstr>Webinar Foundations of Behavioral, Social, and Clinical Assessment of Children Seventh Edition</vt:lpstr>
      <vt:lpstr>Introduction to COVID-19 [1]</vt:lpstr>
      <vt:lpstr>Introduction to COVID-19 [2]</vt:lpstr>
      <vt:lpstr>Risk Factors [1]</vt:lpstr>
      <vt:lpstr>Risk Factors [2]</vt:lpstr>
      <vt:lpstr>Risk Factors [3]</vt:lpstr>
      <vt:lpstr>Risk Factors [4]</vt:lpstr>
      <vt:lpstr>Risk Factors [5]</vt:lpstr>
      <vt:lpstr>Research Studies with Parents and Children on COVID-19 [1]</vt:lpstr>
      <vt:lpstr>Research Studies with Parents and Children on COVID-19 [2]</vt:lpstr>
      <vt:lpstr>U.S. Surgeon Advisory [1]</vt:lpstr>
      <vt:lpstr>U.S. Surgeon Advisory [2]</vt:lpstr>
      <vt:lpstr>U.S. Surgeon Advisory [3]</vt:lpstr>
      <vt:lpstr>U.S. Surgeon Advisory [4]</vt:lpstr>
      <vt:lpstr>Health Care Claims and Emergency Department Visits in the United States[1]</vt:lpstr>
      <vt:lpstr>Health Care Claims and Emergency Department Visits in the United States[2]</vt:lpstr>
      <vt:lpstr>Health Care Claims and Emergency Department Visits in the United States[3]</vt:lpstr>
      <vt:lpstr>Health Care Claims and Emergency Department Visits in the United States[4]</vt:lpstr>
      <vt:lpstr>Interventions [1]</vt:lpstr>
      <vt:lpstr>Interventions [2]</vt:lpstr>
      <vt:lpstr>Interventions [3]</vt:lpstr>
      <vt:lpstr>Preventing School and Community Violence [1]</vt:lpstr>
      <vt:lpstr>Preventing School and Community Violence [2]</vt:lpstr>
      <vt:lpstr>Preventing School and Community Violence [3]</vt:lpstr>
      <vt:lpstr>Preventing School and Community Violence [4]</vt:lpstr>
      <vt:lpstr>Preventing School and Community Violence  Resources in Behavioral 7th [4]</vt:lpstr>
      <vt:lpstr>CDC’S Key Findings on Autism Spectrum Disorder, 2023 [1]</vt:lpstr>
      <vt:lpstr>CDC’S Key Findings on Autism Spectrum Disorder, 2023 [2]</vt:lpstr>
      <vt:lpstr>CDC’S Key Findings on Autism Spectrum Disorder, 2023 [3]</vt:lpstr>
      <vt:lpstr>CDC’S Key Findings on Autism Spectrum Disorder, 2023 [4]</vt:lpstr>
      <vt:lpstr>African American Fifth Grader with an Autism Spectrum Disorder Commits Suicide [1]</vt:lpstr>
      <vt:lpstr>African American Fifth Grader with an Autism Spectrum Disorder Commits Suicide [2]</vt:lpstr>
      <vt:lpstr>African American Fifth Grader with an Autism Spectrum Disorder Commits Suicide [3]</vt:lpstr>
      <vt:lpstr>Perez v. Sturgis Public Schools, 21-887[1]</vt:lpstr>
      <vt:lpstr>Perez v. Sturgis Public Schools, 21-887[2]</vt:lpstr>
      <vt:lpstr>Perez v. Sturgis Public Schools, 21-887[3]</vt:lpstr>
      <vt:lpstr>U.S. Teen Girls Experiencing Increased Sadness and Violence—CDC, 2021 [1]</vt:lpstr>
      <vt:lpstr>U.S. Teen Girls Experiencing Increased Sadness and Violence—CDC, 2021 [2]</vt:lpstr>
      <vt:lpstr>U.S. Teen Girls Experiencing Increased Sadness and Violence—CDC, 2021 [3]</vt:lpstr>
      <vt:lpstr>U.S. Teen Girls Experiencing Increased Sadness and Violence—CDC, 2021 [4]</vt:lpstr>
      <vt:lpstr>U.S. Teen Girls Experiencing Increased Sadness and Violence—CDC, 2021 [5]</vt:lpstr>
      <vt:lpstr>Some DSM-5-TR Changes Related to Children (Effective March 2022) [1]</vt:lpstr>
      <vt:lpstr>Some DSM-5-TR Changes Related to Children (Effective March 2022) [2]</vt:lpstr>
      <vt:lpstr>Some DSM-5-TR Changes Related to Children (Effective March 2022) [3]</vt:lpstr>
      <vt:lpstr>Some DSM-5-TR Changes Related to Children (Effective March 2022) [4]</vt:lpstr>
      <vt:lpstr>Chapter 18</vt:lpstr>
      <vt:lpstr>Introduction  (pp. 608-614)[1]</vt:lpstr>
      <vt:lpstr>Introduction  (pp. 608-614)[2] (Continued)</vt:lpstr>
      <vt:lpstr>Introduction  (pp. 608-614)[3] (Continued)</vt:lpstr>
      <vt:lpstr>Introduction  (pp. 608-614)[4] (Continued)</vt:lpstr>
      <vt:lpstr>Introduction  (pp. 608-614)[5] (Continued)</vt:lpstr>
      <vt:lpstr>Reporting Child Maltreatment (pp. 615-616)</vt:lpstr>
      <vt:lpstr>Statistics on Child Maltreatment (pp. 616-618)</vt:lpstr>
      <vt:lpstr>Statistics on Perpetrators (p. 618)</vt:lpstr>
      <vt:lpstr>Reasons People Maltreat Children (pp. 618-621)</vt:lpstr>
      <vt:lpstr>Neglectful Parents (pp. 623-625)</vt:lpstr>
      <vt:lpstr>Factitious Disorder Imposed on Another (FDIA) (p. 625)</vt:lpstr>
      <vt:lpstr>Intimate Partner Violence  (pp. 625-630) [1]</vt:lpstr>
      <vt:lpstr>Intimate Partner Violence  (pp. 625-630) [2] (Continued)</vt:lpstr>
      <vt:lpstr>Link Between IPV and Child Maltreatment (pp. 628-630)</vt:lpstr>
      <vt:lpstr>Chapter 17</vt:lpstr>
      <vt:lpstr>Introduction (pp. 570-572)[1] </vt:lpstr>
      <vt:lpstr>Characteristics of Bullying  (pp. 572-575)[1]</vt:lpstr>
      <vt:lpstr>Characteristics of Cyberbullying (pp. 574-579)[1]</vt:lpstr>
      <vt:lpstr>Cyberbullying vs. Traditional Bullying (pp. 579-581)[1]</vt:lpstr>
      <vt:lpstr>Cyberbullying vs. Traditional Bullying (pp. 579-581)[2] (Continued)</vt:lpstr>
      <vt:lpstr>Characteristics of Victims of Bullying (pp. 582-588)[1]</vt:lpstr>
      <vt:lpstr>Characteristics of Victims of Bullying (pp. 582-588)[2] (Continued)</vt:lpstr>
      <vt:lpstr>Characteristics of Victims of Bullying (pp. 582-588)[5] (Continued)</vt:lpstr>
      <vt:lpstr>Characteristics of Bystanders (pp. 589-591)[1]</vt:lpstr>
      <vt:lpstr>Characteristics of Bystanders (pp. 589-591)[2] (Continued)</vt:lpstr>
      <vt:lpstr>School Climate (pp. 590-593)</vt:lpstr>
      <vt:lpstr>Evaluating Incidents of Bullying (p. 593)</vt:lpstr>
      <vt:lpstr>Interventions (pp. 593-597)</vt:lpstr>
      <vt:lpstr>Chapter 16</vt:lpstr>
      <vt:lpstr>Introduction (pp. 532-534)</vt:lpstr>
      <vt:lpstr>Types of Traumatic Events  (pp. 532, 534-535)</vt:lpstr>
      <vt:lpstr>Disturbances Shown by Survivors (pp. 536-537) </vt:lpstr>
      <vt:lpstr>Assessment of Trauma Survivors (pp. 537-538)</vt:lpstr>
      <vt:lpstr>Coping with Trauma (pp. 538-543)[1]</vt:lpstr>
      <vt:lpstr>Coping with Trauma (pp. 538-543)[2] (Continued)</vt:lpstr>
      <vt:lpstr>Coping with Trauma (pp. 538-543)[3]</vt:lpstr>
      <vt:lpstr>Violence (pp. 543-546)[1]</vt:lpstr>
      <vt:lpstr>Violence (pp. 543-546)[2](Continued)</vt:lpstr>
      <vt:lpstr>Violence (pp. 543-546)[3] (Continued)</vt:lpstr>
      <vt:lpstr>Violence (pp. 543-546)[4] (Continued)</vt:lpstr>
      <vt:lpstr>Ethnicity and Trauma (pp. 546-547)</vt:lpstr>
      <vt:lpstr>Trauma-Related Disorders (pp. 547-550)[1]</vt:lpstr>
      <vt:lpstr>Trauma-Related Disorders (pp. 547-550)[2](Continued)</vt:lpstr>
      <vt:lpstr>Trauma-Related Disorders (pp. 547-550)[3] (Continued)</vt:lpstr>
      <vt:lpstr>Traumatic Brain Injury (TBI) (pp. 550-562)</vt:lpstr>
      <vt:lpstr>Formal and Informal Assessment Procedures for TBI (pp. 555-556)</vt:lpstr>
      <vt:lpstr>Trauma-Informed Care (pp. 558-562)</vt:lpstr>
      <vt:lpstr>Violence Prevention (p. 562)</vt:lpstr>
      <vt:lpstr>Chapter 15</vt:lpstr>
      <vt:lpstr>Introduction  (pp. 500–501)</vt:lpstr>
      <vt:lpstr>DSM-5 Classification of ASD  (pp. 505-509)[1]</vt:lpstr>
      <vt:lpstr>Intellectual Functioning of Children with ASD (pp. 510–511)</vt:lpstr>
      <vt:lpstr>ASD and Bullying (pp. 511-512)</vt:lpstr>
      <vt:lpstr>Assessment of Children with ASD  (pp. 512–517) </vt:lpstr>
      <vt:lpstr>Assessment of Children for ASD  (pp. 512–517)[5]</vt:lpstr>
      <vt:lpstr>Assessment Measures for ASD (pp. 514–515)</vt:lpstr>
      <vt:lpstr>Prognosis for Children with ASD (p. 519)[1]</vt:lpstr>
      <vt:lpstr>Chapter 14</vt:lpstr>
      <vt:lpstr>Introduction (p. 472)</vt:lpstr>
      <vt:lpstr>DSM-5 Diagnostic Criteria  (pp. 472-473)</vt:lpstr>
      <vt:lpstr>Disorders Comorbid with ADHD in Children (p. 473-474)[1]</vt:lpstr>
      <vt:lpstr>Assessment of ADHD  (pp. 478–484)</vt:lpstr>
      <vt:lpstr>Chapter 13</vt:lpstr>
      <vt:lpstr>Introduction (pp. 434-435)</vt:lpstr>
      <vt:lpstr>Oppositional Defiant Disorder (ODD)(p. 434-435)[1]</vt:lpstr>
      <vt:lpstr>Oppositional Defiant Disorder (ODD)(p. 434-435)[2](Continued)</vt:lpstr>
      <vt:lpstr>Assessment of Oppositional Defiant Disorder and Conduct Disorder (pp. 435-436)</vt:lpstr>
      <vt:lpstr>Conduct Disorder (pp. 437–438)[1]</vt:lpstr>
      <vt:lpstr>Conduct Disorder (pp. 437–438)[2] (Continued)</vt:lpstr>
      <vt:lpstr>Conduct Disorder (pp. 437–438)[3] (Continued)</vt:lpstr>
      <vt:lpstr>Assessment of Conduct Disorder  (p. 438)</vt:lpstr>
      <vt:lpstr>Anxiety Disorders (pp. 441–443)[1]</vt:lpstr>
      <vt:lpstr>Anxiety Disorders (pp. 436–437)[2] (Continued)</vt:lpstr>
      <vt:lpstr>Assessing Anxiety Disorders  (pp. 443-444)</vt:lpstr>
      <vt:lpstr>Depressive Disorders (pp. 447–448)[1]</vt:lpstr>
      <vt:lpstr>Assessment of Depressive Disorders (pp. 448-449)</vt:lpstr>
      <vt:lpstr>Suicide Risk (pp. 452–460)[1]</vt:lpstr>
      <vt:lpstr>Substance-Related Disorders  (pp. 460–464)[1]</vt:lpstr>
      <vt:lpstr>Chapter 12</vt:lpstr>
      <vt:lpstr>What is FBA? (p. 412) [1]</vt:lpstr>
      <vt:lpstr>What is FBA? (p. 412)[2](Continued)</vt:lpstr>
      <vt:lpstr>Conditions Surrounding the Problem Behavior (pp. 413-415)</vt:lpstr>
      <vt:lpstr>Chapter 11</vt:lpstr>
      <vt:lpstr>Definition of Adaptive Behavior  (pp. 392–393) [1]</vt:lpstr>
      <vt:lpstr>Definition of Adaptive Behavior  (pp. 392–393)[2] (Continued)</vt:lpstr>
      <vt:lpstr>Chapter 10</vt:lpstr>
      <vt:lpstr>Definition of  Executive Functions (EF) (p. 374)</vt:lpstr>
      <vt:lpstr>Primary Executive Functions (p. 374)</vt:lpstr>
      <vt:lpstr>Developmental Aspects of Executive Functions (pp. 376, 378-380)</vt:lpstr>
      <vt:lpstr>Assessment of Executive Functions (pp. 382-385)</vt:lpstr>
      <vt:lpstr>Limitations in the Assessment of Executive Functions (p. 384) </vt:lpstr>
      <vt:lpstr>Chapter 9</vt:lpstr>
      <vt:lpstr>Introduction (pp. 328-329)[1]</vt:lpstr>
      <vt:lpstr>Introduction (pp. 328-329)[2] (Continued)</vt:lpstr>
      <vt:lpstr>Introduction (pp. 328-329)[3] (Continued)</vt:lpstr>
      <vt:lpstr>U.S. Preventive Services  Task Force</vt:lpstr>
      <vt:lpstr>Chapter 8</vt:lpstr>
      <vt:lpstr>Reliability of Observational Coding Systems (pp. 298-299)[1]</vt:lpstr>
      <vt:lpstr>Self-Monitoring Assessment  (pp. 310-317)</vt:lpstr>
      <vt:lpstr>Chapter 7</vt:lpstr>
      <vt:lpstr>Introduction to Observational Methods (p. 244)[1]</vt:lpstr>
      <vt:lpstr>Observational Settings and Sources (pp. 246–254)</vt:lpstr>
      <vt:lpstr>Observational Recording Methods (p. 255)</vt:lpstr>
      <vt:lpstr>Questions for Observing a Child’s Interactions with Others (p. 256)</vt:lpstr>
      <vt:lpstr>Observing Parent-Infant Interactions (pp. 257–259)</vt:lpstr>
      <vt:lpstr>Observing Parent-Toddler Interactions (pp. 257–259)</vt:lpstr>
      <vt:lpstr>Observing Parent and School-Aged Child Interactions   (p. 259)</vt:lpstr>
      <vt:lpstr>Observing a Teacher and Classroom (pp. 261-262)</vt:lpstr>
      <vt:lpstr>Chapter 6</vt:lpstr>
      <vt:lpstr>Evaluating Your Interview Techniques (pp. 238–239)</vt:lpstr>
      <vt:lpstr>Chapter 5</vt:lpstr>
      <vt:lpstr>Factors Affecting Memory for Personally Experienced Events  (pp. 192-193)</vt:lpstr>
      <vt:lpstr>Techniques for Interviewing Children (pp. 194-198)[1]</vt:lpstr>
      <vt:lpstr>Goals of the Interview with Parents (p. 202)</vt:lpstr>
      <vt:lpstr>Background Questionnaire (p. 204)</vt:lpstr>
      <vt:lpstr>Interviewing Teachers (pp. 206–208)[1]</vt:lpstr>
      <vt:lpstr>Interviewing the Family  (pp. 207–225)</vt:lpstr>
      <vt:lpstr>Guidelines for Conducting the Family Interview (pp. 209 &amp; 211) </vt:lpstr>
      <vt:lpstr>Chapter 4</vt:lpstr>
      <vt:lpstr>Purposes of Clinical Assessment Interviews (pp. 148-149)[1]</vt:lpstr>
      <vt:lpstr>Degrees of Structure in Initial Clinical Assessment Interviews  (pp. 149–152)</vt:lpstr>
      <vt:lpstr>Fundamental Interviewing Guidelines (pp. 152-154)</vt:lpstr>
      <vt:lpstr>Developing Sensitive Interviewing (pp. 159-160)</vt:lpstr>
      <vt:lpstr>Avoiding Certain Types of Questions (pp. 162-166) </vt:lpstr>
      <vt:lpstr>Chapter 3</vt:lpstr>
      <vt:lpstr>Culturally &amp; Linguistically Diverse Groups (p. 110)</vt:lpstr>
      <vt:lpstr>Problems, Values, and Acculturation (pp. 110-118) [1]</vt:lpstr>
      <vt:lpstr>Stress Associated with Acculturation (pp. 116-117) [1]</vt:lpstr>
      <vt:lpstr>Stress Associated with Acculturation (p. 116) [2] (Continued)</vt:lpstr>
      <vt:lpstr>Ethnicity and Disability Under IDEA 2004 (pp. 120, 122 &amp; 123)</vt:lpstr>
      <vt:lpstr>Assessment of Culturally and Linguistically Diverse Groups  (pp. 124-126) </vt:lpstr>
      <vt:lpstr>Difficulties in Using Interpreters  (pp. 130-131) </vt:lpstr>
      <vt:lpstr>Suggestions for Working with Interpreters (pp. 131-132)[1]</vt:lpstr>
      <vt:lpstr>Recommendations for Conducting Effective Assessments (pp. 132–138)</vt:lpstr>
      <vt:lpstr>Chapter 2</vt:lpstr>
      <vt:lpstr>Observing Children: During the Assessment (pp. 80-91) [1]</vt:lpstr>
      <vt:lpstr>Observing Children: During the Assessment (pp. 80, 84-90) [2] (Continued)</vt:lpstr>
      <vt:lpstr>Behavior &amp; Attitude Checklist (Table 2-6, pp. 90-91)</vt:lpstr>
      <vt:lpstr>Administering Tests to Children with Special Needs  (pp. 90-93)</vt:lpstr>
      <vt:lpstr>Controversy About Using Standardized Tests (pp. 96-97) </vt:lpstr>
      <vt:lpstr>Accounting for Poor Test Performance (p. 98) [1] </vt:lpstr>
      <vt:lpstr>Computer-Based Administration, Scoring, and Interpretation  </vt:lpstr>
      <vt:lpstr>Concluding Comment (p. 102)</vt:lpstr>
      <vt:lpstr>Chapter 1</vt:lpstr>
      <vt:lpstr>Technical and Clinical Skills Needed (pp. 2-3) </vt:lpstr>
      <vt:lpstr>Variables to Consider in a Multimethod Assessment (Figure 1-2 on p. 7 and pp. 6-14)</vt:lpstr>
      <vt:lpstr>Evaluator Characteristics that Affect the Assessment (pp. 11-12)[1]</vt:lpstr>
      <vt:lpstr>Evaluator Characteristics that Affect the Assessment (pp. 11-12)[2]  (Continued)</vt:lpstr>
      <vt:lpstr>Child Characteristics that Affect the Assessment (p. 12)</vt:lpstr>
      <vt:lpstr>Steps in a Multimethod Assessment (Figure 1-3, pp. 14–20) [1]</vt:lpstr>
      <vt:lpstr>Steps in a Multimethod Assessment (Figure 1-3, pp. 14–20) [2](Continued)</vt:lpstr>
      <vt:lpstr>Questions to Consider When Reviewing an Assessment Measure  (p. 17)</vt:lpstr>
      <vt:lpstr>Theoretical Perspectives for Behavioral, Social, and Clinical Assessments (pp. 20, 22–29) [1]</vt:lpstr>
      <vt:lpstr>Theoretical Perspectives for Behavioral, Social, and Clinical Assessments (pp. 29–36) [2] (Continued)</vt:lpstr>
      <vt:lpstr>Approaches to Classification (pp. 36–37) </vt:lpstr>
      <vt:lpstr>Clinical Approach-  Classification (pp. 37-39)</vt:lpstr>
      <vt:lpstr>Risk and Protective Factors (pp. 43–49)</vt:lpstr>
      <vt:lpstr>Ethical &amp; Legal Considerations  (Table 1-9, p. 49–54) [1]</vt:lpstr>
      <vt:lpstr>Ethical &amp; Legal Considerations  (p. 49–54) [2] (Continued)</vt:lpstr>
      <vt:lpstr>Ethical &amp; Legal Considerations (Table 1-10, p. 49–54)[3] (Continued)</vt:lpstr>
      <vt:lpstr>Children with Special Needs (pp. 54–55)</vt:lpstr>
      <vt:lpstr>Guidelines for Intervention and Prevention (pp. 55-56) [1]</vt:lpstr>
      <vt:lpstr>Guidelines for Intervention and Prevention (pp. 55-56) [2] (Continued)</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INSTRUCTOR’S MANUAL TO ACCOMPANY Foundations of Behavioral, Social, and Clinical Assessment of Children Seventh Edition</dc:title>
  <dc:creator>Pat's</dc:creator>
  <cp:lastModifiedBy>Admin</cp:lastModifiedBy>
  <cp:revision>114</cp:revision>
  <dcterms:created xsi:type="dcterms:W3CDTF">2021-10-07T20:44:01Z</dcterms:created>
  <dcterms:modified xsi:type="dcterms:W3CDTF">2023-03-27T19:18:03Z</dcterms:modified>
</cp:coreProperties>
</file>