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90"/>
  </p:notesMasterIdLst>
  <p:handoutMasterIdLst>
    <p:handoutMasterId r:id="rId191"/>
  </p:handoutMasterIdLst>
  <p:sldIdLst>
    <p:sldId id="1575" r:id="rId2"/>
    <p:sldId id="1564" r:id="rId3"/>
    <p:sldId id="1580" r:id="rId4"/>
    <p:sldId id="1651" r:id="rId5"/>
    <p:sldId id="1581" r:id="rId6"/>
    <p:sldId id="1652" r:id="rId7"/>
    <p:sldId id="1582" r:id="rId8"/>
    <p:sldId id="1565" r:id="rId9"/>
    <p:sldId id="1566" r:id="rId10"/>
    <p:sldId id="1562" r:id="rId11"/>
    <p:sldId id="1563" r:id="rId12"/>
    <p:sldId id="1583" r:id="rId13"/>
    <p:sldId id="1567" r:id="rId14"/>
    <p:sldId id="1572" r:id="rId15"/>
    <p:sldId id="1571" r:id="rId16"/>
    <p:sldId id="1573" r:id="rId17"/>
    <p:sldId id="1574" r:id="rId18"/>
    <p:sldId id="1576" r:id="rId19"/>
    <p:sldId id="1577" r:id="rId20"/>
    <p:sldId id="1579" r:id="rId21"/>
    <p:sldId id="1578" r:id="rId22"/>
    <p:sldId id="576" r:id="rId23"/>
    <p:sldId id="535" r:id="rId24"/>
    <p:sldId id="1552" r:id="rId25"/>
    <p:sldId id="1591" r:id="rId26"/>
    <p:sldId id="1554" r:id="rId27"/>
    <p:sldId id="1555" r:id="rId28"/>
    <p:sldId id="1556" r:id="rId29"/>
    <p:sldId id="1595" r:id="rId30"/>
    <p:sldId id="1598" r:id="rId31"/>
    <p:sldId id="1596" r:id="rId32"/>
    <p:sldId id="257" r:id="rId33"/>
    <p:sldId id="1056" r:id="rId34"/>
    <p:sldId id="1635" r:id="rId35"/>
    <p:sldId id="1338" r:id="rId36"/>
    <p:sldId id="1275" r:id="rId37"/>
    <p:sldId id="1584" r:id="rId38"/>
    <p:sldId id="1585" r:id="rId39"/>
    <p:sldId id="1587" r:id="rId40"/>
    <p:sldId id="1586" r:id="rId41"/>
    <p:sldId id="1634" r:id="rId42"/>
    <p:sldId id="1636" r:id="rId43"/>
    <p:sldId id="1637" r:id="rId44"/>
    <p:sldId id="1278" r:id="rId45"/>
    <p:sldId id="1279" r:id="rId46"/>
    <p:sldId id="1638" r:id="rId47"/>
    <p:sldId id="1532" r:id="rId48"/>
    <p:sldId id="1533" r:id="rId49"/>
    <p:sldId id="1639" r:id="rId50"/>
    <p:sldId id="1590" r:id="rId51"/>
    <p:sldId id="1402" r:id="rId52"/>
    <p:sldId id="1640" r:id="rId53"/>
    <p:sldId id="1280" r:id="rId54"/>
    <p:sldId id="1641" r:id="rId55"/>
    <p:sldId id="1544" r:id="rId56"/>
    <p:sldId id="1642" r:id="rId57"/>
    <p:sldId id="1288" r:id="rId58"/>
    <p:sldId id="1289" r:id="rId59"/>
    <p:sldId id="1290" r:id="rId60"/>
    <p:sldId id="1644" r:id="rId61"/>
    <p:sldId id="1645" r:id="rId62"/>
    <p:sldId id="1647" r:id="rId63"/>
    <p:sldId id="1648" r:id="rId64"/>
    <p:sldId id="1649" r:id="rId65"/>
    <p:sldId id="1650" r:id="rId66"/>
    <p:sldId id="1646" r:id="rId67"/>
    <p:sldId id="1643" r:id="rId68"/>
    <p:sldId id="1550" r:id="rId69"/>
    <p:sldId id="1551" r:id="rId70"/>
    <p:sldId id="1291" r:id="rId71"/>
    <p:sldId id="1292" r:id="rId72"/>
    <p:sldId id="1293" r:id="rId73"/>
    <p:sldId id="1420" r:id="rId74"/>
    <p:sldId id="1319" r:id="rId75"/>
    <p:sldId id="1282" r:id="rId76"/>
    <p:sldId id="1304" r:id="rId77"/>
    <p:sldId id="1283" r:id="rId78"/>
    <p:sldId id="258" r:id="rId79"/>
    <p:sldId id="528" r:id="rId80"/>
    <p:sldId id="1592" r:id="rId81"/>
    <p:sldId id="1593" r:id="rId82"/>
    <p:sldId id="1594" r:id="rId83"/>
    <p:sldId id="574" r:id="rId84"/>
    <p:sldId id="529" r:id="rId85"/>
    <p:sldId id="530" r:id="rId86"/>
    <p:sldId id="531" r:id="rId87"/>
    <p:sldId id="578" r:id="rId88"/>
    <p:sldId id="614" r:id="rId89"/>
    <p:sldId id="580" r:id="rId90"/>
    <p:sldId id="579" r:id="rId91"/>
    <p:sldId id="581" r:id="rId92"/>
    <p:sldId id="582" r:id="rId93"/>
    <p:sldId id="583" r:id="rId94"/>
    <p:sldId id="539" r:id="rId95"/>
    <p:sldId id="541" r:id="rId96"/>
    <p:sldId id="545" r:id="rId97"/>
    <p:sldId id="546" r:id="rId98"/>
    <p:sldId id="586" r:id="rId99"/>
    <p:sldId id="613" r:id="rId100"/>
    <p:sldId id="589" r:id="rId101"/>
    <p:sldId id="591" r:id="rId102"/>
    <p:sldId id="592" r:id="rId103"/>
    <p:sldId id="593" r:id="rId104"/>
    <p:sldId id="595" r:id="rId105"/>
    <p:sldId id="597" r:id="rId106"/>
    <p:sldId id="602" r:id="rId107"/>
    <p:sldId id="568" r:id="rId108"/>
    <p:sldId id="604" r:id="rId109"/>
    <p:sldId id="1597" r:id="rId110"/>
    <p:sldId id="1600" r:id="rId111"/>
    <p:sldId id="612" r:id="rId112"/>
    <p:sldId id="632" r:id="rId113"/>
    <p:sldId id="1599" r:id="rId114"/>
    <p:sldId id="633" r:id="rId115"/>
    <p:sldId id="634" r:id="rId116"/>
    <p:sldId id="1603" r:id="rId117"/>
    <p:sldId id="1602" r:id="rId118"/>
    <p:sldId id="635" r:id="rId119"/>
    <p:sldId id="1604" r:id="rId120"/>
    <p:sldId id="636" r:id="rId121"/>
    <p:sldId id="1605" r:id="rId122"/>
    <p:sldId id="638" r:id="rId123"/>
    <p:sldId id="1606" r:id="rId124"/>
    <p:sldId id="639" r:id="rId125"/>
    <p:sldId id="640" r:id="rId126"/>
    <p:sldId id="1607" r:id="rId127"/>
    <p:sldId id="646" r:id="rId128"/>
    <p:sldId id="1608" r:id="rId129"/>
    <p:sldId id="648" r:id="rId130"/>
    <p:sldId id="1609" r:id="rId131"/>
    <p:sldId id="651" r:id="rId132"/>
    <p:sldId id="652" r:id="rId133"/>
    <p:sldId id="1610" r:id="rId134"/>
    <p:sldId id="653" r:id="rId135"/>
    <p:sldId id="1653" r:id="rId136"/>
    <p:sldId id="654" r:id="rId137"/>
    <p:sldId id="1611" r:id="rId138"/>
    <p:sldId id="655" r:id="rId139"/>
    <p:sldId id="656" r:id="rId140"/>
    <p:sldId id="1612" r:id="rId141"/>
    <p:sldId id="657" r:id="rId142"/>
    <p:sldId id="1613" r:id="rId143"/>
    <p:sldId id="658" r:id="rId144"/>
    <p:sldId id="659" r:id="rId145"/>
    <p:sldId id="660" r:id="rId146"/>
    <p:sldId id="1614" r:id="rId147"/>
    <p:sldId id="1615" r:id="rId148"/>
    <p:sldId id="1617" r:id="rId149"/>
    <p:sldId id="1618" r:id="rId150"/>
    <p:sldId id="1619" r:id="rId151"/>
    <p:sldId id="1620" r:id="rId152"/>
    <p:sldId id="664" r:id="rId153"/>
    <p:sldId id="1621" r:id="rId154"/>
    <p:sldId id="1622" r:id="rId155"/>
    <p:sldId id="666" r:id="rId156"/>
    <p:sldId id="667" r:id="rId157"/>
    <p:sldId id="1628" r:id="rId158"/>
    <p:sldId id="668" r:id="rId159"/>
    <p:sldId id="1629" r:id="rId160"/>
    <p:sldId id="669" r:id="rId161"/>
    <p:sldId id="1630" r:id="rId162"/>
    <p:sldId id="670" r:id="rId163"/>
    <p:sldId id="671" r:id="rId164"/>
    <p:sldId id="1623" r:id="rId165"/>
    <p:sldId id="672" r:id="rId166"/>
    <p:sldId id="1624" r:id="rId167"/>
    <p:sldId id="637" r:id="rId168"/>
    <p:sldId id="1631" r:id="rId169"/>
    <p:sldId id="674" r:id="rId170"/>
    <p:sldId id="1625" r:id="rId171"/>
    <p:sldId id="675" r:id="rId172"/>
    <p:sldId id="1632" r:id="rId173"/>
    <p:sldId id="676" r:id="rId174"/>
    <p:sldId id="677" r:id="rId175"/>
    <p:sldId id="678" r:id="rId176"/>
    <p:sldId id="679" r:id="rId177"/>
    <p:sldId id="680" r:id="rId178"/>
    <p:sldId id="682" r:id="rId179"/>
    <p:sldId id="683" r:id="rId180"/>
    <p:sldId id="684" r:id="rId181"/>
    <p:sldId id="1626" r:id="rId182"/>
    <p:sldId id="1627" r:id="rId183"/>
    <p:sldId id="1633" r:id="rId184"/>
    <p:sldId id="661" r:id="rId185"/>
    <p:sldId id="662" r:id="rId186"/>
    <p:sldId id="663" r:id="rId187"/>
    <p:sldId id="665" r:id="rId188"/>
    <p:sldId id="1061" r:id="rId18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0" autoAdjust="0"/>
    <p:restoredTop sz="88423" autoAdjust="0"/>
  </p:normalViewPr>
  <p:slideViewPr>
    <p:cSldViewPr>
      <p:cViewPr varScale="1">
        <p:scale>
          <a:sx n="99" d="100"/>
          <a:sy n="99" d="100"/>
        </p:scale>
        <p:origin x="-1236" y="-102"/>
      </p:cViewPr>
      <p:guideLst>
        <p:guide orient="horz" pos="2160"/>
        <p:guide pos="2880"/>
      </p:guideLst>
    </p:cSldViewPr>
  </p:slideViewPr>
  <p:notesTextViewPr>
    <p:cViewPr>
      <p:scale>
        <a:sx n="150" d="100"/>
        <a:sy n="150" d="100"/>
      </p:scale>
      <p:origin x="0" y="0"/>
    </p:cViewPr>
  </p:notesTextViewPr>
  <p:notesViewPr>
    <p:cSldViewPr>
      <p:cViewPr varScale="1">
        <p:scale>
          <a:sx n="50" d="100"/>
          <a:sy n="50" d="100"/>
        </p:scale>
        <p:origin x="-1992"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0D5694-9442-4F6A-BC90-B5E68781A7DC}" type="doc">
      <dgm:prSet loTypeId="urn:microsoft.com/office/officeart/2005/8/layout/arrow2" loCatId="process" qsTypeId="urn:microsoft.com/office/officeart/2005/8/quickstyle/simple1#2" qsCatId="simple" csTypeId="urn:microsoft.com/office/officeart/2005/8/colors/colorful4" csCatId="colorful" phldr="1"/>
      <dgm:spPr/>
      <dgm:t>
        <a:bodyPr/>
        <a:lstStyle/>
        <a:p>
          <a:endParaRPr lang="en-US"/>
        </a:p>
      </dgm:t>
    </dgm:pt>
    <dgm:pt modelId="{61EC089C-7CA8-41B0-A899-B4333FAE184D}">
      <dgm:prSet custT="1"/>
      <dgm:spPr/>
      <dgm:t>
        <a:bodyPr/>
        <a:lstStyle/>
        <a:p>
          <a:pPr rtl="0"/>
          <a:r>
            <a:rPr lang="en-US" sz="2200" b="1" dirty="0"/>
            <a:t>WISC </a:t>
          </a:r>
          <a:br>
            <a:rPr lang="en-US" sz="2200" b="1" dirty="0"/>
          </a:br>
          <a:r>
            <a:rPr lang="en-US" sz="2200" b="1" dirty="0"/>
            <a:t>1st published in 1949</a:t>
          </a:r>
        </a:p>
      </dgm:t>
    </dgm:pt>
    <dgm:pt modelId="{C9ACE197-E4B5-4C71-906B-35D35AC93DDD}" type="parTrans" cxnId="{6C479326-332D-4891-9169-56AD28AA6D3B}">
      <dgm:prSet/>
      <dgm:spPr/>
      <dgm:t>
        <a:bodyPr/>
        <a:lstStyle/>
        <a:p>
          <a:endParaRPr lang="en-US"/>
        </a:p>
      </dgm:t>
    </dgm:pt>
    <dgm:pt modelId="{1992212B-B23E-46FE-A676-4001F677DAE3}" type="sibTrans" cxnId="{6C479326-332D-4891-9169-56AD28AA6D3B}">
      <dgm:prSet/>
      <dgm:spPr/>
      <dgm:t>
        <a:bodyPr/>
        <a:lstStyle/>
        <a:p>
          <a:endParaRPr lang="en-US"/>
        </a:p>
      </dgm:t>
    </dgm:pt>
    <dgm:pt modelId="{60004135-DC90-4759-B40B-0EBF3CCC6E6A}">
      <dgm:prSet custT="1"/>
      <dgm:spPr/>
      <dgm:t>
        <a:bodyPr/>
        <a:lstStyle/>
        <a:p>
          <a:pPr rtl="0"/>
          <a:r>
            <a:rPr lang="en-US" sz="2200" b="1" dirty="0"/>
            <a:t>WISC–R  first revision published in 1974</a:t>
          </a:r>
        </a:p>
        <a:p>
          <a:pPr rtl="0"/>
          <a:r>
            <a:rPr lang="en-US" sz="2200" b="1" dirty="0"/>
            <a:t> </a:t>
          </a:r>
        </a:p>
      </dgm:t>
    </dgm:pt>
    <dgm:pt modelId="{8ED3B53D-B181-485A-BF41-527F7F92FA03}" type="parTrans" cxnId="{2D9DA496-E7C9-4CF2-9D20-5E2B7BB9E8F7}">
      <dgm:prSet/>
      <dgm:spPr/>
      <dgm:t>
        <a:bodyPr/>
        <a:lstStyle/>
        <a:p>
          <a:endParaRPr lang="en-US"/>
        </a:p>
      </dgm:t>
    </dgm:pt>
    <dgm:pt modelId="{DEE1BC5E-C0C0-4642-A06A-4208CAF0F013}" type="sibTrans" cxnId="{2D9DA496-E7C9-4CF2-9D20-5E2B7BB9E8F7}">
      <dgm:prSet/>
      <dgm:spPr/>
      <dgm:t>
        <a:bodyPr/>
        <a:lstStyle/>
        <a:p>
          <a:endParaRPr lang="en-US"/>
        </a:p>
      </dgm:t>
    </dgm:pt>
    <dgm:pt modelId="{CEE6A93B-BE63-48FA-B2CB-115173C9E8AC}">
      <dgm:prSet/>
      <dgm:spPr/>
      <dgm:t>
        <a:bodyPr/>
        <a:lstStyle/>
        <a:p>
          <a:pPr rtl="0"/>
          <a:r>
            <a:rPr lang="en-US" b="1" dirty="0"/>
            <a:t>WISC–III next revision published in 1991</a:t>
          </a:r>
        </a:p>
      </dgm:t>
    </dgm:pt>
    <dgm:pt modelId="{4B0E8D6D-2198-4560-A369-96DD2F160BCC}" type="parTrans" cxnId="{6E3E7C0D-9057-45D8-9487-F4D422931A62}">
      <dgm:prSet/>
      <dgm:spPr/>
      <dgm:t>
        <a:bodyPr/>
        <a:lstStyle/>
        <a:p>
          <a:endParaRPr lang="en-US"/>
        </a:p>
      </dgm:t>
    </dgm:pt>
    <dgm:pt modelId="{2CF94667-12C1-4CD6-9192-A3AB21864374}" type="sibTrans" cxnId="{6E3E7C0D-9057-45D8-9487-F4D422931A62}">
      <dgm:prSet/>
      <dgm:spPr/>
      <dgm:t>
        <a:bodyPr/>
        <a:lstStyle/>
        <a:p>
          <a:endParaRPr lang="en-US"/>
        </a:p>
      </dgm:t>
    </dgm:pt>
    <dgm:pt modelId="{50E8C767-A21E-430C-ABD7-939A177D67CE}">
      <dgm:prSet/>
      <dgm:spPr/>
      <dgm:t>
        <a:bodyPr/>
        <a:lstStyle/>
        <a:p>
          <a:pPr rtl="0"/>
          <a:r>
            <a:rPr lang="en-US" b="1" dirty="0">
              <a:solidFill>
                <a:schemeClr val="tx1"/>
              </a:solidFill>
            </a:rPr>
            <a:t>WISC–IV next revision published in 2003 </a:t>
          </a:r>
        </a:p>
      </dgm:t>
    </dgm:pt>
    <dgm:pt modelId="{6AEF8932-2FB6-4439-8C5D-59C02C3BEBB8}" type="parTrans" cxnId="{7E8AC9EA-4BCA-4FBD-8483-6461DA425E44}">
      <dgm:prSet/>
      <dgm:spPr/>
      <dgm:t>
        <a:bodyPr/>
        <a:lstStyle/>
        <a:p>
          <a:endParaRPr lang="en-US"/>
        </a:p>
      </dgm:t>
    </dgm:pt>
    <dgm:pt modelId="{5698A1C4-6894-4FA6-987B-58C3428A900C}" type="sibTrans" cxnId="{7E8AC9EA-4BCA-4FBD-8483-6461DA425E44}">
      <dgm:prSet/>
      <dgm:spPr/>
      <dgm:t>
        <a:bodyPr/>
        <a:lstStyle/>
        <a:p>
          <a:endParaRPr lang="en-US"/>
        </a:p>
      </dgm:t>
    </dgm:pt>
    <dgm:pt modelId="{EFD576A8-BD63-4B19-AB2F-B343D5953625}">
      <dgm:prSet/>
      <dgm:spPr/>
      <dgm:t>
        <a:bodyPr/>
        <a:lstStyle/>
        <a:p>
          <a:pPr rtl="0"/>
          <a:r>
            <a:rPr lang="en-US" b="1" dirty="0"/>
            <a:t>WISC–V latest revision published in 2014</a:t>
          </a:r>
        </a:p>
      </dgm:t>
    </dgm:pt>
    <dgm:pt modelId="{988C5710-4AB7-4260-855E-974E8A005BC9}" type="parTrans" cxnId="{D1CD19AB-2100-48AD-9F76-7001F6E54521}">
      <dgm:prSet/>
      <dgm:spPr/>
      <dgm:t>
        <a:bodyPr/>
        <a:lstStyle/>
        <a:p>
          <a:endParaRPr lang="en-US"/>
        </a:p>
      </dgm:t>
    </dgm:pt>
    <dgm:pt modelId="{7ABAA3C0-99B9-4AAE-8045-7A624226129A}" type="sibTrans" cxnId="{D1CD19AB-2100-48AD-9F76-7001F6E54521}">
      <dgm:prSet/>
      <dgm:spPr/>
      <dgm:t>
        <a:bodyPr/>
        <a:lstStyle/>
        <a:p>
          <a:endParaRPr lang="en-US"/>
        </a:p>
      </dgm:t>
    </dgm:pt>
    <dgm:pt modelId="{7979E6AE-AA43-483C-A07C-AE010D96146B}" type="pres">
      <dgm:prSet presAssocID="{1E0D5694-9442-4F6A-BC90-B5E68781A7DC}" presName="arrowDiagram" presStyleCnt="0">
        <dgm:presLayoutVars>
          <dgm:chMax val="5"/>
          <dgm:dir/>
          <dgm:resizeHandles val="exact"/>
        </dgm:presLayoutVars>
      </dgm:prSet>
      <dgm:spPr/>
      <dgm:t>
        <a:bodyPr/>
        <a:lstStyle/>
        <a:p>
          <a:endParaRPr lang="en-US"/>
        </a:p>
      </dgm:t>
    </dgm:pt>
    <dgm:pt modelId="{632E6B09-E971-43B3-9FA7-77CFC2A8EB5C}" type="pres">
      <dgm:prSet presAssocID="{1E0D5694-9442-4F6A-BC90-B5E68781A7DC}" presName="arrow" presStyleLbl="bgShp" presStyleIdx="0" presStyleCnt="1" custScaleX="110669" custLinFactNeighborY="-1562"/>
      <dgm:spPr/>
    </dgm:pt>
    <dgm:pt modelId="{4D11C41B-101F-4971-B7E0-503506B56FF1}" type="pres">
      <dgm:prSet presAssocID="{1E0D5694-9442-4F6A-BC90-B5E68781A7DC}" presName="arrowDiagram5" presStyleCnt="0"/>
      <dgm:spPr/>
    </dgm:pt>
    <dgm:pt modelId="{21D03F6D-E5D6-4592-B410-06E6B511AE9F}" type="pres">
      <dgm:prSet presAssocID="{61EC089C-7CA8-41B0-A899-B4333FAE184D}" presName="bullet5a" presStyleLbl="node1" presStyleIdx="0" presStyleCnt="5" custLinFactY="-9986" custLinFactNeighborX="4823" custLinFactNeighborY="-100000"/>
      <dgm:spPr>
        <a:solidFill>
          <a:schemeClr val="accent4">
            <a:lumMod val="90000"/>
          </a:schemeClr>
        </a:solidFill>
      </dgm:spPr>
    </dgm:pt>
    <dgm:pt modelId="{B693570D-3CEA-4967-B511-C206EE7C4187}" type="pres">
      <dgm:prSet presAssocID="{61EC089C-7CA8-41B0-A899-B4333FAE184D}" presName="textBox5a" presStyleLbl="revTx" presStyleIdx="0" presStyleCnt="5" custScaleX="134040" custScaleY="70693" custLinFactNeighborX="-20730" custLinFactNeighborY="6565">
        <dgm:presLayoutVars>
          <dgm:bulletEnabled val="1"/>
        </dgm:presLayoutVars>
      </dgm:prSet>
      <dgm:spPr/>
      <dgm:t>
        <a:bodyPr/>
        <a:lstStyle/>
        <a:p>
          <a:endParaRPr lang="en-US"/>
        </a:p>
      </dgm:t>
    </dgm:pt>
    <dgm:pt modelId="{B45BAED8-D559-465E-AC6D-07F0EECE6912}" type="pres">
      <dgm:prSet presAssocID="{60004135-DC90-4759-B40B-0EBF3CCC6E6A}" presName="bullet5b" presStyleLbl="node1" presStyleIdx="1" presStyleCnt="5" custLinFactNeighborX="80004" custLinFactNeighborY="-63498"/>
      <dgm:spPr/>
    </dgm:pt>
    <dgm:pt modelId="{EB02D076-4402-4468-B56C-225139377FE6}" type="pres">
      <dgm:prSet presAssocID="{60004135-DC90-4759-B40B-0EBF3CCC6E6A}" presName="textBox5b" presStyleLbl="revTx" presStyleIdx="1" presStyleCnt="5" custScaleX="117922" custScaleY="64081">
        <dgm:presLayoutVars>
          <dgm:bulletEnabled val="1"/>
        </dgm:presLayoutVars>
      </dgm:prSet>
      <dgm:spPr/>
      <dgm:t>
        <a:bodyPr/>
        <a:lstStyle/>
        <a:p>
          <a:endParaRPr lang="en-US"/>
        </a:p>
      </dgm:t>
    </dgm:pt>
    <dgm:pt modelId="{55C7BF7A-F17B-4C1F-BBA0-594A751E10CE}" type="pres">
      <dgm:prSet presAssocID="{CEE6A93B-BE63-48FA-B2CB-115173C9E8AC}" presName="bullet5c" presStyleLbl="node1" presStyleIdx="2" presStyleCnt="5" custLinFactX="42025" custLinFactNeighborX="100000" custLinFactNeighborY="-30306"/>
      <dgm:spPr/>
    </dgm:pt>
    <dgm:pt modelId="{E702E895-C56D-4116-A858-9BB73098619C}" type="pres">
      <dgm:prSet presAssocID="{CEE6A93B-BE63-48FA-B2CB-115173C9E8AC}" presName="textBox5c" presStyleLbl="revTx" presStyleIdx="2" presStyleCnt="5" custScaleY="74808">
        <dgm:presLayoutVars>
          <dgm:bulletEnabled val="1"/>
        </dgm:presLayoutVars>
      </dgm:prSet>
      <dgm:spPr/>
      <dgm:t>
        <a:bodyPr/>
        <a:lstStyle/>
        <a:p>
          <a:endParaRPr lang="en-US"/>
        </a:p>
      </dgm:t>
    </dgm:pt>
    <dgm:pt modelId="{7BC89D3C-98AC-4FC5-B41F-14396A597737}" type="pres">
      <dgm:prSet presAssocID="{50E8C767-A21E-430C-ABD7-939A177D67CE}" presName="bullet5d" presStyleLbl="node1" presStyleIdx="3" presStyleCnt="5" custLinFactX="24975" custLinFactNeighborX="100000" custLinFactNeighborY="-20388"/>
      <dgm:spPr/>
    </dgm:pt>
    <dgm:pt modelId="{0DEAC611-20F7-49CA-B4B7-9D20348E4505}" type="pres">
      <dgm:prSet presAssocID="{50E8C767-A21E-430C-ABD7-939A177D67CE}" presName="textBox5d" presStyleLbl="revTx" presStyleIdx="3" presStyleCnt="5" custScaleY="64509">
        <dgm:presLayoutVars>
          <dgm:bulletEnabled val="1"/>
        </dgm:presLayoutVars>
      </dgm:prSet>
      <dgm:spPr/>
      <dgm:t>
        <a:bodyPr/>
        <a:lstStyle/>
        <a:p>
          <a:endParaRPr lang="en-US"/>
        </a:p>
      </dgm:t>
    </dgm:pt>
    <dgm:pt modelId="{CA83C80F-2FC3-45CA-9936-067E968D62F3}" type="pres">
      <dgm:prSet presAssocID="{EFD576A8-BD63-4B19-AB2F-B343D5953625}" presName="bullet5e" presStyleLbl="node1" presStyleIdx="4" presStyleCnt="5" custLinFactNeighborX="90546" custLinFactNeighborY="8020"/>
      <dgm:spPr/>
    </dgm:pt>
    <dgm:pt modelId="{F241E561-1D44-456D-86D6-D2BD6335361E}" type="pres">
      <dgm:prSet presAssocID="{EFD576A8-BD63-4B19-AB2F-B343D5953625}" presName="textBox5e" presStyleLbl="revTx" presStyleIdx="4" presStyleCnt="5" custScaleY="40115">
        <dgm:presLayoutVars>
          <dgm:bulletEnabled val="1"/>
        </dgm:presLayoutVars>
      </dgm:prSet>
      <dgm:spPr/>
      <dgm:t>
        <a:bodyPr/>
        <a:lstStyle/>
        <a:p>
          <a:endParaRPr lang="en-US"/>
        </a:p>
      </dgm:t>
    </dgm:pt>
  </dgm:ptLst>
  <dgm:cxnLst>
    <dgm:cxn modelId="{D1CD19AB-2100-48AD-9F76-7001F6E54521}" srcId="{1E0D5694-9442-4F6A-BC90-B5E68781A7DC}" destId="{EFD576A8-BD63-4B19-AB2F-B343D5953625}" srcOrd="4" destOrd="0" parTransId="{988C5710-4AB7-4260-855E-974E8A005BC9}" sibTransId="{7ABAA3C0-99B9-4AAE-8045-7A624226129A}"/>
    <dgm:cxn modelId="{AB1EB819-9201-4956-953E-F86D12C76D8D}" type="presOf" srcId="{CEE6A93B-BE63-48FA-B2CB-115173C9E8AC}" destId="{E702E895-C56D-4116-A858-9BB73098619C}" srcOrd="0" destOrd="0" presId="urn:microsoft.com/office/officeart/2005/8/layout/arrow2"/>
    <dgm:cxn modelId="{2D9DA496-E7C9-4CF2-9D20-5E2B7BB9E8F7}" srcId="{1E0D5694-9442-4F6A-BC90-B5E68781A7DC}" destId="{60004135-DC90-4759-B40B-0EBF3CCC6E6A}" srcOrd="1" destOrd="0" parTransId="{8ED3B53D-B181-485A-BF41-527F7F92FA03}" sibTransId="{DEE1BC5E-C0C0-4642-A06A-4208CAF0F013}"/>
    <dgm:cxn modelId="{0E2555C2-45A6-451B-8C82-9F8F177BB2D5}" type="presOf" srcId="{EFD576A8-BD63-4B19-AB2F-B343D5953625}" destId="{F241E561-1D44-456D-86D6-D2BD6335361E}" srcOrd="0" destOrd="0" presId="urn:microsoft.com/office/officeart/2005/8/layout/arrow2"/>
    <dgm:cxn modelId="{7E8AC9EA-4BCA-4FBD-8483-6461DA425E44}" srcId="{1E0D5694-9442-4F6A-BC90-B5E68781A7DC}" destId="{50E8C767-A21E-430C-ABD7-939A177D67CE}" srcOrd="3" destOrd="0" parTransId="{6AEF8932-2FB6-4439-8C5D-59C02C3BEBB8}" sibTransId="{5698A1C4-6894-4FA6-987B-58C3428A900C}"/>
    <dgm:cxn modelId="{6C479326-332D-4891-9169-56AD28AA6D3B}" srcId="{1E0D5694-9442-4F6A-BC90-B5E68781A7DC}" destId="{61EC089C-7CA8-41B0-A899-B4333FAE184D}" srcOrd="0" destOrd="0" parTransId="{C9ACE197-E4B5-4C71-906B-35D35AC93DDD}" sibTransId="{1992212B-B23E-46FE-A676-4001F677DAE3}"/>
    <dgm:cxn modelId="{EA0C216E-58C1-4422-8BC9-F427284B843E}" type="presOf" srcId="{60004135-DC90-4759-B40B-0EBF3CCC6E6A}" destId="{EB02D076-4402-4468-B56C-225139377FE6}" srcOrd="0" destOrd="0" presId="urn:microsoft.com/office/officeart/2005/8/layout/arrow2"/>
    <dgm:cxn modelId="{9A1DBE3E-4AA3-4650-BCC4-604245D78418}" type="presOf" srcId="{50E8C767-A21E-430C-ABD7-939A177D67CE}" destId="{0DEAC611-20F7-49CA-B4B7-9D20348E4505}" srcOrd="0" destOrd="0" presId="urn:microsoft.com/office/officeart/2005/8/layout/arrow2"/>
    <dgm:cxn modelId="{42972DAF-C743-442B-B53B-230D834B46FA}" type="presOf" srcId="{61EC089C-7CA8-41B0-A899-B4333FAE184D}" destId="{B693570D-3CEA-4967-B511-C206EE7C4187}" srcOrd="0" destOrd="0" presId="urn:microsoft.com/office/officeart/2005/8/layout/arrow2"/>
    <dgm:cxn modelId="{6E3E7C0D-9057-45D8-9487-F4D422931A62}" srcId="{1E0D5694-9442-4F6A-BC90-B5E68781A7DC}" destId="{CEE6A93B-BE63-48FA-B2CB-115173C9E8AC}" srcOrd="2" destOrd="0" parTransId="{4B0E8D6D-2198-4560-A369-96DD2F160BCC}" sibTransId="{2CF94667-12C1-4CD6-9192-A3AB21864374}"/>
    <dgm:cxn modelId="{75663444-F57D-43D8-BC2C-6FFB78FAF489}" type="presOf" srcId="{1E0D5694-9442-4F6A-BC90-B5E68781A7DC}" destId="{7979E6AE-AA43-483C-A07C-AE010D96146B}" srcOrd="0" destOrd="0" presId="urn:microsoft.com/office/officeart/2005/8/layout/arrow2"/>
    <dgm:cxn modelId="{B2E4351B-6F59-4322-A023-307E6A796C8D}" type="presParOf" srcId="{7979E6AE-AA43-483C-A07C-AE010D96146B}" destId="{632E6B09-E971-43B3-9FA7-77CFC2A8EB5C}" srcOrd="0" destOrd="0" presId="urn:microsoft.com/office/officeart/2005/8/layout/arrow2"/>
    <dgm:cxn modelId="{497927B9-650A-4DC7-BA0C-AFE698B28018}" type="presParOf" srcId="{7979E6AE-AA43-483C-A07C-AE010D96146B}" destId="{4D11C41B-101F-4971-B7E0-503506B56FF1}" srcOrd="1" destOrd="0" presId="urn:microsoft.com/office/officeart/2005/8/layout/arrow2"/>
    <dgm:cxn modelId="{CC01F556-65F3-45EB-A05B-AFB3A4967807}" type="presParOf" srcId="{4D11C41B-101F-4971-B7E0-503506B56FF1}" destId="{21D03F6D-E5D6-4592-B410-06E6B511AE9F}" srcOrd="0" destOrd="0" presId="urn:microsoft.com/office/officeart/2005/8/layout/arrow2"/>
    <dgm:cxn modelId="{FB32CC60-D123-45DA-BACD-20A12161D4AB}" type="presParOf" srcId="{4D11C41B-101F-4971-B7E0-503506B56FF1}" destId="{B693570D-3CEA-4967-B511-C206EE7C4187}" srcOrd="1" destOrd="0" presId="urn:microsoft.com/office/officeart/2005/8/layout/arrow2"/>
    <dgm:cxn modelId="{451264BE-1C8C-4FAE-929B-554F8B7233B9}" type="presParOf" srcId="{4D11C41B-101F-4971-B7E0-503506B56FF1}" destId="{B45BAED8-D559-465E-AC6D-07F0EECE6912}" srcOrd="2" destOrd="0" presId="urn:microsoft.com/office/officeart/2005/8/layout/arrow2"/>
    <dgm:cxn modelId="{2EF7CE67-4917-4C64-B38A-A8D31195EA8B}" type="presParOf" srcId="{4D11C41B-101F-4971-B7E0-503506B56FF1}" destId="{EB02D076-4402-4468-B56C-225139377FE6}" srcOrd="3" destOrd="0" presId="urn:microsoft.com/office/officeart/2005/8/layout/arrow2"/>
    <dgm:cxn modelId="{7E32DD78-6A80-4BB0-8061-79522B40A656}" type="presParOf" srcId="{4D11C41B-101F-4971-B7E0-503506B56FF1}" destId="{55C7BF7A-F17B-4C1F-BBA0-594A751E10CE}" srcOrd="4" destOrd="0" presId="urn:microsoft.com/office/officeart/2005/8/layout/arrow2"/>
    <dgm:cxn modelId="{B70AE38E-BCA6-4A40-8C5C-892183E9CB20}" type="presParOf" srcId="{4D11C41B-101F-4971-B7E0-503506B56FF1}" destId="{E702E895-C56D-4116-A858-9BB73098619C}" srcOrd="5" destOrd="0" presId="urn:microsoft.com/office/officeart/2005/8/layout/arrow2"/>
    <dgm:cxn modelId="{A76ACC2B-8A1D-42F4-81F3-539E53090841}" type="presParOf" srcId="{4D11C41B-101F-4971-B7E0-503506B56FF1}" destId="{7BC89D3C-98AC-4FC5-B41F-14396A597737}" srcOrd="6" destOrd="0" presId="urn:microsoft.com/office/officeart/2005/8/layout/arrow2"/>
    <dgm:cxn modelId="{B58C57E1-B840-4E5D-872D-0BECADA7C647}" type="presParOf" srcId="{4D11C41B-101F-4971-B7E0-503506B56FF1}" destId="{0DEAC611-20F7-49CA-B4B7-9D20348E4505}" srcOrd="7" destOrd="0" presId="urn:microsoft.com/office/officeart/2005/8/layout/arrow2"/>
    <dgm:cxn modelId="{C3CC29BA-3017-4AE0-93BE-9970AC40A45F}" type="presParOf" srcId="{4D11C41B-101F-4971-B7E0-503506B56FF1}" destId="{CA83C80F-2FC3-45CA-9936-067E968D62F3}" srcOrd="8" destOrd="0" presId="urn:microsoft.com/office/officeart/2005/8/layout/arrow2"/>
    <dgm:cxn modelId="{8DF5A116-6C8C-4DCA-BAEF-16E6317A10B4}" type="presParOf" srcId="{4D11C41B-101F-4971-B7E0-503506B56FF1}" destId="{F241E561-1D44-456D-86D6-D2BD6335361E}"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2210"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62211"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62212"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62213"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88C7BA7-D46B-466A-8806-91DA845E3E7D}" type="slidenum">
              <a:rPr lang="en-US" altLang="en-US"/>
              <a:pPr>
                <a:defRPr/>
              </a:pPr>
              <a:t>‹#›</a:t>
            </a:fld>
            <a:endParaRPr lang="en-US" altLang="en-US"/>
          </a:p>
        </p:txBody>
      </p:sp>
    </p:spTree>
    <p:extLst>
      <p:ext uri="{BB962C8B-B14F-4D97-AF65-F5344CB8AC3E}">
        <p14:creationId xmlns:p14="http://schemas.microsoft.com/office/powerpoint/2010/main" val="161382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5395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4A40F9-C0D5-4A5B-9496-A31C7A358375}" type="slidenum">
              <a:rPr lang="en-US" altLang="en-US"/>
              <a:pPr>
                <a:defRPr/>
              </a:pPr>
              <a:t>‹#›</a:t>
            </a:fld>
            <a:endParaRPr lang="en-US" altLang="en-US"/>
          </a:p>
        </p:txBody>
      </p:sp>
    </p:spTree>
    <p:extLst>
      <p:ext uri="{BB962C8B-B14F-4D97-AF65-F5344CB8AC3E}">
        <p14:creationId xmlns:p14="http://schemas.microsoft.com/office/powerpoint/2010/main" val="4142040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2</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1537740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11</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7151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12</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1556607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13</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380909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14</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426902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15</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311055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16</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996223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17</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268852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18</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3605208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19</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1514075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20</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200628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3</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2074621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21</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2781243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p:spPr>
        <p:txBody>
          <a:bodyPr/>
          <a:lstStyle/>
          <a:p>
            <a:pPr eaLnBrk="1" hangingPunct="1">
              <a:spcBef>
                <a:spcPct val="0"/>
              </a:spcBef>
            </a:pPr>
            <a:endParaRPr lang="en-US" altLang="en-US"/>
          </a:p>
        </p:txBody>
      </p:sp>
      <p:sp>
        <p:nvSpPr>
          <p:cNvPr id="92163" name="Slide Number Placeholder 3"/>
          <p:cNvSpPr txBox="1">
            <a:spLocks noGrp="1"/>
          </p:cNvSpPr>
          <p:nvPr/>
        </p:nvSpPr>
        <p:spPr bwMode="auto">
          <a:xfrm>
            <a:off x="3884613" y="8829675"/>
            <a:ext cx="2971800" cy="465138"/>
          </a:xfrm>
          <a:prstGeom prst="rect">
            <a:avLst/>
          </a:prstGeom>
          <a:noFill/>
          <a:ln>
            <a:miter lim="800000"/>
            <a:headEnd/>
            <a:tailEnd/>
          </a:ln>
        </p:spPr>
        <p:txBody>
          <a:bodyPr lIns="93177" tIns="46589" rIns="93177" bIns="46589" anchor="b"/>
          <a:lstStyle/>
          <a:p>
            <a:pPr algn="r">
              <a:defRPr/>
            </a:pPr>
            <a:fld id="{FEF92CE3-0378-4A29-868D-DB543BB5701F}" type="slidenum">
              <a:rPr lang="en-US" sz="1200">
                <a:latin typeface="+mn-lt"/>
              </a:rPr>
              <a:pPr algn="r">
                <a:defRPr/>
              </a:pPr>
              <a:t>24</a:t>
            </a:fld>
            <a:endParaRPr lang="en-US" sz="1200">
              <a:latin typeface="+mn-lt"/>
            </a:endParaRPr>
          </a:p>
        </p:txBody>
      </p:sp>
    </p:spTree>
    <p:extLst>
      <p:ext uri="{BB962C8B-B14F-4D97-AF65-F5344CB8AC3E}">
        <p14:creationId xmlns:p14="http://schemas.microsoft.com/office/powerpoint/2010/main" val="4190572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p:spPr>
        <p:txBody>
          <a:bodyPr/>
          <a:lstStyle/>
          <a:p>
            <a:pPr eaLnBrk="1" hangingPunct="1">
              <a:spcBef>
                <a:spcPct val="0"/>
              </a:spcBef>
            </a:pPr>
            <a:endParaRPr lang="en-US" altLang="en-US"/>
          </a:p>
        </p:txBody>
      </p:sp>
      <p:sp>
        <p:nvSpPr>
          <p:cNvPr id="92163" name="Slide Number Placeholder 3"/>
          <p:cNvSpPr txBox="1">
            <a:spLocks noGrp="1"/>
          </p:cNvSpPr>
          <p:nvPr/>
        </p:nvSpPr>
        <p:spPr bwMode="auto">
          <a:xfrm>
            <a:off x="3884613" y="8829675"/>
            <a:ext cx="2971800" cy="465138"/>
          </a:xfrm>
          <a:prstGeom prst="rect">
            <a:avLst/>
          </a:prstGeom>
          <a:noFill/>
          <a:ln>
            <a:miter lim="800000"/>
            <a:headEnd/>
            <a:tailEnd/>
          </a:ln>
        </p:spPr>
        <p:txBody>
          <a:bodyPr lIns="93177" tIns="46589" rIns="93177" bIns="46589" anchor="b"/>
          <a:lstStyle/>
          <a:p>
            <a:pPr algn="r">
              <a:defRPr/>
            </a:pPr>
            <a:fld id="{FEF92CE3-0378-4A29-868D-DB543BB5701F}" type="slidenum">
              <a:rPr lang="en-US" sz="1200">
                <a:latin typeface="+mn-lt"/>
              </a:rPr>
              <a:pPr algn="r">
                <a:defRPr/>
              </a:pPr>
              <a:t>25</a:t>
            </a:fld>
            <a:endParaRPr lang="en-US" sz="1200">
              <a:latin typeface="+mn-lt"/>
            </a:endParaRPr>
          </a:p>
        </p:txBody>
      </p:sp>
    </p:spTree>
    <p:extLst>
      <p:ext uri="{BB962C8B-B14F-4D97-AF65-F5344CB8AC3E}">
        <p14:creationId xmlns:p14="http://schemas.microsoft.com/office/powerpoint/2010/main" val="3451493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p:spPr>
        <p:txBody>
          <a:bodyPr/>
          <a:lstStyle/>
          <a:p>
            <a:pPr eaLnBrk="1" hangingPunct="1">
              <a:spcBef>
                <a:spcPct val="0"/>
              </a:spcBef>
            </a:pPr>
            <a:endParaRPr lang="en-US" altLang="en-US"/>
          </a:p>
        </p:txBody>
      </p:sp>
      <p:sp>
        <p:nvSpPr>
          <p:cNvPr id="92163" name="Slide Number Placeholder 3"/>
          <p:cNvSpPr txBox="1">
            <a:spLocks noGrp="1"/>
          </p:cNvSpPr>
          <p:nvPr/>
        </p:nvSpPr>
        <p:spPr bwMode="auto">
          <a:xfrm>
            <a:off x="3884613" y="8829675"/>
            <a:ext cx="2971800" cy="465138"/>
          </a:xfrm>
          <a:prstGeom prst="rect">
            <a:avLst/>
          </a:prstGeom>
          <a:noFill/>
          <a:ln>
            <a:miter lim="800000"/>
            <a:headEnd/>
            <a:tailEnd/>
          </a:ln>
        </p:spPr>
        <p:txBody>
          <a:bodyPr lIns="93177" tIns="46589" rIns="93177" bIns="46589" anchor="b"/>
          <a:lstStyle/>
          <a:p>
            <a:pPr algn="r">
              <a:defRPr/>
            </a:pPr>
            <a:fld id="{FEF92CE3-0378-4A29-868D-DB543BB5701F}" type="slidenum">
              <a:rPr lang="en-US" sz="1200">
                <a:latin typeface="+mn-lt"/>
              </a:rPr>
              <a:pPr algn="r">
                <a:defRPr/>
              </a:pPr>
              <a:t>26</a:t>
            </a:fld>
            <a:endParaRPr lang="en-US" sz="1200">
              <a:latin typeface="+mn-lt"/>
            </a:endParaRPr>
          </a:p>
        </p:txBody>
      </p:sp>
    </p:spTree>
    <p:extLst>
      <p:ext uri="{BB962C8B-B14F-4D97-AF65-F5344CB8AC3E}">
        <p14:creationId xmlns:p14="http://schemas.microsoft.com/office/powerpoint/2010/main" val="2632437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p:spPr>
        <p:txBody>
          <a:bodyPr/>
          <a:lstStyle/>
          <a:p>
            <a:pPr eaLnBrk="1" hangingPunct="1">
              <a:spcBef>
                <a:spcPct val="0"/>
              </a:spcBef>
            </a:pPr>
            <a:endParaRPr lang="en-US" altLang="en-US"/>
          </a:p>
        </p:txBody>
      </p:sp>
      <p:sp>
        <p:nvSpPr>
          <p:cNvPr id="92163" name="Slide Number Placeholder 3"/>
          <p:cNvSpPr txBox="1">
            <a:spLocks noGrp="1"/>
          </p:cNvSpPr>
          <p:nvPr/>
        </p:nvSpPr>
        <p:spPr bwMode="auto">
          <a:xfrm>
            <a:off x="3884613" y="8829675"/>
            <a:ext cx="2971800" cy="465138"/>
          </a:xfrm>
          <a:prstGeom prst="rect">
            <a:avLst/>
          </a:prstGeom>
          <a:noFill/>
          <a:ln>
            <a:miter lim="800000"/>
            <a:headEnd/>
            <a:tailEnd/>
          </a:ln>
        </p:spPr>
        <p:txBody>
          <a:bodyPr lIns="93177" tIns="46589" rIns="93177" bIns="46589" anchor="b"/>
          <a:lstStyle/>
          <a:p>
            <a:pPr algn="r">
              <a:defRPr/>
            </a:pPr>
            <a:fld id="{FEF92CE3-0378-4A29-868D-DB543BB5701F}" type="slidenum">
              <a:rPr lang="en-US" sz="1200">
                <a:latin typeface="+mn-lt"/>
              </a:rPr>
              <a:pPr algn="r">
                <a:defRPr/>
              </a:pPr>
              <a:t>27</a:t>
            </a:fld>
            <a:endParaRPr lang="en-US" sz="1200">
              <a:latin typeface="+mn-lt"/>
            </a:endParaRPr>
          </a:p>
        </p:txBody>
      </p:sp>
    </p:spTree>
    <p:extLst>
      <p:ext uri="{BB962C8B-B14F-4D97-AF65-F5344CB8AC3E}">
        <p14:creationId xmlns:p14="http://schemas.microsoft.com/office/powerpoint/2010/main" val="3502834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p:spPr>
        <p:txBody>
          <a:bodyPr/>
          <a:lstStyle/>
          <a:p>
            <a:pPr eaLnBrk="1" hangingPunct="1">
              <a:spcBef>
                <a:spcPct val="0"/>
              </a:spcBef>
            </a:pPr>
            <a:endParaRPr lang="en-US" altLang="en-US"/>
          </a:p>
        </p:txBody>
      </p:sp>
      <p:sp>
        <p:nvSpPr>
          <p:cNvPr id="92163" name="Slide Number Placeholder 3"/>
          <p:cNvSpPr txBox="1">
            <a:spLocks noGrp="1"/>
          </p:cNvSpPr>
          <p:nvPr/>
        </p:nvSpPr>
        <p:spPr bwMode="auto">
          <a:xfrm>
            <a:off x="3884613" y="8829675"/>
            <a:ext cx="2971800" cy="465138"/>
          </a:xfrm>
          <a:prstGeom prst="rect">
            <a:avLst/>
          </a:prstGeom>
          <a:noFill/>
          <a:ln>
            <a:miter lim="800000"/>
            <a:headEnd/>
            <a:tailEnd/>
          </a:ln>
        </p:spPr>
        <p:txBody>
          <a:bodyPr lIns="93177" tIns="46589" rIns="93177" bIns="46589" anchor="b"/>
          <a:lstStyle/>
          <a:p>
            <a:pPr algn="r">
              <a:defRPr/>
            </a:pPr>
            <a:fld id="{FEF92CE3-0378-4A29-868D-DB543BB5701F}" type="slidenum">
              <a:rPr lang="en-US" sz="1200">
                <a:latin typeface="+mn-lt"/>
              </a:rPr>
              <a:pPr algn="r">
                <a:defRPr/>
              </a:pPr>
              <a:t>28</a:t>
            </a:fld>
            <a:endParaRPr lang="en-US" sz="1200">
              <a:latin typeface="+mn-lt"/>
            </a:endParaRPr>
          </a:p>
        </p:txBody>
      </p:sp>
    </p:spTree>
    <p:extLst>
      <p:ext uri="{BB962C8B-B14F-4D97-AF65-F5344CB8AC3E}">
        <p14:creationId xmlns:p14="http://schemas.microsoft.com/office/powerpoint/2010/main" val="96173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1BA7B7-66EF-43E6-A881-D02D0C932F28}" type="slidenum">
              <a:rPr lang="en-US" altLang="en-US" smtClean="0"/>
              <a:pPr/>
              <a:t>32</a:t>
            </a:fld>
            <a:endParaRPr lang="en-US" altLang="en-US"/>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1553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34</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8069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35</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5EB848-8F9F-44A5-AC61-7EF68617EB90}" type="slidenum">
              <a:rPr lang="en-US" altLang="en-US" smtClean="0"/>
              <a:pPr/>
              <a:t>36</a:t>
            </a:fld>
            <a:endParaRPr lang="en-US" alt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4</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120444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5EB848-8F9F-44A5-AC61-7EF68617EB90}" type="slidenum">
              <a:rPr lang="en-US" altLang="en-US" smtClean="0"/>
              <a:pPr/>
              <a:t>37</a:t>
            </a:fld>
            <a:endParaRPr lang="en-US" alt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3461324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5EB848-8F9F-44A5-AC61-7EF68617EB90}" type="slidenum">
              <a:rPr lang="en-US" altLang="en-US" smtClean="0"/>
              <a:pPr/>
              <a:t>38</a:t>
            </a:fld>
            <a:endParaRPr lang="en-US" alt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2604381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5EB848-8F9F-44A5-AC61-7EF68617EB90}" type="slidenum">
              <a:rPr lang="en-US" altLang="en-US" smtClean="0"/>
              <a:pPr/>
              <a:t>39</a:t>
            </a:fld>
            <a:endParaRPr lang="en-US" alt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720867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5EB848-8F9F-44A5-AC61-7EF68617EB90}" type="slidenum">
              <a:rPr lang="en-US" altLang="en-US" smtClean="0"/>
              <a:pPr/>
              <a:t>40</a:t>
            </a:fld>
            <a:endParaRPr lang="en-US" alt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3686124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41</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75708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42</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81501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43</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81371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E0657D-915C-4E79-AD8B-C50C879A1F10}" type="slidenum">
              <a:rPr lang="en-US" altLang="en-US" smtClean="0"/>
              <a:pPr/>
              <a:t>44</a:t>
            </a:fld>
            <a:endParaRPr lang="en-US" altLang="en-US"/>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3651203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189AA2-33D7-4782-8CF5-AC0E86BD6530}" type="slidenum">
              <a:rPr lang="en-US" altLang="en-US" smtClean="0"/>
              <a:pPr/>
              <a:t>45</a:t>
            </a:fld>
            <a:endParaRPr lang="en-US" altLang="en-US"/>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2197854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46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8842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5</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1663310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49</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5334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2EBEBC-F625-42DD-A4EB-6A572A6817FF}" type="slidenum">
              <a:rPr lang="en-US" altLang="en-US" smtClean="0"/>
              <a:pPr/>
              <a:t>53</a:t>
            </a:fld>
            <a:endParaRPr lang="en-US" altLang="en-US"/>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2EBEBC-F625-42DD-A4EB-6A572A6817FF}" type="slidenum">
              <a:rPr lang="en-US" altLang="en-US" smtClean="0"/>
              <a:pPr/>
              <a:t>54</a:t>
            </a:fld>
            <a:endParaRPr lang="en-US" altLang="en-US"/>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56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53349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879C5F-B452-40E6-8294-62777EFB25E7}" type="slidenum">
              <a:rPr lang="en-US" altLang="en-US" smtClean="0"/>
              <a:pPr/>
              <a:t>57</a:t>
            </a:fld>
            <a:endParaRPr lang="en-US" altLang="en-US"/>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a:ln/>
        </p:spPr>
      </p:sp>
      <p:sp>
        <p:nvSpPr>
          <p:cNvPr id="379907" name="Notes Placeholder 2"/>
          <p:cNvSpPr>
            <a:spLocks noGrp="1"/>
          </p:cNvSpPr>
          <p:nvPr>
            <p:ph type="body" idx="1"/>
          </p:nvPr>
        </p:nvSpPr>
        <p:spPr>
          <a:noFill/>
        </p:spPr>
        <p:txBody>
          <a:bodyPr/>
          <a:lstStyle/>
          <a:p>
            <a:pPr eaLnBrk="1" hangingPunct="1">
              <a:spcBef>
                <a:spcPct val="0"/>
              </a:spcBef>
            </a:pPr>
            <a:endParaRPr lang="en-US" altLang="en-US"/>
          </a:p>
        </p:txBody>
      </p:sp>
      <p:sp>
        <p:nvSpPr>
          <p:cNvPr id="73731" name="Slide Number Placeholder 3"/>
          <p:cNvSpPr txBox="1">
            <a:spLocks noGrp="1"/>
          </p:cNvSpPr>
          <p:nvPr/>
        </p:nvSpPr>
        <p:spPr bwMode="auto">
          <a:xfrm>
            <a:off x="3884613" y="8829675"/>
            <a:ext cx="2971800" cy="465138"/>
          </a:xfrm>
          <a:prstGeom prst="rect">
            <a:avLst/>
          </a:prstGeom>
          <a:noFill/>
          <a:ln>
            <a:miter lim="800000"/>
            <a:headEnd/>
            <a:tailEnd/>
          </a:ln>
        </p:spPr>
        <p:txBody>
          <a:bodyPr lIns="93177" tIns="46589" rIns="93177" bIns="46589" anchor="b"/>
          <a:lstStyle/>
          <a:p>
            <a:pPr algn="r">
              <a:defRPr/>
            </a:pPr>
            <a:fld id="{FFC2FB80-BAA6-4DB4-8CC7-E14D39F0CEB8}" type="slidenum">
              <a:rPr lang="en-US" sz="1200">
                <a:latin typeface="+mn-lt"/>
              </a:rPr>
              <a:pPr algn="r">
                <a:defRPr/>
              </a:pPr>
              <a:t>58</a:t>
            </a:fld>
            <a:endParaRPr lang="en-US" sz="1200">
              <a:latin typeface="+mn-lt"/>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a:ln/>
        </p:spPr>
      </p:sp>
      <p:sp>
        <p:nvSpPr>
          <p:cNvPr id="380931" name="Notes Placeholder 2"/>
          <p:cNvSpPr>
            <a:spLocks noGrp="1"/>
          </p:cNvSpPr>
          <p:nvPr>
            <p:ph type="body" idx="1"/>
          </p:nvPr>
        </p:nvSpPr>
        <p:spPr>
          <a:noFill/>
        </p:spPr>
        <p:txBody>
          <a:bodyPr/>
          <a:lstStyle/>
          <a:p>
            <a:pPr eaLnBrk="1" hangingPunct="1">
              <a:spcBef>
                <a:spcPct val="0"/>
              </a:spcBef>
            </a:pPr>
            <a:endParaRPr lang="en-US" altLang="en-US"/>
          </a:p>
        </p:txBody>
      </p:sp>
      <p:sp>
        <p:nvSpPr>
          <p:cNvPr id="73731" name="Slide Number Placeholder 3"/>
          <p:cNvSpPr txBox="1">
            <a:spLocks noGrp="1"/>
          </p:cNvSpPr>
          <p:nvPr/>
        </p:nvSpPr>
        <p:spPr bwMode="auto">
          <a:xfrm>
            <a:off x="3884613" y="8829675"/>
            <a:ext cx="2971800" cy="465138"/>
          </a:xfrm>
          <a:prstGeom prst="rect">
            <a:avLst/>
          </a:prstGeom>
          <a:noFill/>
          <a:ln>
            <a:miter lim="800000"/>
            <a:headEnd/>
            <a:tailEnd/>
          </a:ln>
        </p:spPr>
        <p:txBody>
          <a:bodyPr lIns="93177" tIns="46589" rIns="93177" bIns="46589" anchor="b"/>
          <a:lstStyle/>
          <a:p>
            <a:pPr algn="r">
              <a:defRPr/>
            </a:pPr>
            <a:fld id="{FCE9ED27-F7B7-4B2C-AC26-76F100291B82}" type="slidenum">
              <a:rPr lang="en-US" sz="1200">
                <a:latin typeface="+mn-lt"/>
              </a:rPr>
              <a:pPr algn="r">
                <a:defRPr/>
              </a:pPr>
              <a:t>59</a:t>
            </a:fld>
            <a:endParaRPr lang="en-US" sz="1200">
              <a:latin typeface="+mn-lt"/>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p:spPr>
        <p:txBody>
          <a:bodyPr/>
          <a:lstStyle/>
          <a:p>
            <a:pPr eaLnBrk="1" hangingPunct="1">
              <a:spcBef>
                <a:spcPct val="0"/>
              </a:spcBef>
            </a:pPr>
            <a:endParaRPr lang="en-US" altLang="en-US"/>
          </a:p>
        </p:txBody>
      </p:sp>
      <p:sp>
        <p:nvSpPr>
          <p:cNvPr id="92163" name="Slide Number Placeholder 3"/>
          <p:cNvSpPr txBox="1">
            <a:spLocks noGrp="1"/>
          </p:cNvSpPr>
          <p:nvPr/>
        </p:nvSpPr>
        <p:spPr bwMode="auto">
          <a:xfrm>
            <a:off x="3884613" y="8829675"/>
            <a:ext cx="2971800" cy="465138"/>
          </a:xfrm>
          <a:prstGeom prst="rect">
            <a:avLst/>
          </a:prstGeom>
          <a:noFill/>
          <a:ln>
            <a:miter lim="800000"/>
            <a:headEnd/>
            <a:tailEnd/>
          </a:ln>
        </p:spPr>
        <p:txBody>
          <a:bodyPr lIns="93177" tIns="46589" rIns="93177" bIns="46589" anchor="b"/>
          <a:lstStyle/>
          <a:p>
            <a:pPr algn="r">
              <a:defRPr/>
            </a:pPr>
            <a:fld id="{FEF92CE3-0378-4A29-868D-DB543BB5701F}" type="slidenum">
              <a:rPr lang="en-US" sz="1200">
                <a:latin typeface="+mn-lt"/>
              </a:rPr>
              <a:pPr algn="r">
                <a:defRPr/>
              </a:pPr>
              <a:t>60</a:t>
            </a:fld>
            <a:endParaRPr lang="en-US" sz="1200">
              <a:latin typeface="+mn-lt"/>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ln/>
        </p:spPr>
      </p:sp>
      <p:sp>
        <p:nvSpPr>
          <p:cNvPr id="394243" name="Notes Placeholder 2"/>
          <p:cNvSpPr>
            <a:spLocks noGrp="1"/>
          </p:cNvSpPr>
          <p:nvPr>
            <p:ph type="body" idx="1"/>
          </p:nvPr>
        </p:nvSpPr>
        <p:spPr>
          <a:noFill/>
        </p:spPr>
        <p:txBody>
          <a:bodyPr/>
          <a:lstStyle/>
          <a:p>
            <a:pPr eaLnBrk="1" hangingPunct="1">
              <a:spcBef>
                <a:spcPct val="0"/>
              </a:spcBef>
            </a:pPr>
            <a:endParaRPr lang="en-US" altLang="en-US"/>
          </a:p>
        </p:txBody>
      </p:sp>
      <p:sp>
        <p:nvSpPr>
          <p:cNvPr id="92163" name="Slide Number Placeholder 3"/>
          <p:cNvSpPr txBox="1">
            <a:spLocks noGrp="1"/>
          </p:cNvSpPr>
          <p:nvPr/>
        </p:nvSpPr>
        <p:spPr bwMode="auto">
          <a:xfrm>
            <a:off x="3884613" y="8829675"/>
            <a:ext cx="2971800" cy="465138"/>
          </a:xfrm>
          <a:prstGeom prst="rect">
            <a:avLst/>
          </a:prstGeom>
          <a:noFill/>
          <a:ln>
            <a:miter lim="800000"/>
            <a:headEnd/>
            <a:tailEnd/>
          </a:ln>
        </p:spPr>
        <p:txBody>
          <a:bodyPr lIns="93177" tIns="46589" rIns="93177" bIns="46589" anchor="b"/>
          <a:lstStyle/>
          <a:p>
            <a:pPr algn="r">
              <a:defRPr/>
            </a:pPr>
            <a:fld id="{A73AD102-DA80-4191-BF20-A07961C6916C}" type="slidenum">
              <a:rPr lang="en-US" sz="1200">
                <a:latin typeface="+mn-lt"/>
              </a:rPr>
              <a:pPr algn="r">
                <a:defRPr/>
              </a:pPr>
              <a:t>61</a:t>
            </a:fld>
            <a:endParaRPr lang="en-US" sz="1200">
              <a:latin typeface="+mn-lt"/>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a:noFill/>
        </p:spPr>
        <p:txBody>
          <a:bodyPr/>
          <a:lstStyle/>
          <a:p>
            <a:pPr eaLnBrk="1" hangingPunct="1">
              <a:spcBef>
                <a:spcPct val="0"/>
              </a:spcBef>
            </a:pPr>
            <a:endParaRPr lang="en-US" altLang="en-US"/>
          </a:p>
        </p:txBody>
      </p:sp>
      <p:sp>
        <p:nvSpPr>
          <p:cNvPr id="39526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1F5832-58C4-4BA7-8A06-9305E14A9052}" type="slidenum">
              <a:rPr lang="en-US" altLang="en-US" smtClean="0"/>
              <a:pPr/>
              <a:t>62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6</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4696892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150E7C-2246-48E8-8618-B0FF701048AE}" type="slidenum">
              <a:rPr lang="en-US" altLang="en-US" smtClean="0"/>
              <a:pPr/>
              <a:t>63</a:t>
            </a:fld>
            <a:endParaRPr lang="en-US" altLang="en-US"/>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7F19A5-CD4A-4AA7-B41B-2D4F9AA503E8}" type="slidenum">
              <a:rPr lang="en-US" altLang="en-US" smtClean="0"/>
              <a:pPr/>
              <a:t>64</a:t>
            </a:fld>
            <a:endParaRPr lang="en-US" altLang="en-US"/>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3EA291-86DE-4108-9904-633659E0F215}" type="slidenum">
              <a:rPr lang="en-US" altLang="en-US" smtClean="0"/>
              <a:pPr/>
              <a:t>65</a:t>
            </a:fld>
            <a:endParaRPr lang="en-US" altLang="en-US"/>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66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53349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67</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5334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a:ln/>
        </p:spPr>
      </p:sp>
      <p:sp>
        <p:nvSpPr>
          <p:cNvPr id="380931" name="Notes Placeholder 2"/>
          <p:cNvSpPr>
            <a:spLocks noGrp="1"/>
          </p:cNvSpPr>
          <p:nvPr>
            <p:ph type="body" idx="1"/>
          </p:nvPr>
        </p:nvSpPr>
        <p:spPr>
          <a:noFill/>
        </p:spPr>
        <p:txBody>
          <a:bodyPr/>
          <a:lstStyle/>
          <a:p>
            <a:pPr eaLnBrk="1" hangingPunct="1">
              <a:spcBef>
                <a:spcPct val="0"/>
              </a:spcBef>
            </a:pPr>
            <a:endParaRPr lang="en-US" altLang="en-US"/>
          </a:p>
        </p:txBody>
      </p:sp>
      <p:sp>
        <p:nvSpPr>
          <p:cNvPr id="73731" name="Slide Number Placeholder 3"/>
          <p:cNvSpPr txBox="1">
            <a:spLocks noGrp="1"/>
          </p:cNvSpPr>
          <p:nvPr/>
        </p:nvSpPr>
        <p:spPr bwMode="auto">
          <a:xfrm>
            <a:off x="3884613" y="8829675"/>
            <a:ext cx="2971800" cy="465138"/>
          </a:xfrm>
          <a:prstGeom prst="rect">
            <a:avLst/>
          </a:prstGeom>
          <a:noFill/>
          <a:ln>
            <a:miter lim="800000"/>
            <a:headEnd/>
            <a:tailEnd/>
          </a:ln>
        </p:spPr>
        <p:txBody>
          <a:bodyPr lIns="93177" tIns="46589" rIns="93177" bIns="46589" anchor="b"/>
          <a:lstStyle/>
          <a:p>
            <a:pPr algn="r">
              <a:defRPr/>
            </a:pPr>
            <a:fld id="{FCE9ED27-F7B7-4B2C-AC26-76F100291B82}" type="slidenum">
              <a:rPr lang="en-US" sz="1200">
                <a:latin typeface="+mn-lt"/>
              </a:rPr>
              <a:pPr algn="r">
                <a:defRPr/>
              </a:pPr>
              <a:t>68</a:t>
            </a:fld>
            <a:endParaRPr lang="en-US" sz="1200">
              <a:latin typeface="+mn-lt"/>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a:ln/>
        </p:spPr>
      </p:sp>
      <p:sp>
        <p:nvSpPr>
          <p:cNvPr id="380931" name="Notes Placeholder 2"/>
          <p:cNvSpPr>
            <a:spLocks noGrp="1"/>
          </p:cNvSpPr>
          <p:nvPr>
            <p:ph type="body" idx="1"/>
          </p:nvPr>
        </p:nvSpPr>
        <p:spPr>
          <a:noFill/>
        </p:spPr>
        <p:txBody>
          <a:bodyPr/>
          <a:lstStyle/>
          <a:p>
            <a:pPr eaLnBrk="1" hangingPunct="1">
              <a:spcBef>
                <a:spcPct val="0"/>
              </a:spcBef>
            </a:pPr>
            <a:endParaRPr lang="en-US" altLang="en-US"/>
          </a:p>
        </p:txBody>
      </p:sp>
      <p:sp>
        <p:nvSpPr>
          <p:cNvPr id="73731" name="Slide Number Placeholder 3"/>
          <p:cNvSpPr txBox="1">
            <a:spLocks noGrp="1"/>
          </p:cNvSpPr>
          <p:nvPr/>
        </p:nvSpPr>
        <p:spPr bwMode="auto">
          <a:xfrm>
            <a:off x="3884613" y="8829675"/>
            <a:ext cx="2971800" cy="465138"/>
          </a:xfrm>
          <a:prstGeom prst="rect">
            <a:avLst/>
          </a:prstGeom>
          <a:noFill/>
          <a:ln>
            <a:miter lim="800000"/>
            <a:headEnd/>
            <a:tailEnd/>
          </a:ln>
        </p:spPr>
        <p:txBody>
          <a:bodyPr lIns="93177" tIns="46589" rIns="93177" bIns="46589" anchor="b"/>
          <a:lstStyle/>
          <a:p>
            <a:pPr algn="r">
              <a:defRPr/>
            </a:pPr>
            <a:fld id="{FCE9ED27-F7B7-4B2C-AC26-76F100291B82}" type="slidenum">
              <a:rPr lang="en-US" sz="1200">
                <a:latin typeface="+mn-lt"/>
              </a:rPr>
              <a:pPr algn="r">
                <a:defRPr/>
              </a:pPr>
              <a:t>69</a:t>
            </a:fld>
            <a:endParaRPr lang="en-US" sz="1200">
              <a:latin typeface="+mn-lt"/>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70E0C83F-8A92-4E2E-BE17-03795A9101B3}" type="slidenum">
              <a:rPr lang="en-US" altLang="en-US" sz="1200"/>
              <a:pPr algn="r"/>
              <a:t>70</a:t>
            </a:fld>
            <a:endParaRPr lang="en-US" altLang="en-US" sz="120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AD300293-DA1A-4BAB-A5EB-082FB87A5F12}" type="slidenum">
              <a:rPr lang="en-US" altLang="en-US" sz="1200"/>
              <a:pPr algn="r"/>
              <a:t>71</a:t>
            </a:fld>
            <a:endParaRPr lang="en-US" altLang="en-US" sz="120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F3025A69-021D-436C-A863-CB3DF1788CA7}" type="slidenum">
              <a:rPr lang="en-US" altLang="en-US" sz="1200"/>
              <a:pPr algn="r"/>
              <a:t>72</a:t>
            </a:fld>
            <a:endParaRPr lang="en-US" altLang="en-US" sz="1200"/>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7</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4828478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EBD3F1-EC2B-4485-97D7-7A03CCBD5732}" type="slidenum">
              <a:rPr lang="en-US" altLang="en-US" smtClean="0"/>
              <a:pPr/>
              <a:t>75</a:t>
            </a:fld>
            <a:endParaRPr lang="en-US" altLang="en-US"/>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74B748-7157-456C-A743-BA957A0DE05A}" type="slidenum">
              <a:rPr lang="en-US" altLang="en-US" smtClean="0"/>
              <a:pPr/>
              <a:t>77</a:t>
            </a:fld>
            <a:endParaRPr lang="en-US" altLang="en-US"/>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78</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439704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B2806-E41D-47B9-9E3F-90CFE541292F}" type="slidenum">
              <a:rPr lang="en-US" smtClean="0"/>
              <a:t>95</a:t>
            </a:fld>
            <a:endParaRPr lang="en-US"/>
          </a:p>
        </p:txBody>
      </p:sp>
    </p:spTree>
    <p:extLst>
      <p:ext uri="{BB962C8B-B14F-4D97-AF65-F5344CB8AC3E}">
        <p14:creationId xmlns:p14="http://schemas.microsoft.com/office/powerpoint/2010/main" val="33187850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110</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43970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146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439704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DCBD4E7-791C-4C64-BA26-37E884524636}" type="slidenum">
              <a:rPr lang="en-US" altLang="en-US"/>
              <a:pPr eaLnBrk="1" hangingPunct="1">
                <a:spcBef>
                  <a:spcPct val="0"/>
                </a:spcBef>
              </a:pPr>
              <a:t>183</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439704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1C06A7-457B-4BED-A394-618CE4233099}" type="slidenum">
              <a:rPr lang="en-US" altLang="en-US" smtClean="0"/>
              <a:pPr/>
              <a:t>184</a:t>
            </a:fld>
            <a:endParaRPr lang="en-US" alt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776F31-6583-4611-807C-101AE24A96DE}" type="slidenum">
              <a:rPr lang="en-US" altLang="en-US" smtClean="0"/>
              <a:pPr/>
              <a:t>185</a:t>
            </a:fld>
            <a:endParaRPr lang="en-US" altLang="en-US"/>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37DD13-1178-4F83-B47B-36028CB445DF}" type="slidenum">
              <a:rPr lang="en-US" altLang="en-US" smtClean="0"/>
              <a:pPr/>
              <a:t>186</a:t>
            </a:fld>
            <a:endParaRPr lang="en-US" alt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8</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19576980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D5F412-0362-41A5-A0F7-E10A689C4600}" type="slidenum">
              <a:rPr lang="en-US" altLang="en-US" smtClean="0"/>
              <a:pPr/>
              <a:t>187</a:t>
            </a:fld>
            <a:endParaRPr lang="en-US" altLang="en-US"/>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9</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3416617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4D2748-290D-43C2-AFA9-1854A49DFB19}" type="slidenum">
              <a:rPr lang="en-US" altLang="en-US" smtClean="0"/>
              <a:pPr/>
              <a:t>10</a:t>
            </a:fld>
            <a:endParaRPr lang="en-US" alt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149231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7 h 1906"/>
                <a:gd name="T4" fmla="*/ 7608 w 5740"/>
                <a:gd name="T5" fmla="*/ 7 h 1906"/>
                <a:gd name="T6" fmla="*/ 760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04203"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904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7571C88-4160-4A16-B318-BF5012D2F42F}" type="slidenum">
              <a:rPr lang="en-US" altLang="en-US"/>
              <a:pPr>
                <a:defRPr/>
              </a:pPr>
              <a:t>‹#›</a:t>
            </a:fld>
            <a:endParaRPr lang="en-US" altLang="en-US"/>
          </a:p>
        </p:txBody>
      </p:sp>
    </p:spTree>
    <p:extLst>
      <p:ext uri="{BB962C8B-B14F-4D97-AF65-F5344CB8AC3E}">
        <p14:creationId xmlns:p14="http://schemas.microsoft.com/office/powerpoint/2010/main" val="247254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54EE170-8ACB-4BBD-99D7-C5C31181CE50}"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5451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CE9636C-D735-462E-A107-319A4A010E01}"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54951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A6A4A86-65FC-45A6-A22E-6BAEB2ECC0AD}"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00058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BB725C6-05C7-45EB-B8A5-80131B308C17}"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0344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7F514AD-629F-4D19-B700-609FC26E8551}"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013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AF3678C-5A64-46C2-B5A2-947DF53FA670}"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304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AB25AE4-D305-4D8B-97D5-3A1F95B39A9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924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93E1EF6-D9DF-4689-8EFA-94B421A7B05A}"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4334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D85DEB6-5AFD-4A31-88E4-12ADD9639380}"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045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FF3E892-DB64-42A5-B588-ECA71ABEB99B}"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0694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56FBD60-A596-4D58-8DF5-7DE4DAE932EA}"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7545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076CA90-1507-4C66-B465-8DF0F5CFCDD6}"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2084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3170"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03171"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05EC4C1-11D7-40E8-BFAA-C21FB1D8EC75}" type="slidenum">
              <a:rPr lang="en-US" altLang="en-US"/>
              <a:pPr>
                <a:defRPr/>
              </a:pPr>
              <a:t>‹#›</a:t>
            </a:fld>
            <a:endParaRPr lang="en-US" alt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90317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0317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0317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317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90317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7 h 1906"/>
                <a:gd name="T4" fmla="*/ 7608 w 5740"/>
                <a:gd name="T5" fmla="*/ 7 h 1906"/>
                <a:gd name="T6" fmla="*/ 760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03181"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03182"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903183"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513" r:id="rId1"/>
    <p:sldLayoutId id="2147485501" r:id="rId2"/>
    <p:sldLayoutId id="2147485502" r:id="rId3"/>
    <p:sldLayoutId id="2147485503" r:id="rId4"/>
    <p:sldLayoutId id="2147485504" r:id="rId5"/>
    <p:sldLayoutId id="2147485505" r:id="rId6"/>
    <p:sldLayoutId id="2147485506" r:id="rId7"/>
    <p:sldLayoutId id="2147485507" r:id="rId8"/>
    <p:sldLayoutId id="2147485508" r:id="rId9"/>
    <p:sldLayoutId id="2147485509" r:id="rId10"/>
    <p:sldLayoutId id="2147485510" r:id="rId11"/>
    <p:sldLayoutId id="2147485511" r:id="rId12"/>
    <p:sldLayoutId id="2147485512"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hyperlink" Target="http://www.sattlerpublisher.com/"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hyperlink" Target="http://www.sattlerpublisher.com/" TargetMode="Externa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hyperlink" Target="https://www.goodreads.com/author/show/435477.Shel_Silverstei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icd.who.int/browse/2024-01/mms/e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todayinsci.com/C/Cattell_Raymond/CattellRaymond-Quotations.ht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todayinsci.com/B/Binet_Alfred/BinetAlfred-Quotations.ht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attlerpublisher.com/cog7e_errata.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ttlerpublisher.com/cog7e_errata.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021804" y="4193551"/>
            <a:ext cx="5952378" cy="547907"/>
          </a:xfrm>
        </p:spPr>
        <p:txBody>
          <a:bodyPr>
            <a:normAutofit fontScale="90000"/>
          </a:bodyPr>
          <a:lstStyle/>
          <a:p>
            <a:r>
              <a:rPr lang="en-US" sz="3600" dirty="0">
                <a:latin typeface="Arial" panose="020B0604020202020204" pitchFamily="34" charset="0"/>
                <a:cs typeface="Arial" panose="020B0604020202020204" pitchFamily="34" charset="0"/>
              </a:rPr>
              <a:t>PowerPoint Presentation for the Psychologists' Association of Alberta</a:t>
            </a:r>
          </a:p>
        </p:txBody>
      </p:sp>
      <p:sp>
        <p:nvSpPr>
          <p:cNvPr id="10" name="Subtitle 9"/>
          <p:cNvSpPr>
            <a:spLocks noGrp="1"/>
          </p:cNvSpPr>
          <p:nvPr>
            <p:ph type="subTitle" idx="1"/>
          </p:nvPr>
        </p:nvSpPr>
        <p:spPr>
          <a:xfrm>
            <a:off x="2889114" y="1219200"/>
            <a:ext cx="6102485" cy="2974351"/>
          </a:xfrm>
        </p:spPr>
        <p:txBody>
          <a:bodyPr>
            <a:normAutofit/>
          </a:bodyPr>
          <a:lstStyle/>
          <a:p>
            <a:r>
              <a:rPr lang="en-US" sz="4050" b="1" dirty="0">
                <a:latin typeface="Times New Roman" panose="02020603050405020304" pitchFamily="18" charset="0"/>
                <a:cs typeface="Times New Roman" panose="02020603050405020304" pitchFamily="18" charset="0"/>
              </a:rPr>
              <a:t>Assessment of Children</a:t>
            </a:r>
            <a:r>
              <a:rPr lang="en-US" sz="2700" b="1" dirty="0"/>
              <a:t>: </a:t>
            </a:r>
            <a:r>
              <a:rPr lang="en-US" b="1" dirty="0"/>
              <a:t/>
            </a:r>
            <a:br>
              <a:rPr lang="en-US" b="1" dirty="0"/>
            </a:br>
            <a:r>
              <a:rPr lang="en-US" b="1" dirty="0">
                <a:solidFill>
                  <a:schemeClr val="tx1"/>
                </a:solidFill>
              </a:rPr>
              <a:t>Cognitive Foundations and Applications, </a:t>
            </a:r>
            <a:br>
              <a:rPr lang="en-US" b="1" dirty="0">
                <a:solidFill>
                  <a:schemeClr val="tx1"/>
                </a:solidFill>
              </a:rPr>
            </a:br>
            <a:r>
              <a:rPr lang="en-US" b="1" dirty="0">
                <a:solidFill>
                  <a:schemeClr val="tx1"/>
                </a:solidFill>
              </a:rPr>
              <a:t>Seventh Edition</a:t>
            </a:r>
            <a:r>
              <a:rPr lang="en-US" dirty="0">
                <a:solidFill>
                  <a:schemeClr val="tx1"/>
                </a:solidFill>
              </a:rPr>
              <a:t/>
            </a:r>
            <a:br>
              <a:rPr lang="en-US" dirty="0">
                <a:solidFill>
                  <a:schemeClr val="tx1"/>
                </a:solidFill>
              </a:rPr>
            </a:b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479" y="1577755"/>
            <a:ext cx="2763742" cy="37544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Subtitle 9"/>
          <p:cNvSpPr txBox="1">
            <a:spLocks/>
          </p:cNvSpPr>
          <p:nvPr/>
        </p:nvSpPr>
        <p:spPr>
          <a:xfrm>
            <a:off x="2133599" y="5535326"/>
            <a:ext cx="6858000" cy="1028700"/>
          </a:xfrm>
          <a:prstGeom prst="rect">
            <a:avLst/>
          </a:prstGeom>
        </p:spPr>
        <p:txBody>
          <a:bodyPr vert="horz" lIns="68580" tIns="34290" rIns="68580" bIns="3429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 2024 by Jerome M. Sattler, Publisher, Inc.</a:t>
            </a:r>
          </a:p>
        </p:txBody>
      </p:sp>
    </p:spTree>
    <p:extLst>
      <p:ext uri="{BB962C8B-B14F-4D97-AF65-F5344CB8AC3E}">
        <p14:creationId xmlns:p14="http://schemas.microsoft.com/office/powerpoint/2010/main" val="41652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Overview </a:t>
            </a:r>
            <a:r>
              <a:rPr lang="en-US" altLang="en-US" sz="2500" dirty="0"/>
              <a:t>[9]</a:t>
            </a:r>
            <a:endParaRPr lang="en-US" altLang="en-US" sz="2800" dirty="0"/>
          </a:p>
        </p:txBody>
      </p:sp>
      <p:sp>
        <p:nvSpPr>
          <p:cNvPr id="158723" name="Rectangle 3"/>
          <p:cNvSpPr>
            <a:spLocks noGrp="1" noChangeArrowheads="1"/>
          </p:cNvSpPr>
          <p:nvPr>
            <p:ph idx="1"/>
          </p:nvPr>
        </p:nvSpPr>
        <p:spPr>
          <a:xfrm>
            <a:off x="457200" y="1600200"/>
            <a:ext cx="8229600" cy="4800600"/>
          </a:xfrm>
        </p:spPr>
        <p:txBody>
          <a:bodyPr>
            <a:normAutofit fontScale="85000" lnSpcReduction="10000"/>
          </a:bodyPr>
          <a:lstStyle/>
          <a:p>
            <a:pPr marL="0" indent="0" algn="ctr" eaLnBrk="1" fontAlgn="auto" hangingPunct="1">
              <a:spcBef>
                <a:spcPts val="800"/>
              </a:spcBef>
              <a:spcAft>
                <a:spcPts val="0"/>
              </a:spcAft>
              <a:buClr>
                <a:schemeClr val="accent3"/>
              </a:buClr>
              <a:buNone/>
              <a:defRPr/>
            </a:pPr>
            <a:r>
              <a:rPr lang="en-US" b="1" dirty="0">
                <a:latin typeface="Arial" panose="020B0604020202020204" pitchFamily="34" charset="0"/>
                <a:cs typeface="Arial" panose="020B0604020202020204" pitchFamily="34" charset="0"/>
              </a:rPr>
              <a:t>Questions from School Psychologists in Alberta</a:t>
            </a:r>
          </a:p>
          <a:p>
            <a:pPr marL="514350" indent="-514350" eaLnBrk="1" fontAlgn="auto" hangingPunct="1">
              <a:spcBef>
                <a:spcPts val="800"/>
              </a:spcBef>
              <a:spcAft>
                <a:spcPts val="0"/>
              </a:spcAft>
              <a:buClr>
                <a:schemeClr val="accent3"/>
              </a:buClr>
              <a:buFont typeface="+mj-lt"/>
              <a:buAutoNum type="arabicPeriod"/>
              <a:defRPr/>
            </a:pPr>
            <a:r>
              <a:rPr lang="en-US" sz="3200" dirty="0">
                <a:latin typeface="Arial" panose="020B0604020202020204" pitchFamily="34" charset="0"/>
                <a:cs typeface="Arial" panose="020B0604020202020204" pitchFamily="34" charset="0"/>
              </a:rPr>
              <a:t>What can we do about the "checklist" psychology that has been pervading the discipline, including the checklists that are being published as part of the DSM? These are not normed, are minimally standardized, and seem to be psychiatry's response to the need for "psychological assessment." Many practitioners seem to be turning to checklists and foregoing multi-source, multi-method assessment for intake, diagnosis, formulation of treatment plans, and outcome evaluation.</a:t>
            </a:r>
          </a:p>
        </p:txBody>
      </p:sp>
    </p:spTree>
    <p:extLst>
      <p:ext uri="{BB962C8B-B14F-4D97-AF65-F5344CB8AC3E}">
        <p14:creationId xmlns:p14="http://schemas.microsoft.com/office/powerpoint/2010/main" val="36805891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Assessment of SLD </a:t>
            </a:r>
            <a:r>
              <a:rPr lang="en-US" sz="1875" dirty="0"/>
              <a:t>[2] (pp. 698-703)</a:t>
            </a:r>
          </a:p>
        </p:txBody>
      </p:sp>
      <p:sp>
        <p:nvSpPr>
          <p:cNvPr id="3" name="Content Placeholder 2"/>
          <p:cNvSpPr>
            <a:spLocks noGrp="1"/>
          </p:cNvSpPr>
          <p:nvPr>
            <p:ph idx="1"/>
          </p:nvPr>
        </p:nvSpPr>
        <p:spPr>
          <a:xfrm>
            <a:off x="752822" y="2220657"/>
            <a:ext cx="7675350" cy="3263504"/>
          </a:xfrm>
        </p:spPr>
        <p:txBody>
          <a:bodyPr>
            <a:noAutofit/>
          </a:bodyPr>
          <a:lstStyle/>
          <a:p>
            <a:r>
              <a:rPr lang="en-US" dirty="0">
                <a:latin typeface="Arial" panose="020B0604020202020204" pitchFamily="34" charset="0"/>
                <a:cs typeface="Arial" panose="020B0604020202020204" pitchFamily="34" charset="0"/>
              </a:rPr>
              <a:t>Assessment of reading skills:</a:t>
            </a:r>
          </a:p>
          <a:p>
            <a:pPr lvl="1"/>
            <a:r>
              <a:rPr lang="en-US" sz="3200" dirty="0">
                <a:latin typeface="Arial" panose="020B0604020202020204" pitchFamily="34" charset="0"/>
                <a:cs typeface="Arial" panose="020B0604020202020204" pitchFamily="34" charset="0"/>
              </a:rPr>
              <a:t>See pp. 699, 702</a:t>
            </a:r>
          </a:p>
        </p:txBody>
      </p:sp>
    </p:spTree>
    <p:extLst>
      <p:ext uri="{BB962C8B-B14F-4D97-AF65-F5344CB8AC3E}">
        <p14:creationId xmlns:p14="http://schemas.microsoft.com/office/powerpoint/2010/main" val="18301179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Assessment of SLD </a:t>
            </a:r>
            <a:r>
              <a:rPr lang="en-US" sz="1875" dirty="0"/>
              <a:t>[3] (pp. 698-703)</a:t>
            </a:r>
          </a:p>
        </p:txBody>
      </p:sp>
      <p:sp>
        <p:nvSpPr>
          <p:cNvPr id="3" name="Content Placeholder 2"/>
          <p:cNvSpPr>
            <a:spLocks noGrp="1"/>
          </p:cNvSpPr>
          <p:nvPr>
            <p:ph idx="1"/>
          </p:nvPr>
        </p:nvSpPr>
        <p:spPr>
          <a:xfrm>
            <a:off x="752822" y="2220657"/>
            <a:ext cx="7675350" cy="3263504"/>
          </a:xfrm>
        </p:spPr>
        <p:txBody>
          <a:bodyPr>
            <a:noAutofit/>
          </a:bodyPr>
          <a:lstStyle/>
          <a:p>
            <a:r>
              <a:rPr lang="en-US" dirty="0">
                <a:latin typeface="Arial" panose="020B0604020202020204" pitchFamily="34" charset="0"/>
                <a:cs typeface="Arial" panose="020B0604020202020204" pitchFamily="34" charset="0"/>
              </a:rPr>
              <a:t>Assessment of written expression (includes spelling):</a:t>
            </a:r>
          </a:p>
          <a:p>
            <a:pPr lvl="1"/>
            <a:r>
              <a:rPr lang="en-US" sz="3200" dirty="0">
                <a:latin typeface="Arial" panose="020B0604020202020204" pitchFamily="34" charset="0"/>
                <a:cs typeface="Arial" panose="020B0604020202020204" pitchFamily="34" charset="0"/>
              </a:rPr>
              <a:t>See p. 702</a:t>
            </a:r>
          </a:p>
        </p:txBody>
      </p:sp>
    </p:spTree>
    <p:extLst>
      <p:ext uri="{BB962C8B-B14F-4D97-AF65-F5344CB8AC3E}">
        <p14:creationId xmlns:p14="http://schemas.microsoft.com/office/powerpoint/2010/main" val="7696693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Assessment of SLD </a:t>
            </a:r>
            <a:r>
              <a:rPr lang="en-US" sz="1875" dirty="0"/>
              <a:t>[4] (pp. 698-703)</a:t>
            </a:r>
          </a:p>
        </p:txBody>
      </p:sp>
      <p:sp>
        <p:nvSpPr>
          <p:cNvPr id="3" name="Content Placeholder 2"/>
          <p:cNvSpPr>
            <a:spLocks noGrp="1"/>
          </p:cNvSpPr>
          <p:nvPr>
            <p:ph idx="1"/>
          </p:nvPr>
        </p:nvSpPr>
        <p:spPr>
          <a:xfrm>
            <a:off x="752822" y="1905000"/>
            <a:ext cx="7675350" cy="3579161"/>
          </a:xfrm>
        </p:spPr>
        <p:txBody>
          <a:bodyPr>
            <a:noAutofit/>
          </a:bodyPr>
          <a:lstStyle/>
          <a:p>
            <a:r>
              <a:rPr lang="en-US" dirty="0">
                <a:latin typeface="Arial" panose="020B0604020202020204" pitchFamily="34" charset="0"/>
                <a:cs typeface="Arial" panose="020B0604020202020204" pitchFamily="34" charset="0"/>
              </a:rPr>
              <a:t>Assessment of mathematics ability:</a:t>
            </a:r>
          </a:p>
          <a:p>
            <a:pPr lvl="1"/>
            <a:r>
              <a:rPr lang="en-US" sz="3200" dirty="0">
                <a:latin typeface="Arial" panose="020B0604020202020204" pitchFamily="34" charset="0"/>
                <a:cs typeface="Arial" panose="020B0604020202020204" pitchFamily="34" charset="0"/>
              </a:rPr>
              <a:t>See p. 702</a:t>
            </a:r>
          </a:p>
          <a:p>
            <a:r>
              <a:rPr lang="en-US" dirty="0">
                <a:latin typeface="Arial" panose="020B0604020202020204" pitchFamily="34" charset="0"/>
                <a:cs typeface="Arial" panose="020B0604020202020204" pitchFamily="34" charset="0"/>
              </a:rPr>
              <a:t>Assessment of social and environmental influences:</a:t>
            </a:r>
          </a:p>
          <a:p>
            <a:pPr lvl="1"/>
            <a:r>
              <a:rPr lang="en-US" sz="3200" dirty="0">
                <a:latin typeface="Arial" panose="020B0604020202020204" pitchFamily="34" charset="0"/>
                <a:cs typeface="Arial" panose="020B0604020202020204" pitchFamily="34" charset="0"/>
              </a:rPr>
              <a:t>See p. 702</a:t>
            </a:r>
          </a:p>
        </p:txBody>
      </p:sp>
    </p:spTree>
    <p:extLst>
      <p:ext uri="{BB962C8B-B14F-4D97-AF65-F5344CB8AC3E}">
        <p14:creationId xmlns:p14="http://schemas.microsoft.com/office/powerpoint/2010/main" val="24555239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Assessment of SLD </a:t>
            </a:r>
            <a:r>
              <a:rPr lang="en-US" sz="1875" dirty="0"/>
              <a:t>[5] (pp. 698-703)</a:t>
            </a:r>
          </a:p>
        </p:txBody>
      </p:sp>
      <p:sp>
        <p:nvSpPr>
          <p:cNvPr id="3" name="Content Placeholder 2"/>
          <p:cNvSpPr>
            <a:spLocks noGrp="1"/>
          </p:cNvSpPr>
          <p:nvPr>
            <p:ph idx="1"/>
          </p:nvPr>
        </p:nvSpPr>
        <p:spPr>
          <a:xfrm>
            <a:off x="752822" y="1600200"/>
            <a:ext cx="7675350" cy="4572000"/>
          </a:xfrm>
        </p:spPr>
        <p:txBody>
          <a:bodyPr>
            <a:noAutofit/>
          </a:bodyPr>
          <a:lstStyle/>
          <a:p>
            <a:r>
              <a:rPr lang="en-US" dirty="0">
                <a:latin typeface="Arial" panose="020B0604020202020204" pitchFamily="34" charset="0"/>
                <a:cs typeface="Arial" panose="020B0604020202020204" pitchFamily="34" charset="0"/>
              </a:rPr>
              <a:t>Assessment of personality, temperament, and attitudes toward school:</a:t>
            </a:r>
          </a:p>
          <a:p>
            <a:pPr lvl="1"/>
            <a:r>
              <a:rPr lang="en-US" sz="3200" dirty="0">
                <a:latin typeface="Arial" panose="020B0604020202020204" pitchFamily="34" charset="0"/>
                <a:cs typeface="Arial" panose="020B0604020202020204" pitchFamily="34" charset="0"/>
              </a:rPr>
              <a:t>See p. 703</a:t>
            </a:r>
          </a:p>
        </p:txBody>
      </p:sp>
    </p:spTree>
    <p:extLst>
      <p:ext uri="{BB962C8B-B14F-4D97-AF65-F5344CB8AC3E}">
        <p14:creationId xmlns:p14="http://schemas.microsoft.com/office/powerpoint/2010/main" val="9578804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Assessment of SLD </a:t>
            </a:r>
            <a:r>
              <a:rPr lang="en-US" sz="1875" dirty="0"/>
              <a:t>[6] (pp. 698-703)</a:t>
            </a:r>
          </a:p>
        </p:txBody>
      </p:sp>
      <p:sp>
        <p:nvSpPr>
          <p:cNvPr id="3" name="Content Placeholder 2"/>
          <p:cNvSpPr>
            <a:spLocks noGrp="1"/>
          </p:cNvSpPr>
          <p:nvPr>
            <p:ph idx="1"/>
          </p:nvPr>
        </p:nvSpPr>
        <p:spPr>
          <a:xfrm>
            <a:off x="752822" y="2220657"/>
            <a:ext cx="7675350" cy="3263504"/>
          </a:xfrm>
        </p:spPr>
        <p:txBody>
          <a:bodyPr>
            <a:noAutofit/>
          </a:bodyPr>
          <a:lstStyle/>
          <a:p>
            <a:r>
              <a:rPr lang="en-US" dirty="0">
                <a:latin typeface="Arial" panose="020B0604020202020204" pitchFamily="34" charset="0"/>
                <a:cs typeface="Arial" panose="020B0604020202020204" pitchFamily="34" charset="0"/>
              </a:rPr>
              <a:t>Curriculum-Based Measures (CBM):</a:t>
            </a:r>
          </a:p>
          <a:p>
            <a:pPr lvl="1"/>
            <a:r>
              <a:rPr lang="en-US" sz="3200" dirty="0">
                <a:latin typeface="Arial" panose="020B0604020202020204" pitchFamily="34" charset="0"/>
                <a:cs typeface="Arial" panose="020B0604020202020204" pitchFamily="34" charset="0"/>
              </a:rPr>
              <a:t>See p. 703</a:t>
            </a:r>
          </a:p>
          <a:p>
            <a:pPr lvl="1"/>
            <a:r>
              <a:rPr lang="en-US" sz="3200" dirty="0">
                <a:latin typeface="Arial" panose="020B0604020202020204" pitchFamily="34" charset="0"/>
                <a:cs typeface="Arial" panose="020B0604020202020204" pitchFamily="34" charset="0"/>
              </a:rPr>
              <a:t>Also see Table 17-2 for tests that have “b” superscript (the “b” superscript refers to a curriculum-based measure)</a:t>
            </a:r>
          </a:p>
        </p:txBody>
      </p:sp>
    </p:spTree>
    <p:extLst>
      <p:ext uri="{BB962C8B-B14F-4D97-AF65-F5344CB8AC3E}">
        <p14:creationId xmlns:p14="http://schemas.microsoft.com/office/powerpoint/2010/main" val="41554798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General Approach to Identifying SLD </a:t>
            </a:r>
            <a:r>
              <a:rPr lang="en-US" sz="1875" dirty="0"/>
              <a:t>[1] (pp. 703-708)</a:t>
            </a:r>
          </a:p>
        </p:txBody>
      </p:sp>
      <p:sp>
        <p:nvSpPr>
          <p:cNvPr id="3" name="Content Placeholder 2"/>
          <p:cNvSpPr>
            <a:spLocks noGrp="1"/>
          </p:cNvSpPr>
          <p:nvPr>
            <p:ph idx="1"/>
          </p:nvPr>
        </p:nvSpPr>
        <p:spPr>
          <a:xfrm>
            <a:off x="752822" y="1676400"/>
            <a:ext cx="7675350" cy="4267200"/>
          </a:xfrm>
        </p:spPr>
        <p:txBody>
          <a:bodyPr>
            <a:noAutofit/>
          </a:bodyPr>
          <a:lstStyle/>
          <a:p>
            <a:pPr marL="0" indent="0" algn="ctr">
              <a:buNone/>
            </a:pPr>
            <a:r>
              <a:rPr lang="en-US" b="1" dirty="0">
                <a:latin typeface="Arial" panose="020B0604020202020204" pitchFamily="34" charset="0"/>
                <a:cs typeface="Arial" panose="020B0604020202020204" pitchFamily="34" charset="0"/>
              </a:rPr>
              <a:t>Response to Intervention Models (RTI)</a:t>
            </a:r>
          </a:p>
          <a:p>
            <a:r>
              <a:rPr lang="en-US" dirty="0">
                <a:latin typeface="Arial" panose="020B0604020202020204" pitchFamily="34" charset="0"/>
                <a:cs typeface="Arial" panose="020B0604020202020204" pitchFamily="34" charset="0"/>
              </a:rPr>
              <a:t>See pp. 703-705</a:t>
            </a:r>
          </a:p>
          <a:p>
            <a:r>
              <a:rPr lang="en-US" dirty="0">
                <a:latin typeface="Arial" panose="020B0604020202020204" pitchFamily="34" charset="0"/>
                <a:cs typeface="Arial" panose="020B0604020202020204" pitchFamily="34" charset="0"/>
              </a:rPr>
              <a:t>Discrepancy Models: see pp. 705-706</a:t>
            </a:r>
          </a:p>
          <a:p>
            <a:r>
              <a:rPr lang="en-US" dirty="0">
                <a:latin typeface="Arial" panose="020B0604020202020204" pitchFamily="34" charset="0"/>
                <a:cs typeface="Arial" panose="020B0604020202020204" pitchFamily="34" charset="0"/>
              </a:rPr>
              <a:t>Patterns of Strengths and Weaknesses Models: pp. 707-708</a:t>
            </a:r>
          </a:p>
          <a:p>
            <a:r>
              <a:rPr lang="en-US" dirty="0">
                <a:latin typeface="Arial" panose="020B0604020202020204" pitchFamily="34" charset="0"/>
                <a:cs typeface="Arial" panose="020B0604020202020204" pitchFamily="34" charset="0"/>
              </a:rPr>
              <a:t>Low Achievement Model: p. 708</a:t>
            </a:r>
          </a:p>
        </p:txBody>
      </p:sp>
    </p:spTree>
    <p:extLst>
      <p:ext uri="{BB962C8B-B14F-4D97-AF65-F5344CB8AC3E}">
        <p14:creationId xmlns:p14="http://schemas.microsoft.com/office/powerpoint/2010/main" val="26478010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Comment on Assessment Procedures </a:t>
            </a:r>
            <a:r>
              <a:rPr lang="en-US" sz="1875" dirty="0"/>
              <a:t>[1] (pp. 708-709)</a:t>
            </a:r>
          </a:p>
        </p:txBody>
      </p:sp>
      <p:sp>
        <p:nvSpPr>
          <p:cNvPr id="3" name="Content Placeholder 2"/>
          <p:cNvSpPr>
            <a:spLocks noGrp="1"/>
          </p:cNvSpPr>
          <p:nvPr>
            <p:ph idx="1"/>
          </p:nvPr>
        </p:nvSpPr>
        <p:spPr>
          <a:xfrm>
            <a:off x="752822" y="1828800"/>
            <a:ext cx="7675350" cy="4495800"/>
          </a:xfrm>
        </p:spPr>
        <p:txBody>
          <a:bodyPr>
            <a:noAutofit/>
          </a:bodyPr>
          <a:lstStyle/>
          <a:p>
            <a:r>
              <a:rPr lang="en-US" dirty="0">
                <a:latin typeface="Arial" panose="020B0604020202020204" pitchFamily="34" charset="0"/>
                <a:cs typeface="Arial" panose="020B0604020202020204" pitchFamily="34" charset="0"/>
              </a:rPr>
              <a:t>See pp. 708-709</a:t>
            </a:r>
          </a:p>
          <a:p>
            <a:r>
              <a:rPr lang="en-US" dirty="0">
                <a:latin typeface="Arial" panose="020B0604020202020204" pitchFamily="34" charset="0"/>
                <a:cs typeface="Arial" panose="020B0604020202020204" pitchFamily="34" charset="0"/>
              </a:rPr>
              <a:t>Each child’s unique pattern of abilities, along with results from the entire psychoeducational evaluation, can then serve as the foundation for developing intervention plans.</a:t>
            </a:r>
          </a:p>
        </p:txBody>
      </p:sp>
    </p:spTree>
    <p:extLst>
      <p:ext uri="{BB962C8B-B14F-4D97-AF65-F5344CB8AC3E}">
        <p14:creationId xmlns:p14="http://schemas.microsoft.com/office/powerpoint/2010/main" val="24603946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effectLst>
                  <a:outerShdw blurRad="38100" dist="38100" dir="2700000" algn="tl">
                    <a:srgbClr val="DDDDDD"/>
                  </a:outerShdw>
                </a:effectLst>
              </a:rPr>
              <a:t>Interventions for SLD </a:t>
            </a:r>
            <a:r>
              <a:rPr lang="en-US" sz="2100" dirty="0"/>
              <a:t>[1] (pp. 709</a:t>
            </a:r>
            <a:r>
              <a:rPr lang="en-US" sz="2100" dirty="0">
                <a:effectLst/>
              </a:rPr>
              <a:t>–</a:t>
            </a:r>
            <a:r>
              <a:rPr lang="en-US" sz="2100" dirty="0"/>
              <a:t>714)</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pp. 709-714</a:t>
            </a:r>
          </a:p>
          <a:p>
            <a:r>
              <a:rPr lang="en-US" dirty="0">
                <a:latin typeface="Arial" panose="020B0604020202020204" pitchFamily="34" charset="0"/>
                <a:cs typeface="Arial" panose="020B0604020202020204" pitchFamily="34" charset="0"/>
              </a:rPr>
              <a:t>Exhibit 17-2 (p. 710) provides examples of instructional strategies and accommodations to help teachers in a classroom for children with specific learning disability as well as other disabilities </a:t>
            </a:r>
          </a:p>
          <a:p>
            <a:r>
              <a:rPr lang="en-US" dirty="0">
                <a:latin typeface="Arial" panose="020B0604020202020204" pitchFamily="34" charset="0"/>
                <a:cs typeface="Arial" panose="020B0604020202020204" pitchFamily="34" charset="0"/>
              </a:rPr>
              <a:t>Metacognitive Methods</a:t>
            </a:r>
          </a:p>
          <a:p>
            <a:pPr lvl="1"/>
            <a:r>
              <a:rPr lang="en-US" sz="3200" dirty="0">
                <a:latin typeface="Arial" panose="020B0604020202020204" pitchFamily="34" charset="0"/>
                <a:cs typeface="Arial" panose="020B0604020202020204" pitchFamily="34" charset="0"/>
              </a:rPr>
              <a:t>See p. 711</a:t>
            </a:r>
          </a:p>
        </p:txBody>
      </p:sp>
    </p:spTree>
    <p:extLst>
      <p:ext uri="{BB962C8B-B14F-4D97-AF65-F5344CB8AC3E}">
        <p14:creationId xmlns:p14="http://schemas.microsoft.com/office/powerpoint/2010/main" val="29542790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effectLst>
                  <a:outerShdw blurRad="38100" dist="38100" dir="2700000" algn="tl">
                    <a:srgbClr val="DDDDDD"/>
                  </a:outerShdw>
                </a:effectLst>
              </a:rPr>
              <a:t>Interventions for SLD </a:t>
            </a:r>
            <a:r>
              <a:rPr lang="en-US" sz="2100" dirty="0"/>
              <a:t>[2] (pp. 709</a:t>
            </a:r>
            <a:r>
              <a:rPr lang="en-US" sz="2100" dirty="0">
                <a:effectLst/>
              </a:rPr>
              <a:t>–</a:t>
            </a:r>
            <a:r>
              <a:rPr lang="en-US" sz="2100" dirty="0"/>
              <a:t>714)</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Instructional Methods</a:t>
            </a:r>
          </a:p>
          <a:p>
            <a:pPr lvl="1"/>
            <a:r>
              <a:rPr lang="en-US" sz="3200" dirty="0">
                <a:latin typeface="Arial" panose="020B0604020202020204" pitchFamily="34" charset="0"/>
                <a:cs typeface="Arial" panose="020B0604020202020204" pitchFamily="34" charset="0"/>
              </a:rPr>
              <a:t>See pp. 711-714</a:t>
            </a:r>
          </a:p>
          <a:p>
            <a:r>
              <a:rPr lang="en-US" dirty="0">
                <a:latin typeface="Arial" panose="020B0604020202020204" pitchFamily="34" charset="0"/>
                <a:cs typeface="Arial" panose="020B0604020202020204" pitchFamily="34" charset="0"/>
              </a:rPr>
              <a:t>Cognitive-Behavioral Methods</a:t>
            </a:r>
          </a:p>
          <a:p>
            <a:pPr lvl="1"/>
            <a:r>
              <a:rPr lang="en-US" sz="3200" dirty="0">
                <a:latin typeface="Arial" panose="020B0604020202020204" pitchFamily="34" charset="0"/>
                <a:cs typeface="Arial" panose="020B0604020202020204" pitchFamily="34" charset="0"/>
              </a:rPr>
              <a:t>See p. 714</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0073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Comment on SLD </a:t>
            </a:r>
            <a:r>
              <a:rPr lang="en-US" sz="1875" dirty="0"/>
              <a:t>[1] (p. 714)</a:t>
            </a:r>
          </a:p>
        </p:txBody>
      </p:sp>
      <p:sp>
        <p:nvSpPr>
          <p:cNvPr id="3" name="Content Placeholder 2"/>
          <p:cNvSpPr>
            <a:spLocks noGrp="1"/>
          </p:cNvSpPr>
          <p:nvPr>
            <p:ph idx="1"/>
          </p:nvPr>
        </p:nvSpPr>
        <p:spPr>
          <a:xfrm>
            <a:off x="734325" y="1295400"/>
            <a:ext cx="7675350" cy="4906962"/>
          </a:xfrm>
        </p:spPr>
        <p:txBody>
          <a:bodyPr>
            <a:noAutofit/>
          </a:bodyPr>
          <a:lstStyle/>
          <a:p>
            <a:r>
              <a:rPr lang="en-US" dirty="0">
                <a:latin typeface="Arial" panose="020B0604020202020204" pitchFamily="34" charset="0"/>
                <a:cs typeface="Arial" panose="020B0604020202020204" pitchFamily="34" charset="0"/>
              </a:rPr>
              <a:t>Penney (2018) offered the following advice: </a:t>
            </a:r>
          </a:p>
          <a:p>
            <a:pPr marL="0" indent="0">
              <a:buNone/>
            </a:pPr>
            <a:r>
              <a:rPr lang="en-US" dirty="0">
                <a:latin typeface="Arial" panose="020B0604020202020204" pitchFamily="34" charset="0"/>
                <a:cs typeface="Arial" panose="020B0604020202020204" pitchFamily="34" charset="0"/>
              </a:rPr>
              <a:t>An ideal curriculum—one that would enable children to broaden their general knowledge, enrich their understanding of the arts, and develop employment skills—would have all children progress at their own pace and be faced with challenging material that they need to master before progressing to a higher level or new topic</a:t>
            </a:r>
          </a:p>
        </p:txBody>
      </p:sp>
    </p:spTree>
    <p:extLst>
      <p:ext uri="{BB962C8B-B14F-4D97-AF65-F5344CB8AC3E}">
        <p14:creationId xmlns:p14="http://schemas.microsoft.com/office/powerpoint/2010/main" val="219587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Overview </a:t>
            </a:r>
            <a:r>
              <a:rPr lang="en-US" altLang="en-US" sz="2500" dirty="0"/>
              <a:t>[10]</a:t>
            </a:r>
            <a:endParaRPr lang="en-US" altLang="en-US" sz="2800" dirty="0"/>
          </a:p>
        </p:txBody>
      </p:sp>
      <p:sp>
        <p:nvSpPr>
          <p:cNvPr id="158723" name="Rectangle 3"/>
          <p:cNvSpPr>
            <a:spLocks noGrp="1" noChangeArrowheads="1"/>
          </p:cNvSpPr>
          <p:nvPr>
            <p:ph idx="1"/>
          </p:nvPr>
        </p:nvSpPr>
        <p:spPr>
          <a:xfrm>
            <a:off x="533400" y="1371600"/>
            <a:ext cx="7924800" cy="5029200"/>
          </a:xfrm>
        </p:spPr>
        <p:txBody>
          <a:bodyPr>
            <a:normAutofit lnSpcReduction="10000"/>
          </a:bodyPr>
          <a:lstStyle/>
          <a:p>
            <a:pPr marL="0" indent="0" algn="ctr" eaLnBrk="1" fontAlgn="auto" hangingPunct="1">
              <a:spcBef>
                <a:spcPts val="800"/>
              </a:spcBef>
              <a:spcAft>
                <a:spcPts val="0"/>
              </a:spcAft>
              <a:buClr>
                <a:schemeClr val="accent3"/>
              </a:buClr>
              <a:buNone/>
              <a:defRPr/>
            </a:pPr>
            <a:r>
              <a:rPr lang="en-US" b="1" dirty="0">
                <a:latin typeface="Arial" panose="020B0604020202020204" pitchFamily="34" charset="0"/>
                <a:cs typeface="Arial" panose="020B0604020202020204" pitchFamily="34" charset="0"/>
              </a:rPr>
              <a:t>Questions from School Psychologists in Alberta (</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p>
          <a:p>
            <a:pPr marL="514350" indent="-514350" eaLnBrk="1" fontAlgn="auto" hangingPunct="1">
              <a:spcBef>
                <a:spcPts val="800"/>
              </a:spcBef>
              <a:spcAft>
                <a:spcPts val="0"/>
              </a:spcAft>
              <a:buClr>
                <a:schemeClr val="accent3"/>
              </a:buClr>
              <a:buFont typeface="+mj-lt"/>
              <a:buAutoNum type="arabicPeriod" startAt="2"/>
              <a:defRPr/>
            </a:pPr>
            <a:r>
              <a:rPr lang="en-US" sz="3200" dirty="0">
                <a:latin typeface="Arial" panose="020B0604020202020204" pitchFamily="34" charset="0"/>
                <a:cs typeface="Arial" panose="020B0604020202020204" pitchFamily="34" charset="0"/>
              </a:rPr>
              <a:t>What nonverbal intelligence test provides a reliable or satisfactory "FSIQ" score to diagnose an intellectual disability in individuals with limited speech?</a:t>
            </a:r>
          </a:p>
          <a:p>
            <a:pPr lvl="1"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On the WISC-V, the Visual Spatial, Fluid Reasoning, and Processing Speed do not require verbal responses and provide estimates of intellectual ability.</a:t>
            </a:r>
          </a:p>
          <a:p>
            <a:pPr eaLnBrk="1" fontAlgn="auto" hangingPunct="1">
              <a:spcBef>
                <a:spcPts val="800"/>
              </a:spcBef>
              <a:spcAft>
                <a:spcPts val="0"/>
              </a:spcAft>
              <a:buClr>
                <a:schemeClr val="accent3"/>
              </a:buClr>
              <a:defRPr/>
            </a:pPr>
            <a:endParaRPr lang="en-US" sz="3200" dirty="0">
              <a:latin typeface="Arial" panose="020B0604020202020204" pitchFamily="34" charset="0"/>
              <a:cs typeface="Arial" panose="020B0604020202020204" pitchFamily="34" charset="0"/>
            </a:endParaRPr>
          </a:p>
          <a:p>
            <a:pPr eaLnBrk="1" fontAlgn="auto" hangingPunct="1">
              <a:spcBef>
                <a:spcPts val="800"/>
              </a:spcBef>
              <a:spcAft>
                <a:spcPts val="0"/>
              </a:spcAft>
              <a:buClr>
                <a:schemeClr val="accent3"/>
              </a:buClr>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8424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18</a:t>
            </a:r>
          </a:p>
        </p:txBody>
      </p:sp>
      <p:sp>
        <p:nvSpPr>
          <p:cNvPr id="2051" name="Rectangle 3"/>
          <p:cNvSpPr>
            <a:spLocks noGrp="1" noChangeArrowheads="1"/>
          </p:cNvSpPr>
          <p:nvPr>
            <p:ph type="subTitle" idx="1"/>
          </p:nvPr>
        </p:nvSpPr>
        <p:spPr>
          <a:xfrm>
            <a:off x="496111" y="3853738"/>
            <a:ext cx="8171234" cy="914897"/>
          </a:xfrm>
        </p:spPr>
        <p:txBody>
          <a:bodyPr>
            <a:noAutofit/>
          </a:bodyPr>
          <a:lstStyle/>
          <a:p>
            <a:pPr algn="ctr"/>
            <a:r>
              <a:rPr lang="en-US" sz="3600" b="1" dirty="0"/>
              <a:t>Intellectual Disability</a:t>
            </a:r>
          </a:p>
        </p:txBody>
      </p:sp>
    </p:spTree>
    <p:extLst>
      <p:ext uri="{BB962C8B-B14F-4D97-AF65-F5344CB8AC3E}">
        <p14:creationId xmlns:p14="http://schemas.microsoft.com/office/powerpoint/2010/main" val="2429489583"/>
      </p:ext>
    </p:extLst>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Defining Intellectual Disability </a:t>
            </a:r>
            <a:br>
              <a:rPr lang="en-US" b="1" dirty="0">
                <a:effectLst>
                  <a:outerShdw blurRad="38100" dist="38100" dir="2700000" algn="tl">
                    <a:srgbClr val="DDDDDD"/>
                  </a:outerShdw>
                </a:effectLst>
              </a:rPr>
            </a:br>
            <a:r>
              <a:rPr lang="en-US" sz="2100" dirty="0"/>
              <a:t>[1] (pp. 724</a:t>
            </a:r>
            <a:r>
              <a:rPr lang="en-US" sz="2100" dirty="0">
                <a:effectLst/>
              </a:rPr>
              <a:t>–</a:t>
            </a:r>
            <a:r>
              <a:rPr lang="en-US" sz="2100" dirty="0"/>
              <a:t>726)</a:t>
            </a:r>
          </a:p>
        </p:txBody>
      </p:sp>
      <p:sp>
        <p:nvSpPr>
          <p:cNvPr id="3" name="Content Placeholder 2"/>
          <p:cNvSpPr>
            <a:spLocks noGrp="1"/>
          </p:cNvSpPr>
          <p:nvPr>
            <p:ph idx="1"/>
          </p:nvPr>
        </p:nvSpPr>
        <p:spPr>
          <a:xfrm>
            <a:off x="457200" y="1295400"/>
            <a:ext cx="8229600" cy="4525963"/>
          </a:xfrm>
        </p:spPr>
        <p:txBody>
          <a:bodyPr>
            <a:noAutofit/>
          </a:bodyPr>
          <a:lstStyle/>
          <a:p>
            <a:pPr marL="0" indent="0" algn="ctr">
              <a:buNone/>
            </a:pPr>
            <a:r>
              <a:rPr lang="en-US" b="1" i="1" dirty="0">
                <a:latin typeface="Arial" panose="020B0604020202020204" pitchFamily="34" charset="0"/>
                <a:cs typeface="Arial" panose="020B0604020202020204" pitchFamily="34" charset="0"/>
              </a:rPr>
              <a:t>DSM-5-TR</a:t>
            </a:r>
          </a:p>
          <a:p>
            <a:r>
              <a:rPr lang="en-US" dirty="0">
                <a:latin typeface="Arial" panose="020B0604020202020204" pitchFamily="34" charset="0"/>
                <a:cs typeface="Arial" panose="020B0604020202020204" pitchFamily="34" charset="0"/>
              </a:rPr>
              <a:t>Uses the term </a:t>
            </a:r>
            <a:r>
              <a:rPr lang="en-US" i="1" dirty="0">
                <a:latin typeface="Arial" panose="020B0604020202020204" pitchFamily="34" charset="0"/>
                <a:cs typeface="Arial" panose="020B0604020202020204" pitchFamily="34" charset="0"/>
              </a:rPr>
              <a:t>intellectual developmental disorder </a:t>
            </a:r>
            <a:r>
              <a:rPr lang="en-US" dirty="0">
                <a:latin typeface="Arial" panose="020B0604020202020204" pitchFamily="34" charset="0"/>
                <a:cs typeface="Arial" panose="020B0604020202020204" pitchFamily="34" charset="0"/>
              </a:rPr>
              <a:t>or the alternative term </a:t>
            </a:r>
            <a:r>
              <a:rPr lang="en-US" i="1" dirty="0">
                <a:latin typeface="Arial" panose="020B0604020202020204" pitchFamily="34" charset="0"/>
                <a:cs typeface="Arial" panose="020B0604020202020204" pitchFamily="34" charset="0"/>
              </a:rPr>
              <a:t>intellectual disability </a:t>
            </a:r>
            <a:r>
              <a:rPr lang="en-US" dirty="0">
                <a:latin typeface="Arial" panose="020B0604020202020204" pitchFamily="34" charset="0"/>
                <a:cs typeface="Arial" panose="020B0604020202020204" pitchFamily="34" charset="0"/>
              </a:rPr>
              <a:t>(ID)</a:t>
            </a:r>
          </a:p>
          <a:p>
            <a:r>
              <a:rPr lang="en-US" dirty="0">
                <a:latin typeface="Arial" panose="020B0604020202020204" pitchFamily="34" charset="0"/>
                <a:cs typeface="Arial" panose="020B0604020202020204" pitchFamily="34" charset="0"/>
              </a:rPr>
              <a:t>Specifies three criteria (p. 724) that need to be met for diagnostic purposes:</a:t>
            </a:r>
          </a:p>
          <a:p>
            <a:pPr lvl="1"/>
            <a:r>
              <a:rPr lang="en-US" sz="3200" dirty="0">
                <a:latin typeface="Arial" panose="020B0604020202020204" pitchFamily="34" charset="0"/>
                <a:cs typeface="Arial" panose="020B0604020202020204" pitchFamily="34" charset="0"/>
              </a:rPr>
              <a:t>A. Deficits in intellectual functions</a:t>
            </a:r>
          </a:p>
          <a:p>
            <a:pPr lvl="1"/>
            <a:r>
              <a:rPr lang="en-US" sz="3200" dirty="0">
                <a:latin typeface="Arial" panose="020B0604020202020204" pitchFamily="34" charset="0"/>
                <a:cs typeface="Arial" panose="020B0604020202020204" pitchFamily="34" charset="0"/>
              </a:rPr>
              <a:t>B. Deficits in adaptive functioning</a:t>
            </a:r>
          </a:p>
          <a:p>
            <a:pPr lvl="1"/>
            <a:r>
              <a:rPr lang="en-US" sz="3200" dirty="0">
                <a:latin typeface="Arial" panose="020B0604020202020204" pitchFamily="34" charset="0"/>
                <a:cs typeface="Arial" panose="020B0604020202020204" pitchFamily="34" charset="0"/>
              </a:rPr>
              <a:t>C. Onset of intellectual and adaptive deficits during the developmental period</a:t>
            </a:r>
          </a:p>
        </p:txBody>
      </p:sp>
    </p:spTree>
    <p:extLst>
      <p:ext uri="{BB962C8B-B14F-4D97-AF65-F5344CB8AC3E}">
        <p14:creationId xmlns:p14="http://schemas.microsoft.com/office/powerpoint/2010/main" val="19247950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Defining Intellectual Disability </a:t>
            </a:r>
            <a:br>
              <a:rPr lang="en-US" b="1" dirty="0">
                <a:effectLst>
                  <a:outerShdw blurRad="38100" dist="38100" dir="2700000" algn="tl">
                    <a:srgbClr val="DDDDDD"/>
                  </a:outerShdw>
                </a:effectLst>
              </a:rPr>
            </a:br>
            <a:r>
              <a:rPr lang="en-US" sz="2100" dirty="0"/>
              <a:t>[2] (pp. 724</a:t>
            </a:r>
            <a:r>
              <a:rPr lang="en-US" sz="2100" dirty="0">
                <a:effectLst/>
              </a:rPr>
              <a:t>–</a:t>
            </a:r>
            <a:r>
              <a:rPr lang="en-US" sz="2100" dirty="0"/>
              <a:t>726)</a:t>
            </a:r>
          </a:p>
        </p:txBody>
      </p:sp>
      <p:sp>
        <p:nvSpPr>
          <p:cNvPr id="3" name="Content Placeholder 2"/>
          <p:cNvSpPr>
            <a:spLocks noGrp="1"/>
          </p:cNvSpPr>
          <p:nvPr>
            <p:ph idx="1"/>
          </p:nvPr>
        </p:nvSpPr>
        <p:spPr/>
        <p:txBody>
          <a:bodyPr>
            <a:noAutofit/>
          </a:bodyPr>
          <a:lstStyle/>
          <a:p>
            <a:pPr marL="0" indent="0" algn="ctr">
              <a:buNone/>
            </a:pPr>
            <a:r>
              <a:rPr lang="en-US" b="1" i="1" dirty="0">
                <a:latin typeface="Arial" panose="020B0604020202020204" pitchFamily="34" charset="0"/>
                <a:cs typeface="Arial" panose="020B0604020202020204" pitchFamily="34" charset="0"/>
              </a:rPr>
              <a:t>DSM-5-TR</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Specifies four levels of severity of intellectual disability based on levels of adaptive behavior (but not on levels of intellectual functioning; p. 724)</a:t>
            </a:r>
          </a:p>
          <a:p>
            <a:pPr lvl="1"/>
            <a:r>
              <a:rPr lang="en-US" sz="3200" dirty="0">
                <a:latin typeface="Arial" panose="020B0604020202020204" pitchFamily="34" charset="0"/>
                <a:cs typeface="Arial" panose="020B0604020202020204" pitchFamily="34" charset="0"/>
              </a:rPr>
              <a:t>mild intellectual disability</a:t>
            </a:r>
          </a:p>
          <a:p>
            <a:pPr lvl="1"/>
            <a:r>
              <a:rPr lang="en-US" sz="3200" dirty="0">
                <a:latin typeface="Arial" panose="020B0604020202020204" pitchFamily="34" charset="0"/>
                <a:cs typeface="Arial" panose="020B0604020202020204" pitchFamily="34" charset="0"/>
              </a:rPr>
              <a:t>moderate intellectual disability</a:t>
            </a:r>
          </a:p>
          <a:p>
            <a:pPr lvl="1"/>
            <a:r>
              <a:rPr lang="en-US" sz="3200" dirty="0">
                <a:latin typeface="Arial" panose="020B0604020202020204" pitchFamily="34" charset="0"/>
                <a:cs typeface="Arial" panose="020B0604020202020204" pitchFamily="34" charset="0"/>
              </a:rPr>
              <a:t>severe intellectual disability</a:t>
            </a:r>
          </a:p>
          <a:p>
            <a:pPr lvl="1"/>
            <a:r>
              <a:rPr lang="en-US" sz="3200" dirty="0">
                <a:latin typeface="Arial" panose="020B0604020202020204" pitchFamily="34" charset="0"/>
                <a:cs typeface="Arial" panose="020B0604020202020204" pitchFamily="34" charset="0"/>
              </a:rPr>
              <a:t>profound intellectual disability</a:t>
            </a:r>
          </a:p>
        </p:txBody>
      </p:sp>
    </p:spTree>
    <p:extLst>
      <p:ext uri="{BB962C8B-B14F-4D97-AF65-F5344CB8AC3E}">
        <p14:creationId xmlns:p14="http://schemas.microsoft.com/office/powerpoint/2010/main" val="35661031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Defining Intellectual Disability </a:t>
            </a:r>
            <a:br>
              <a:rPr lang="en-US" b="1" dirty="0">
                <a:effectLst>
                  <a:outerShdw blurRad="38100" dist="38100" dir="2700000" algn="tl">
                    <a:srgbClr val="DDDDDD"/>
                  </a:outerShdw>
                </a:effectLst>
              </a:rPr>
            </a:br>
            <a:r>
              <a:rPr lang="en-US" sz="2100" dirty="0"/>
              <a:t>[3] (pp. 724</a:t>
            </a:r>
            <a:r>
              <a:rPr lang="en-US" sz="2100" dirty="0">
                <a:effectLst/>
              </a:rPr>
              <a:t>–</a:t>
            </a:r>
            <a:r>
              <a:rPr lang="en-US" sz="2100" dirty="0"/>
              <a:t>726)</a:t>
            </a:r>
          </a:p>
        </p:txBody>
      </p:sp>
      <p:sp>
        <p:nvSpPr>
          <p:cNvPr id="3" name="Content Placeholder 2"/>
          <p:cNvSpPr>
            <a:spLocks noGrp="1"/>
          </p:cNvSpPr>
          <p:nvPr>
            <p:ph idx="1"/>
          </p:nvPr>
        </p:nvSpPr>
        <p:spPr/>
        <p:txBody>
          <a:bodyPr>
            <a:noAutofit/>
          </a:bodyPr>
          <a:lstStyle/>
          <a:p>
            <a:pPr marL="0" indent="0" algn="ctr">
              <a:buNone/>
            </a:pPr>
            <a:r>
              <a:rPr lang="en-US" b="1" i="1" dirty="0">
                <a:latin typeface="Arial" panose="020B0604020202020204" pitchFamily="34" charset="0"/>
                <a:cs typeface="Arial" panose="020B0604020202020204" pitchFamily="34" charset="0"/>
              </a:rPr>
              <a:t>DSM-5-TR</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Has two related diagnostic categories:</a:t>
            </a:r>
          </a:p>
          <a:p>
            <a:pPr lvl="1"/>
            <a:r>
              <a:rPr lang="en-US" sz="3200" dirty="0">
                <a:latin typeface="Arial" panose="020B0604020202020204" pitchFamily="34" charset="0"/>
                <a:cs typeface="Arial" panose="020B0604020202020204" pitchFamily="34" charset="0"/>
              </a:rPr>
              <a:t>Global developmental delay </a:t>
            </a:r>
          </a:p>
          <a:p>
            <a:pPr lvl="1"/>
            <a:r>
              <a:rPr lang="en-US" sz="3200" dirty="0">
                <a:latin typeface="Arial" panose="020B0604020202020204" pitchFamily="34" charset="0"/>
                <a:cs typeface="Arial" panose="020B0604020202020204" pitchFamily="34" charset="0"/>
              </a:rPr>
              <a:t>Unspecified intellectual developmental disorder (intellectual disability) </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9905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Defining Intellectual Disability </a:t>
            </a:r>
            <a:br>
              <a:rPr lang="en-US" b="1" dirty="0">
                <a:effectLst>
                  <a:outerShdw blurRad="38100" dist="38100" dir="2700000" algn="tl">
                    <a:srgbClr val="DDDDDD"/>
                  </a:outerShdw>
                </a:effectLst>
              </a:rPr>
            </a:br>
            <a:r>
              <a:rPr lang="en-US" sz="2100" dirty="0"/>
              <a:t>[4] (pp. 724</a:t>
            </a:r>
            <a:r>
              <a:rPr lang="en-US" sz="2100" dirty="0">
                <a:effectLst/>
              </a:rPr>
              <a:t>–</a:t>
            </a:r>
            <a:r>
              <a:rPr lang="en-US" sz="2100" dirty="0"/>
              <a:t>726)</a:t>
            </a:r>
          </a:p>
        </p:txBody>
      </p:sp>
      <p:sp>
        <p:nvSpPr>
          <p:cNvPr id="3" name="Content Placeholder 2"/>
          <p:cNvSpPr>
            <a:spLocks noGrp="1"/>
          </p:cNvSpPr>
          <p:nvPr>
            <p:ph idx="1"/>
          </p:nvPr>
        </p:nvSpPr>
        <p:spPr/>
        <p:txBody>
          <a:bodyPr>
            <a:noAutofit/>
          </a:bodyPr>
          <a:lstStyle/>
          <a:p>
            <a:pPr marL="0" indent="0" algn="ctr">
              <a:buNone/>
            </a:pPr>
            <a:r>
              <a:rPr lang="en-US" b="1" dirty="0">
                <a:latin typeface="Arial" panose="020B0604020202020204" pitchFamily="34" charset="0"/>
                <a:cs typeface="Arial" panose="020B0604020202020204" pitchFamily="34" charset="0"/>
              </a:rPr>
              <a:t>AAIDD</a:t>
            </a:r>
          </a:p>
          <a:p>
            <a:r>
              <a:rPr lang="en-US" dirty="0">
                <a:latin typeface="Arial" panose="020B0604020202020204" pitchFamily="34" charset="0"/>
                <a:cs typeface="Arial" panose="020B0604020202020204" pitchFamily="34" charset="0"/>
              </a:rPr>
              <a:t>“Intellectual disability (ID) is characterized by significant limitations both in intellectual functioning and in adaptive behavior as expressed in conceptual, social, and practical adaptive skills. This disability originates during the developmental period, which is defined operationally as before the individual attains age 22.” (</a:t>
            </a:r>
            <a:r>
              <a:rPr lang="en-US" dirty="0" err="1">
                <a:latin typeface="Arial" panose="020B0604020202020204" pitchFamily="34" charset="0"/>
                <a:cs typeface="Arial" panose="020B0604020202020204" pitchFamily="34" charset="0"/>
              </a:rPr>
              <a:t>Schalock</a:t>
            </a:r>
            <a:r>
              <a:rPr lang="en-US" dirty="0">
                <a:latin typeface="Arial" panose="020B0604020202020204" pitchFamily="34" charset="0"/>
                <a:cs typeface="Arial" panose="020B0604020202020204" pitchFamily="34" charset="0"/>
              </a:rPr>
              <a:t> et al., 2021, p. 1)</a:t>
            </a:r>
          </a:p>
        </p:txBody>
      </p:sp>
    </p:spTree>
    <p:extLst>
      <p:ext uri="{BB962C8B-B14F-4D97-AF65-F5344CB8AC3E}">
        <p14:creationId xmlns:p14="http://schemas.microsoft.com/office/powerpoint/2010/main" val="16466346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Defining Intellectual Disability </a:t>
            </a:r>
            <a:br>
              <a:rPr lang="en-US" b="1" dirty="0">
                <a:effectLst>
                  <a:outerShdw blurRad="38100" dist="38100" dir="2700000" algn="tl">
                    <a:srgbClr val="DDDDDD"/>
                  </a:outerShdw>
                </a:effectLst>
              </a:rPr>
            </a:br>
            <a:r>
              <a:rPr lang="en-US" sz="2100" dirty="0"/>
              <a:t>[5] (pp. 724</a:t>
            </a:r>
            <a:r>
              <a:rPr lang="en-US" sz="2100" dirty="0">
                <a:effectLst/>
              </a:rPr>
              <a:t>–</a:t>
            </a:r>
            <a:r>
              <a:rPr lang="en-US" sz="2100" dirty="0"/>
              <a:t>726)</a:t>
            </a:r>
          </a:p>
        </p:txBody>
      </p:sp>
      <p:sp>
        <p:nvSpPr>
          <p:cNvPr id="3" name="Content Placeholder 2"/>
          <p:cNvSpPr>
            <a:spLocks noGrp="1"/>
          </p:cNvSpPr>
          <p:nvPr>
            <p:ph idx="1"/>
          </p:nvPr>
        </p:nvSpPr>
        <p:spPr/>
        <p:txBody>
          <a:bodyPr>
            <a:noAutofit/>
          </a:bodyPr>
          <a:lstStyle/>
          <a:p>
            <a:pPr marL="0" indent="0" algn="ctr">
              <a:buNone/>
            </a:pPr>
            <a:r>
              <a:rPr lang="en-US" b="1" i="1" dirty="0">
                <a:latin typeface="Arial" panose="020B0604020202020204" pitchFamily="34" charset="0"/>
                <a:cs typeface="Arial" panose="020B0604020202020204" pitchFamily="34" charset="0"/>
              </a:rPr>
              <a:t>ICD-11</a:t>
            </a:r>
          </a:p>
          <a:p>
            <a:r>
              <a:rPr lang="en-US" dirty="0">
                <a:latin typeface="Arial" panose="020B0604020202020204" pitchFamily="34" charset="0"/>
                <a:cs typeface="Arial" panose="020B0604020202020204" pitchFamily="34" charset="0"/>
              </a:rPr>
              <a:t>Definition: see p. 725</a:t>
            </a:r>
          </a:p>
          <a:p>
            <a:r>
              <a:rPr lang="en-US" dirty="0">
                <a:latin typeface="Arial" panose="020B0604020202020204" pitchFamily="34" charset="0"/>
                <a:cs typeface="Arial" panose="020B0604020202020204" pitchFamily="34" charset="0"/>
              </a:rPr>
              <a:t>See Table 18-1 (p. 726) for severity levels of disorders of intellectual development proposed by </a:t>
            </a:r>
            <a:r>
              <a:rPr lang="en-US" i="1" dirty="0">
                <a:latin typeface="Arial" panose="020B0604020202020204" pitchFamily="34" charset="0"/>
                <a:cs typeface="Arial" panose="020B0604020202020204" pitchFamily="34" charset="0"/>
              </a:rPr>
              <a:t>ICD-11 </a:t>
            </a:r>
            <a:r>
              <a:rPr lang="en-US" dirty="0">
                <a:latin typeface="Arial" panose="020B0604020202020204" pitchFamily="34" charset="0"/>
                <a:cs typeface="Arial" panose="020B0604020202020204" pitchFamily="34" charset="0"/>
              </a:rPr>
              <a:t>based on IQ standard deviations (see next slide)</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210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531DE-849B-3424-9429-6D9CA5790030}"/>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xmlns="" id="{92ADBC0A-A5DC-D74B-C55D-DCA097682746}"/>
              </a:ext>
            </a:extLst>
          </p:cNvPr>
          <p:cNvGraphicFramePr>
            <a:graphicFrameLocks noGrp="1"/>
          </p:cNvGraphicFramePr>
          <p:nvPr>
            <p:ph idx="1"/>
            <p:extLst>
              <p:ext uri="{D42A27DB-BD31-4B8C-83A1-F6EECF244321}">
                <p14:modId xmlns:p14="http://schemas.microsoft.com/office/powerpoint/2010/main" val="1054401661"/>
              </p:ext>
            </p:extLst>
          </p:nvPr>
        </p:nvGraphicFramePr>
        <p:xfrm>
          <a:off x="228600" y="305118"/>
          <a:ext cx="8763000" cy="5857388"/>
        </p:xfrm>
        <a:graphic>
          <a:graphicData uri="http://schemas.openxmlformats.org/drawingml/2006/table">
            <a:tbl>
              <a:tblPr>
                <a:tableStyleId>{5C22544A-7EE6-4342-B048-85BDC9FD1C3A}</a:tableStyleId>
              </a:tblPr>
              <a:tblGrid>
                <a:gridCol w="1628522">
                  <a:extLst>
                    <a:ext uri="{9D8B030D-6E8A-4147-A177-3AD203B41FA5}">
                      <a16:colId xmlns:a16="http://schemas.microsoft.com/office/drawing/2014/main" xmlns="" val="2526426882"/>
                    </a:ext>
                  </a:extLst>
                </a:gridCol>
                <a:gridCol w="1924045">
                  <a:extLst>
                    <a:ext uri="{9D8B030D-6E8A-4147-A177-3AD203B41FA5}">
                      <a16:colId xmlns:a16="http://schemas.microsoft.com/office/drawing/2014/main" xmlns="" val="4191080081"/>
                    </a:ext>
                  </a:extLst>
                </a:gridCol>
                <a:gridCol w="1776284">
                  <a:extLst>
                    <a:ext uri="{9D8B030D-6E8A-4147-A177-3AD203B41FA5}">
                      <a16:colId xmlns:a16="http://schemas.microsoft.com/office/drawing/2014/main" xmlns="" val="3648622550"/>
                    </a:ext>
                  </a:extLst>
                </a:gridCol>
                <a:gridCol w="1681549">
                  <a:extLst>
                    <a:ext uri="{9D8B030D-6E8A-4147-A177-3AD203B41FA5}">
                      <a16:colId xmlns:a16="http://schemas.microsoft.com/office/drawing/2014/main" xmlns="" val="121578620"/>
                    </a:ext>
                  </a:extLst>
                </a:gridCol>
                <a:gridCol w="1752600">
                  <a:extLst>
                    <a:ext uri="{9D8B030D-6E8A-4147-A177-3AD203B41FA5}">
                      <a16:colId xmlns:a16="http://schemas.microsoft.com/office/drawing/2014/main" xmlns="" val="2450114498"/>
                    </a:ext>
                  </a:extLst>
                </a:gridCol>
              </a:tblGrid>
              <a:tr h="1032951">
                <a:tc gridSpan="5">
                  <a:txBody>
                    <a:bodyPr/>
                    <a:lstStyle/>
                    <a:p>
                      <a:pPr marL="0" marR="0">
                        <a:spcBef>
                          <a:spcPts val="600"/>
                        </a:spcBef>
                        <a:spcAft>
                          <a:spcPts val="0"/>
                        </a:spcAft>
                      </a:pPr>
                      <a:r>
                        <a:rPr lang="en-US" sz="2000" b="1" kern="0" dirty="0">
                          <a:effectLst/>
                          <a:latin typeface="Arial" panose="020B0604020202020204" pitchFamily="34" charset="0"/>
                          <a:cs typeface="Arial" panose="020B0604020202020204" pitchFamily="34" charset="0"/>
                        </a:rPr>
                        <a:t>Table 18-1</a:t>
                      </a:r>
                    </a:p>
                    <a:p>
                      <a:pPr marL="0" marR="0">
                        <a:spcBef>
                          <a:spcPts val="0"/>
                        </a:spcBef>
                        <a:spcAft>
                          <a:spcPts val="600"/>
                        </a:spcAft>
                      </a:pPr>
                      <a:r>
                        <a:rPr lang="en-US" sz="2000" b="1" kern="0" dirty="0">
                          <a:effectLst/>
                          <a:latin typeface="Arial" panose="020B0604020202020204" pitchFamily="34" charset="0"/>
                          <a:cs typeface="Arial" panose="020B0604020202020204" pitchFamily="34" charset="0"/>
                        </a:rPr>
                        <a:t>Severity Levels of Disorders of Intellectual Development Proposed by </a:t>
                      </a:r>
                      <a:br>
                        <a:rPr lang="en-US" sz="2000" b="1" kern="0" dirty="0">
                          <a:effectLst/>
                          <a:latin typeface="Arial" panose="020B0604020202020204" pitchFamily="34" charset="0"/>
                          <a:cs typeface="Arial" panose="020B0604020202020204" pitchFamily="34" charset="0"/>
                        </a:rPr>
                      </a:br>
                      <a:r>
                        <a:rPr lang="en-US" sz="2000" b="1" i="1" kern="0" dirty="0">
                          <a:effectLst/>
                          <a:latin typeface="Arial" panose="020B0604020202020204" pitchFamily="34" charset="0"/>
                          <a:cs typeface="Arial" panose="020B0604020202020204" pitchFamily="34" charset="0"/>
                        </a:rPr>
                        <a:t>ICD-11</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25353887"/>
                  </a:ext>
                </a:extLst>
              </a:tr>
              <a:tr h="2319531">
                <a:tc>
                  <a:txBody>
                    <a:bodyPr/>
                    <a:lstStyle/>
                    <a:p>
                      <a:pPr marL="0" marR="0" algn="ctr">
                        <a:spcBef>
                          <a:spcPts val="600"/>
                        </a:spcBef>
                        <a:spcAft>
                          <a:spcPts val="0"/>
                        </a:spcAft>
                      </a:pPr>
                      <a:r>
                        <a:rPr lang="en-US" sz="2000" i="1" dirty="0">
                          <a:effectLst/>
                          <a:latin typeface="Arial" panose="020B0604020202020204" pitchFamily="34" charset="0"/>
                          <a:cs typeface="Arial" panose="020B0604020202020204" pitchFamily="34" charset="0"/>
                        </a:rPr>
                        <a:t/>
                      </a:r>
                      <a:br>
                        <a:rPr lang="en-US" sz="2000" i="1" dirty="0">
                          <a:effectLst/>
                          <a:latin typeface="Arial" panose="020B0604020202020204" pitchFamily="34" charset="0"/>
                          <a:cs typeface="Arial" panose="020B0604020202020204" pitchFamily="34" charset="0"/>
                        </a:rPr>
                      </a:br>
                      <a:r>
                        <a:rPr lang="en-US" sz="2000" i="1" dirty="0">
                          <a:effectLst/>
                          <a:latin typeface="Arial" panose="020B0604020202020204" pitchFamily="34" charset="0"/>
                          <a:cs typeface="Arial" panose="020B0604020202020204" pitchFamily="34" charset="0"/>
                        </a:rPr>
                        <a:t>Level of </a:t>
                      </a:r>
                      <a:br>
                        <a:rPr lang="en-US" sz="2000" i="1" dirty="0">
                          <a:effectLst/>
                          <a:latin typeface="Arial" panose="020B0604020202020204" pitchFamily="34" charset="0"/>
                          <a:cs typeface="Arial" panose="020B0604020202020204" pitchFamily="34" charset="0"/>
                        </a:rPr>
                      </a:br>
                      <a:r>
                        <a:rPr lang="en-US" sz="2000" i="1" dirty="0">
                          <a:effectLst/>
                          <a:latin typeface="Arial" panose="020B0604020202020204" pitchFamily="34" charset="0"/>
                          <a:cs typeface="Arial" panose="020B0604020202020204" pitchFamily="34" charset="0"/>
                        </a:rPr>
                        <a:t>Severity of Intellectual Developmental Disorder</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en-US" sz="2000" i="1" dirty="0">
                          <a:effectLst/>
                          <a:latin typeface="Arial" panose="020B0604020202020204" pitchFamily="34" charset="0"/>
                          <a:cs typeface="Arial" panose="020B0604020202020204" pitchFamily="34" charset="0"/>
                        </a:rPr>
                        <a:t/>
                      </a:r>
                      <a:br>
                        <a:rPr lang="en-US" sz="2000" i="1" dirty="0">
                          <a:effectLst/>
                          <a:latin typeface="Arial" panose="020B0604020202020204" pitchFamily="34" charset="0"/>
                          <a:cs typeface="Arial" panose="020B0604020202020204" pitchFamily="34" charset="0"/>
                        </a:rPr>
                      </a:br>
                      <a:r>
                        <a:rPr lang="en-US" sz="2000" i="1" dirty="0">
                          <a:effectLst/>
                          <a:latin typeface="Arial" panose="020B0604020202020204" pitchFamily="34" charset="0"/>
                          <a:cs typeface="Arial" panose="020B0604020202020204" pitchFamily="34" charset="0"/>
                        </a:rPr>
                        <a:t/>
                      </a:r>
                      <a:br>
                        <a:rPr lang="en-US" sz="2000" i="1" dirty="0">
                          <a:effectLst/>
                          <a:latin typeface="Arial" panose="020B0604020202020204" pitchFamily="34" charset="0"/>
                          <a:cs typeface="Arial" panose="020B0604020202020204" pitchFamily="34" charset="0"/>
                        </a:rPr>
                      </a:br>
                      <a:r>
                        <a:rPr lang="en-US" sz="2000" i="1" dirty="0">
                          <a:effectLst/>
                          <a:latin typeface="Arial" panose="020B0604020202020204" pitchFamily="34" charset="0"/>
                          <a:cs typeface="Arial" panose="020B0604020202020204" pitchFamily="34" charset="0"/>
                        </a:rPr>
                        <a:t>Approximate Range in Standard Deviations </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600"/>
                        </a:spcBef>
                        <a:spcAft>
                          <a:spcPts val="0"/>
                        </a:spcAft>
                      </a:pPr>
                      <a:r>
                        <a:rPr lang="en-US" sz="2000" i="1" dirty="0">
                          <a:effectLst/>
                          <a:latin typeface="Arial" panose="020B0604020202020204" pitchFamily="34" charset="0"/>
                          <a:cs typeface="Arial" panose="020B0604020202020204" pitchFamily="34" charset="0"/>
                        </a:rPr>
                        <a:t/>
                      </a:r>
                      <a:br>
                        <a:rPr lang="en-US" sz="2000" i="1" dirty="0">
                          <a:effectLst/>
                          <a:latin typeface="Arial" panose="020B0604020202020204" pitchFamily="34" charset="0"/>
                          <a:cs typeface="Arial" panose="020B0604020202020204" pitchFamily="34" charset="0"/>
                        </a:rPr>
                      </a:br>
                      <a:r>
                        <a:rPr lang="en-US" sz="2000" i="1" dirty="0">
                          <a:effectLst/>
                          <a:latin typeface="Arial" panose="020B0604020202020204" pitchFamily="34" charset="0"/>
                          <a:cs typeface="Arial" panose="020B0604020202020204" pitchFamily="34" charset="0"/>
                        </a:rPr>
                        <a:t/>
                      </a:r>
                      <a:br>
                        <a:rPr lang="en-US" sz="2000" i="1" dirty="0">
                          <a:effectLst/>
                          <a:latin typeface="Arial" panose="020B0604020202020204" pitchFamily="34" charset="0"/>
                          <a:cs typeface="Arial" panose="020B0604020202020204" pitchFamily="34" charset="0"/>
                        </a:rPr>
                      </a:br>
                      <a:r>
                        <a:rPr lang="en-US" sz="2000" i="1" dirty="0">
                          <a:effectLst/>
                          <a:latin typeface="Arial" panose="020B0604020202020204" pitchFamily="34" charset="0"/>
                          <a:cs typeface="Arial" panose="020B0604020202020204" pitchFamily="34" charset="0"/>
                        </a:rPr>
                        <a:t>Approximate</a:t>
                      </a:r>
                      <a:br>
                        <a:rPr lang="en-US" sz="2000" i="1" dirty="0">
                          <a:effectLst/>
                          <a:latin typeface="Arial" panose="020B0604020202020204" pitchFamily="34" charset="0"/>
                          <a:cs typeface="Arial" panose="020B0604020202020204" pitchFamily="34" charset="0"/>
                        </a:rPr>
                      </a:br>
                      <a:r>
                        <a:rPr lang="en-US" sz="2000" i="1" dirty="0">
                          <a:effectLst/>
                          <a:latin typeface="Arial" panose="020B0604020202020204" pitchFamily="34" charset="0"/>
                          <a:cs typeface="Arial" panose="020B0604020202020204" pitchFamily="34" charset="0"/>
                        </a:rPr>
                        <a:t>Range in IQ for Any Test with SD = 15</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600"/>
                        </a:spcBef>
                        <a:spcAft>
                          <a:spcPts val="0"/>
                        </a:spcAft>
                      </a:pPr>
                      <a:r>
                        <a:rPr lang="en-US" sz="2000" i="1" dirty="0">
                          <a:effectLst/>
                          <a:latin typeface="Arial" panose="020B0604020202020204" pitchFamily="34" charset="0"/>
                          <a:cs typeface="Arial" panose="020B0604020202020204" pitchFamily="34" charset="0"/>
                        </a:rPr>
                        <a:t/>
                      </a:r>
                      <a:br>
                        <a:rPr lang="en-US" sz="2000" i="1" dirty="0">
                          <a:effectLst/>
                          <a:latin typeface="Arial" panose="020B0604020202020204" pitchFamily="34" charset="0"/>
                          <a:cs typeface="Arial" panose="020B0604020202020204" pitchFamily="34" charset="0"/>
                        </a:rPr>
                      </a:br>
                      <a:r>
                        <a:rPr lang="en-US" sz="2000" i="1" dirty="0">
                          <a:effectLst/>
                          <a:latin typeface="Arial" panose="020B0604020202020204" pitchFamily="34" charset="0"/>
                          <a:cs typeface="Arial" panose="020B0604020202020204" pitchFamily="34" charset="0"/>
                        </a:rPr>
                        <a:t/>
                      </a:r>
                      <a:br>
                        <a:rPr lang="en-US" sz="2000" i="1" dirty="0">
                          <a:effectLst/>
                          <a:latin typeface="Arial" panose="020B0604020202020204" pitchFamily="34" charset="0"/>
                          <a:cs typeface="Arial" panose="020B0604020202020204" pitchFamily="34" charset="0"/>
                        </a:rPr>
                      </a:br>
                      <a:r>
                        <a:rPr lang="en-US" sz="2000" i="1" dirty="0">
                          <a:effectLst/>
                          <a:latin typeface="Arial" panose="020B0604020202020204" pitchFamily="34" charset="0"/>
                          <a:cs typeface="Arial" panose="020B0604020202020204" pitchFamily="34" charset="0"/>
                        </a:rPr>
                        <a:t>Approximate Mental Age       </a:t>
                      </a:r>
                      <a:br>
                        <a:rPr lang="en-US" sz="2000" i="1" dirty="0">
                          <a:effectLst/>
                          <a:latin typeface="Arial" panose="020B0604020202020204" pitchFamily="34" charset="0"/>
                          <a:cs typeface="Arial" panose="020B0604020202020204" pitchFamily="34" charset="0"/>
                        </a:rPr>
                      </a:br>
                      <a:r>
                        <a:rPr lang="en-US" sz="2000" i="1" dirty="0">
                          <a:effectLst/>
                          <a:latin typeface="Arial" panose="020B0604020202020204" pitchFamily="34" charset="0"/>
                          <a:cs typeface="Arial" panose="020B0604020202020204" pitchFamily="34" charset="0"/>
                        </a:rPr>
                        <a:t>at Adulthood</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600"/>
                        </a:spcBef>
                        <a:spcAft>
                          <a:spcPts val="600"/>
                        </a:spcAft>
                      </a:pPr>
                      <a:r>
                        <a:rPr lang="en-US" sz="2000" i="1" dirty="0">
                          <a:effectLst/>
                          <a:latin typeface="Arial" panose="020B0604020202020204" pitchFamily="34" charset="0"/>
                          <a:cs typeface="Arial" panose="020B0604020202020204" pitchFamily="34" charset="0"/>
                        </a:rPr>
                        <a:t>Approximate </a:t>
                      </a:r>
                      <a:br>
                        <a:rPr lang="en-US" sz="2000" i="1" dirty="0">
                          <a:effectLst/>
                          <a:latin typeface="Arial" panose="020B0604020202020204" pitchFamily="34" charset="0"/>
                          <a:cs typeface="Arial" panose="020B0604020202020204" pitchFamily="34" charset="0"/>
                        </a:rPr>
                      </a:br>
                      <a:r>
                        <a:rPr lang="en-US" sz="2000" i="1" dirty="0">
                          <a:effectLst/>
                          <a:latin typeface="Arial" panose="020B0604020202020204" pitchFamily="34" charset="0"/>
                          <a:cs typeface="Arial" panose="020B0604020202020204" pitchFamily="34" charset="0"/>
                        </a:rPr>
                        <a:t>% of Persons with Intellectual Developmental Disorder at This Level</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65776039"/>
                  </a:ext>
                </a:extLst>
              </a:tr>
              <a:tr h="688634">
                <a:tc>
                  <a:txBody>
                    <a:bodyPr/>
                    <a:lstStyle/>
                    <a:p>
                      <a:pPr marL="0" marR="0">
                        <a:spcBef>
                          <a:spcPts val="600"/>
                        </a:spcBef>
                        <a:spcAft>
                          <a:spcPts val="400"/>
                        </a:spcAft>
                      </a:pPr>
                      <a:r>
                        <a:rPr lang="en-US" sz="2000">
                          <a:effectLst/>
                          <a:latin typeface="Arial" panose="020B0604020202020204" pitchFamily="34" charset="0"/>
                          <a:cs typeface="Arial" panose="020B0604020202020204" pitchFamily="34" charset="0"/>
                        </a:rPr>
                        <a:t>Mild</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600"/>
                        </a:spcBef>
                        <a:spcAft>
                          <a:spcPts val="400"/>
                        </a:spcAft>
                      </a:pPr>
                      <a:r>
                        <a:rPr lang="en-US" sz="2000" dirty="0">
                          <a:effectLst/>
                          <a:latin typeface="Arial" panose="020B0604020202020204" pitchFamily="34" charset="0"/>
                          <a:cs typeface="Arial" panose="020B0604020202020204" pitchFamily="34" charset="0"/>
                        </a:rPr>
                        <a:t>–2.01 to –3.00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600"/>
                        </a:spcBef>
                        <a:spcAft>
                          <a:spcPts val="400"/>
                        </a:spcAft>
                        <a:tabLst>
                          <a:tab pos="131445" algn="l"/>
                        </a:tabLst>
                      </a:pPr>
                      <a:r>
                        <a:rPr lang="en-US" sz="2000" dirty="0">
                          <a:effectLst/>
                          <a:latin typeface="Arial" panose="020B0604020202020204" pitchFamily="34" charset="0"/>
                          <a:cs typeface="Arial" panose="020B0604020202020204" pitchFamily="34" charset="0"/>
                        </a:rPr>
                        <a:t>55 to 69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600"/>
                        </a:spcBef>
                        <a:spcAft>
                          <a:spcPts val="400"/>
                        </a:spcAft>
                      </a:pPr>
                      <a:r>
                        <a:rPr lang="en-US" sz="2000">
                          <a:effectLst/>
                          <a:latin typeface="Arial" panose="020B0604020202020204" pitchFamily="34" charset="0"/>
                          <a:cs typeface="Arial" panose="020B0604020202020204" pitchFamily="34" charset="0"/>
                        </a:rPr>
                        <a:t>8-3 to 10-9</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600"/>
                        </a:spcBef>
                        <a:spcAft>
                          <a:spcPts val="400"/>
                        </a:spcAft>
                        <a:tabLst>
                          <a:tab pos="388620" algn="dec"/>
                        </a:tabLst>
                      </a:pPr>
                      <a:r>
                        <a:rPr lang="en-US" sz="2000" dirty="0">
                          <a:effectLst/>
                          <a:latin typeface="Arial" panose="020B0604020202020204" pitchFamily="34" charset="0"/>
                          <a:cs typeface="Arial" panose="020B0604020202020204" pitchFamily="34" charset="0"/>
                        </a:rPr>
                        <a:t>85.0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734876361"/>
                  </a:ext>
                </a:extLst>
              </a:tr>
              <a:tr h="688634">
                <a:tc>
                  <a:txBody>
                    <a:bodyPr/>
                    <a:lstStyle/>
                    <a:p>
                      <a:pPr marL="0" marR="0">
                        <a:spcBef>
                          <a:spcPts val="200"/>
                        </a:spcBef>
                        <a:spcAft>
                          <a:spcPts val="200"/>
                        </a:spcAft>
                      </a:pPr>
                      <a:r>
                        <a:rPr lang="en-US" sz="2000">
                          <a:effectLst/>
                          <a:highlight>
                            <a:srgbClr val="E5E5E5"/>
                          </a:highlight>
                          <a:latin typeface="Arial" panose="020B0604020202020204" pitchFamily="34" charset="0"/>
                          <a:cs typeface="Arial" panose="020B0604020202020204" pitchFamily="34" charset="0"/>
                        </a:rPr>
                        <a:t>Moderate</a:t>
                      </a:r>
                      <a:endParaRPr lang="en-US" sz="2000">
                        <a:effectLst/>
                        <a:highlight>
                          <a:srgbClr val="E5E5E5"/>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200"/>
                        </a:spcBef>
                        <a:spcAft>
                          <a:spcPts val="200"/>
                        </a:spcAft>
                      </a:pPr>
                      <a:r>
                        <a:rPr lang="en-US" sz="2000">
                          <a:effectLst/>
                          <a:highlight>
                            <a:srgbClr val="E5E5E5"/>
                          </a:highlight>
                          <a:latin typeface="Arial" panose="020B0604020202020204" pitchFamily="34" charset="0"/>
                          <a:cs typeface="Arial" panose="020B0604020202020204" pitchFamily="34" charset="0"/>
                        </a:rPr>
                        <a:t>–3.01 to –4.00</a:t>
                      </a:r>
                      <a:endParaRPr lang="en-US" sz="2000">
                        <a:effectLst/>
                        <a:highlight>
                          <a:srgbClr val="E5E5E5"/>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200"/>
                        </a:spcBef>
                        <a:spcAft>
                          <a:spcPts val="200"/>
                        </a:spcAft>
                        <a:tabLst>
                          <a:tab pos="131445" algn="l"/>
                        </a:tabLst>
                      </a:pPr>
                      <a:r>
                        <a:rPr lang="en-US" sz="2000">
                          <a:effectLst/>
                          <a:highlight>
                            <a:srgbClr val="E5E5E5"/>
                          </a:highlight>
                          <a:latin typeface="Arial" panose="020B0604020202020204" pitchFamily="34" charset="0"/>
                          <a:cs typeface="Arial" panose="020B0604020202020204" pitchFamily="34" charset="0"/>
                        </a:rPr>
                        <a:t>40 to 54</a:t>
                      </a:r>
                      <a:endParaRPr lang="en-US" sz="2000">
                        <a:effectLst/>
                        <a:highlight>
                          <a:srgbClr val="E5E5E5"/>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200"/>
                        </a:spcBef>
                        <a:spcAft>
                          <a:spcPts val="200"/>
                        </a:spcAft>
                      </a:pPr>
                      <a:r>
                        <a:rPr lang="en-US" sz="2000">
                          <a:effectLst/>
                          <a:highlight>
                            <a:srgbClr val="E5E5E5"/>
                          </a:highlight>
                          <a:latin typeface="Arial" panose="020B0604020202020204" pitchFamily="34" charset="0"/>
                          <a:cs typeface="Arial" panose="020B0604020202020204" pitchFamily="34" charset="0"/>
                        </a:rPr>
                        <a:t>5-7 to   8-2</a:t>
                      </a:r>
                      <a:endParaRPr lang="en-US" sz="2000">
                        <a:effectLst/>
                        <a:highlight>
                          <a:srgbClr val="E5E5E5"/>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200"/>
                        </a:spcBef>
                        <a:spcAft>
                          <a:spcPts val="200"/>
                        </a:spcAft>
                        <a:tabLst>
                          <a:tab pos="388620" algn="dec"/>
                        </a:tabLst>
                      </a:pPr>
                      <a:r>
                        <a:rPr lang="en-US" sz="2000" dirty="0">
                          <a:effectLst/>
                          <a:highlight>
                            <a:srgbClr val="E5E5E5"/>
                          </a:highlight>
                          <a:latin typeface="Arial" panose="020B0604020202020204" pitchFamily="34" charset="0"/>
                          <a:cs typeface="Arial" panose="020B0604020202020204" pitchFamily="34" charset="0"/>
                        </a:rPr>
                        <a:t>10.0</a:t>
                      </a:r>
                      <a:endParaRPr lang="en-US" sz="2000" dirty="0">
                        <a:effectLst/>
                        <a:highlight>
                          <a:srgbClr val="E5E5E5"/>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994877080"/>
                  </a:ext>
                </a:extLst>
              </a:tr>
              <a:tr h="688634">
                <a:tc>
                  <a:txBody>
                    <a:bodyPr/>
                    <a:lstStyle/>
                    <a:p>
                      <a:pPr marL="0" marR="0">
                        <a:spcBef>
                          <a:spcPts val="200"/>
                        </a:spcBef>
                        <a:spcAft>
                          <a:spcPts val="200"/>
                        </a:spcAft>
                      </a:pPr>
                      <a:r>
                        <a:rPr lang="en-US" sz="2000">
                          <a:effectLst/>
                          <a:latin typeface="Arial" panose="020B0604020202020204" pitchFamily="34" charset="0"/>
                          <a:cs typeface="Arial" panose="020B0604020202020204" pitchFamily="34" charset="0"/>
                        </a:rPr>
                        <a:t>Severe</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200"/>
                        </a:spcBef>
                        <a:spcAft>
                          <a:spcPts val="200"/>
                        </a:spcAft>
                      </a:pPr>
                      <a:r>
                        <a:rPr lang="en-US" sz="2000">
                          <a:effectLst/>
                          <a:latin typeface="Arial" panose="020B0604020202020204" pitchFamily="34" charset="0"/>
                          <a:cs typeface="Arial" panose="020B0604020202020204" pitchFamily="34" charset="0"/>
                        </a:rPr>
                        <a:t>–4.01 to –5.00</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200"/>
                        </a:spcBef>
                        <a:spcAft>
                          <a:spcPts val="200"/>
                        </a:spcAft>
                        <a:tabLst>
                          <a:tab pos="131445" algn="l"/>
                        </a:tabLst>
                      </a:pPr>
                      <a:r>
                        <a:rPr lang="en-US" sz="2000" dirty="0">
                          <a:effectLst/>
                          <a:latin typeface="Arial" panose="020B0604020202020204" pitchFamily="34" charset="0"/>
                          <a:cs typeface="Arial" panose="020B0604020202020204" pitchFamily="34" charset="0"/>
                        </a:rPr>
                        <a:t>25 to 39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200"/>
                        </a:spcBef>
                        <a:spcAft>
                          <a:spcPts val="200"/>
                        </a:spcAft>
                      </a:pPr>
                      <a:r>
                        <a:rPr lang="en-US" sz="2000">
                          <a:effectLst/>
                          <a:latin typeface="Arial" panose="020B0604020202020204" pitchFamily="34" charset="0"/>
                          <a:cs typeface="Arial" panose="020B0604020202020204" pitchFamily="34" charset="0"/>
                        </a:rPr>
                        <a:t>3-2 to   5-6</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200"/>
                        </a:spcBef>
                        <a:spcAft>
                          <a:spcPts val="200"/>
                        </a:spcAft>
                        <a:tabLst>
                          <a:tab pos="388620" algn="dec"/>
                        </a:tabLst>
                      </a:pPr>
                      <a:r>
                        <a:rPr lang="en-US" sz="2000" dirty="0">
                          <a:effectLst/>
                          <a:latin typeface="Arial" panose="020B0604020202020204" pitchFamily="34" charset="0"/>
                          <a:cs typeface="Arial" panose="020B0604020202020204" pitchFamily="34" charset="0"/>
                        </a:rPr>
                        <a:t>3.5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495184897"/>
                  </a:ext>
                </a:extLst>
              </a:tr>
              <a:tr h="439004">
                <a:tc>
                  <a:txBody>
                    <a:bodyPr/>
                    <a:lstStyle/>
                    <a:p>
                      <a:pPr marL="0" marR="0">
                        <a:spcBef>
                          <a:spcPts val="200"/>
                        </a:spcBef>
                        <a:spcAft>
                          <a:spcPts val="600"/>
                        </a:spcAft>
                      </a:pPr>
                      <a:r>
                        <a:rPr lang="en-US" sz="2000">
                          <a:effectLst/>
                          <a:highlight>
                            <a:srgbClr val="E5E5E5"/>
                          </a:highlight>
                          <a:latin typeface="Arial" panose="020B0604020202020204" pitchFamily="34" charset="0"/>
                          <a:cs typeface="Arial" panose="020B0604020202020204" pitchFamily="34" charset="0"/>
                        </a:rPr>
                        <a:t>Profound</a:t>
                      </a:r>
                      <a:endParaRPr lang="en-US" sz="2000">
                        <a:effectLst/>
                        <a:highlight>
                          <a:srgbClr val="E5E5E5"/>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spcBef>
                          <a:spcPts val="200"/>
                        </a:spcBef>
                        <a:spcAft>
                          <a:spcPts val="600"/>
                        </a:spcAft>
                        <a:tabLst>
                          <a:tab pos="331470" algn="l"/>
                        </a:tabLst>
                      </a:pPr>
                      <a:r>
                        <a:rPr lang="en-US" sz="2000" dirty="0">
                          <a:effectLst/>
                          <a:highlight>
                            <a:srgbClr val="E5E5E5"/>
                          </a:highlight>
                          <a:latin typeface="Arial" panose="020B0604020202020204" pitchFamily="34" charset="0"/>
                          <a:cs typeface="Arial" panose="020B0604020202020204" pitchFamily="34" charset="0"/>
                        </a:rPr>
                        <a:t>&lt; –5.00</a:t>
                      </a:r>
                      <a:endParaRPr lang="en-US" sz="2000" dirty="0">
                        <a:effectLst/>
                        <a:highlight>
                          <a:srgbClr val="E5E5E5"/>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45720" marR="0">
                        <a:spcBef>
                          <a:spcPts val="200"/>
                        </a:spcBef>
                        <a:spcAft>
                          <a:spcPts val="600"/>
                        </a:spcAft>
                        <a:tabLst>
                          <a:tab pos="102870" algn="l"/>
                          <a:tab pos="331470" algn="l"/>
                        </a:tabLst>
                      </a:pPr>
                      <a:r>
                        <a:rPr lang="en-US" sz="2000">
                          <a:effectLst/>
                          <a:highlight>
                            <a:srgbClr val="E5E5E5"/>
                          </a:highlight>
                          <a:latin typeface="Arial" panose="020B0604020202020204" pitchFamily="34" charset="0"/>
                          <a:cs typeface="Arial" panose="020B0604020202020204" pitchFamily="34" charset="0"/>
                        </a:rPr>
                        <a:t>  	&lt; 25 </a:t>
                      </a:r>
                      <a:endParaRPr lang="en-US" sz="2000">
                        <a:effectLst/>
                        <a:highlight>
                          <a:srgbClr val="E5E5E5"/>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200"/>
                        </a:spcBef>
                        <a:spcAft>
                          <a:spcPts val="600"/>
                        </a:spcAft>
                        <a:tabLst>
                          <a:tab pos="331470" algn="l"/>
                          <a:tab pos="445770" algn="l"/>
                        </a:tabLst>
                      </a:pPr>
                      <a:r>
                        <a:rPr lang="en-US" sz="2000">
                          <a:effectLst/>
                          <a:highlight>
                            <a:srgbClr val="E5E5E5"/>
                          </a:highlight>
                          <a:latin typeface="Arial" panose="020B0604020202020204" pitchFamily="34" charset="0"/>
                          <a:cs typeface="Arial" panose="020B0604020202020204" pitchFamily="34" charset="0"/>
                        </a:rPr>
                        <a:t>	&lt; 3-2</a:t>
                      </a:r>
                      <a:endParaRPr lang="en-US" sz="2000">
                        <a:effectLst/>
                        <a:highlight>
                          <a:srgbClr val="E5E5E5"/>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200"/>
                        </a:spcBef>
                        <a:spcAft>
                          <a:spcPts val="600"/>
                        </a:spcAft>
                        <a:tabLst>
                          <a:tab pos="388620" algn="dec"/>
                        </a:tabLst>
                      </a:pPr>
                      <a:r>
                        <a:rPr lang="en-US" sz="2000" dirty="0">
                          <a:effectLst/>
                          <a:highlight>
                            <a:srgbClr val="E5E5E5"/>
                          </a:highlight>
                          <a:latin typeface="Arial" panose="020B0604020202020204" pitchFamily="34" charset="0"/>
                          <a:cs typeface="Arial" panose="020B0604020202020204" pitchFamily="34" charset="0"/>
                        </a:rPr>
                        <a:t>1.5</a:t>
                      </a:r>
                      <a:endParaRPr lang="en-US" sz="2000" dirty="0">
                        <a:effectLst/>
                        <a:highlight>
                          <a:srgbClr val="E5E5E5"/>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831079880"/>
                  </a:ext>
                </a:extLst>
              </a:tr>
            </a:tbl>
          </a:graphicData>
        </a:graphic>
      </p:graphicFrame>
    </p:spTree>
    <p:extLst>
      <p:ext uri="{BB962C8B-B14F-4D97-AF65-F5344CB8AC3E}">
        <p14:creationId xmlns:p14="http://schemas.microsoft.com/office/powerpoint/2010/main" val="19436621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Defining Intellectual Disability </a:t>
            </a:r>
            <a:br>
              <a:rPr lang="en-US" b="1" dirty="0">
                <a:effectLst>
                  <a:outerShdw blurRad="38100" dist="38100" dir="2700000" algn="tl">
                    <a:srgbClr val="DDDDDD"/>
                  </a:outerShdw>
                </a:effectLst>
              </a:rPr>
            </a:br>
            <a:r>
              <a:rPr lang="en-US" sz="2100" dirty="0"/>
              <a:t>[6] (pp. 724</a:t>
            </a:r>
            <a:r>
              <a:rPr lang="en-US" sz="2100" dirty="0">
                <a:effectLst/>
              </a:rPr>
              <a:t>–</a:t>
            </a:r>
            <a:r>
              <a:rPr lang="en-US" sz="2100" dirty="0"/>
              <a:t>726)</a:t>
            </a:r>
          </a:p>
        </p:txBody>
      </p:sp>
      <p:sp>
        <p:nvSpPr>
          <p:cNvPr id="3" name="Content Placeholder 2"/>
          <p:cNvSpPr>
            <a:spLocks noGrp="1"/>
          </p:cNvSpPr>
          <p:nvPr>
            <p:ph idx="1"/>
          </p:nvPr>
        </p:nvSpPr>
        <p:spPr/>
        <p:txBody>
          <a:bodyPr>
            <a:noAutofit/>
          </a:bodyPr>
          <a:lstStyle/>
          <a:p>
            <a:pPr marL="0" indent="0" algn="ctr">
              <a:buNone/>
            </a:pPr>
            <a:r>
              <a:rPr lang="en-US" b="1" i="1" dirty="0">
                <a:latin typeface="Arial" panose="020B0604020202020204" pitchFamily="34" charset="0"/>
                <a:cs typeface="Arial" panose="020B0604020202020204" pitchFamily="34" charset="0"/>
              </a:rPr>
              <a:t>ICD-11 </a:t>
            </a:r>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endParaRPr lang="en-US" b="1"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ICD-11 </a:t>
            </a:r>
            <a:r>
              <a:rPr lang="en-US" dirty="0">
                <a:latin typeface="Arial" panose="020B0604020202020204" pitchFamily="34" charset="0"/>
                <a:cs typeface="Arial" panose="020B0604020202020204" pitchFamily="34" charset="0"/>
              </a:rPr>
              <a:t>notes that individuals with disorders of intellectual development have difficulties with verbal comprehension, perceptual reasoning, working memory, and processing speed and associated domains of learning, including academic and practical knowledge</a:t>
            </a:r>
          </a:p>
        </p:txBody>
      </p:sp>
    </p:spTree>
    <p:extLst>
      <p:ext uri="{BB962C8B-B14F-4D97-AF65-F5344CB8AC3E}">
        <p14:creationId xmlns:p14="http://schemas.microsoft.com/office/powerpoint/2010/main" val="40895031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Defining Intellectual Disability </a:t>
            </a:r>
            <a:br>
              <a:rPr lang="en-US" b="1" dirty="0">
                <a:effectLst>
                  <a:outerShdw blurRad="38100" dist="38100" dir="2700000" algn="tl">
                    <a:srgbClr val="DDDDDD"/>
                  </a:outerShdw>
                </a:effectLst>
              </a:rPr>
            </a:br>
            <a:r>
              <a:rPr lang="en-US" sz="2100" dirty="0"/>
              <a:t>[7] (pp. 724</a:t>
            </a:r>
            <a:r>
              <a:rPr lang="en-US" sz="2100" dirty="0">
                <a:effectLst/>
              </a:rPr>
              <a:t>–</a:t>
            </a:r>
            <a:r>
              <a:rPr lang="en-US" sz="2100" dirty="0"/>
              <a:t>726)</a:t>
            </a:r>
          </a:p>
        </p:txBody>
      </p:sp>
      <p:sp>
        <p:nvSpPr>
          <p:cNvPr id="3" name="Content Placeholder 2"/>
          <p:cNvSpPr>
            <a:spLocks noGrp="1"/>
          </p:cNvSpPr>
          <p:nvPr>
            <p:ph idx="1"/>
          </p:nvPr>
        </p:nvSpPr>
        <p:spPr/>
        <p:txBody>
          <a:bodyPr>
            <a:noAutofit/>
          </a:bodyPr>
          <a:lstStyle/>
          <a:p>
            <a:pPr marL="0" indent="0" algn="ctr">
              <a:buNone/>
            </a:pPr>
            <a:r>
              <a:rPr lang="en-US" b="1" i="1" dirty="0">
                <a:latin typeface="Arial" panose="020B0604020202020204" pitchFamily="34" charset="0"/>
                <a:cs typeface="Arial" panose="020B0604020202020204" pitchFamily="34" charset="0"/>
              </a:rPr>
              <a:t>ICD-11 </a:t>
            </a:r>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endParaRPr lang="en-US" b="1"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ICD-11</a:t>
            </a:r>
            <a:r>
              <a:rPr lang="en-US" dirty="0">
                <a:latin typeface="Arial" panose="020B0604020202020204" pitchFamily="34" charset="0"/>
                <a:cs typeface="Arial" panose="020B0604020202020204" pitchFamily="34" charset="0"/>
              </a:rPr>
              <a:t> recommends IQ be considered as one clinical descriptor among others in determining the severity level of intellectual disability </a:t>
            </a:r>
          </a:p>
          <a:p>
            <a:pPr lvl="1"/>
            <a:r>
              <a:rPr lang="en-US" sz="3200" dirty="0">
                <a:latin typeface="Arial" panose="020B0604020202020204" pitchFamily="34" charset="0"/>
                <a:cs typeface="Arial" panose="020B0604020202020204" pitchFamily="34" charset="0"/>
              </a:rPr>
              <a:t>Severity levels have diagnostic and clinical utility and are used in many public health systems for determining level of services and benefits </a:t>
            </a:r>
          </a:p>
        </p:txBody>
      </p:sp>
    </p:spTree>
    <p:extLst>
      <p:ext uri="{BB962C8B-B14F-4D97-AF65-F5344CB8AC3E}">
        <p14:creationId xmlns:p14="http://schemas.microsoft.com/office/powerpoint/2010/main" val="32475506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Defining Intellectual Disability </a:t>
            </a:r>
            <a:br>
              <a:rPr lang="en-US" b="1" dirty="0">
                <a:effectLst>
                  <a:outerShdw blurRad="38100" dist="38100" dir="2700000" algn="tl">
                    <a:srgbClr val="DDDDDD"/>
                  </a:outerShdw>
                </a:effectLst>
              </a:rPr>
            </a:br>
            <a:r>
              <a:rPr lang="en-US" sz="2100" dirty="0"/>
              <a:t>[8] (pp. 724</a:t>
            </a:r>
            <a:r>
              <a:rPr lang="en-US" sz="2100" dirty="0">
                <a:effectLst/>
              </a:rPr>
              <a:t>–</a:t>
            </a:r>
            <a:r>
              <a:rPr lang="en-US" sz="2100" dirty="0"/>
              <a:t>726)</a:t>
            </a:r>
          </a:p>
        </p:txBody>
      </p:sp>
      <p:sp>
        <p:nvSpPr>
          <p:cNvPr id="3" name="Content Placeholder 2"/>
          <p:cNvSpPr>
            <a:spLocks noGrp="1"/>
          </p:cNvSpPr>
          <p:nvPr>
            <p:ph idx="1"/>
          </p:nvPr>
        </p:nvSpPr>
        <p:spPr/>
        <p:txBody>
          <a:bodyPr>
            <a:noAutofit/>
          </a:bodyPr>
          <a:lstStyle/>
          <a:p>
            <a:pPr marL="0" indent="0" algn="ctr">
              <a:buNone/>
            </a:pPr>
            <a:r>
              <a:rPr lang="en-US" b="1" i="1" dirty="0">
                <a:latin typeface="Arial" panose="020B0604020202020204" pitchFamily="34" charset="0"/>
                <a:cs typeface="Arial" panose="020B0604020202020204" pitchFamily="34" charset="0"/>
              </a:rPr>
              <a:t>ICD-11 </a:t>
            </a:r>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endParaRPr lang="en-US" b="1"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ICD-11</a:t>
            </a:r>
            <a:r>
              <a:rPr lang="en-US" dirty="0">
                <a:latin typeface="Arial" panose="020B0604020202020204" pitchFamily="34" charset="0"/>
                <a:cs typeface="Arial" panose="020B0604020202020204" pitchFamily="34" charset="0"/>
              </a:rPr>
              <a:t> recommends IQ be considered as one clinical descriptor among others in determining the severity level of intellectual disability (</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a:p>
            <a:pPr lvl="1"/>
            <a:r>
              <a:rPr lang="en-US" sz="3200" dirty="0">
                <a:latin typeface="Arial" panose="020B0604020202020204" pitchFamily="34" charset="0"/>
                <a:cs typeface="Arial" panose="020B0604020202020204" pitchFamily="34" charset="0"/>
              </a:rPr>
              <a:t>Severity levels of intellectual disability are helpful in communication between professionals in different disciplines and families </a:t>
            </a:r>
          </a:p>
        </p:txBody>
      </p:sp>
    </p:spTree>
    <p:extLst>
      <p:ext uri="{BB962C8B-B14F-4D97-AF65-F5344CB8AC3E}">
        <p14:creationId xmlns:p14="http://schemas.microsoft.com/office/powerpoint/2010/main" val="10338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Overview </a:t>
            </a:r>
            <a:r>
              <a:rPr lang="en-US" altLang="en-US" sz="2500" dirty="0"/>
              <a:t>[11]</a:t>
            </a:r>
            <a:endParaRPr lang="en-US" altLang="en-US" sz="2800" dirty="0"/>
          </a:p>
        </p:txBody>
      </p:sp>
      <p:sp>
        <p:nvSpPr>
          <p:cNvPr id="158723" name="Rectangle 3"/>
          <p:cNvSpPr>
            <a:spLocks noGrp="1" noChangeArrowheads="1"/>
          </p:cNvSpPr>
          <p:nvPr>
            <p:ph idx="1"/>
          </p:nvPr>
        </p:nvSpPr>
        <p:spPr>
          <a:xfrm>
            <a:off x="533400" y="1371600"/>
            <a:ext cx="7924800" cy="5029200"/>
          </a:xfrm>
        </p:spPr>
        <p:txBody>
          <a:bodyPr>
            <a:normAutofit/>
          </a:bodyPr>
          <a:lstStyle/>
          <a:p>
            <a:pPr marL="0" indent="0" algn="ctr" eaLnBrk="1" fontAlgn="auto" hangingPunct="1">
              <a:spcBef>
                <a:spcPts val="800"/>
              </a:spcBef>
              <a:spcAft>
                <a:spcPts val="0"/>
              </a:spcAft>
              <a:buClr>
                <a:schemeClr val="accent3"/>
              </a:buClr>
              <a:buNone/>
              <a:defRPr/>
            </a:pPr>
            <a:r>
              <a:rPr lang="en-US" b="1" dirty="0">
                <a:latin typeface="Arial" panose="020B0604020202020204" pitchFamily="34" charset="0"/>
                <a:cs typeface="Arial" panose="020B0604020202020204" pitchFamily="34" charset="0"/>
              </a:rPr>
              <a:t>Questions from School Psychologists in Alberta (</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p>
          <a:p>
            <a:pPr lvl="1"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Many of the tests covered in App. H (e.g., C-TONI 2, Leiter-3, Raven’s Progressive Matrices are useful for providing an estimate of intellectual ability.</a:t>
            </a:r>
          </a:p>
          <a:p>
            <a:pPr eaLnBrk="1" fontAlgn="auto" hangingPunct="1">
              <a:spcBef>
                <a:spcPts val="800"/>
              </a:spcBef>
              <a:spcAft>
                <a:spcPts val="0"/>
              </a:spcAft>
              <a:buClr>
                <a:schemeClr val="accent3"/>
              </a:buClr>
              <a:defRPr/>
            </a:pPr>
            <a:endParaRPr lang="en-US" sz="3200" dirty="0">
              <a:latin typeface="Arial" panose="020B0604020202020204" pitchFamily="34" charset="0"/>
              <a:cs typeface="Arial" panose="020B0604020202020204" pitchFamily="34" charset="0"/>
            </a:endParaRPr>
          </a:p>
          <a:p>
            <a:pPr eaLnBrk="1" fontAlgn="auto" hangingPunct="1">
              <a:spcBef>
                <a:spcPts val="800"/>
              </a:spcBef>
              <a:spcAft>
                <a:spcPts val="0"/>
              </a:spcAft>
              <a:buClr>
                <a:schemeClr val="accent3"/>
              </a:buClr>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6193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Comparison of </a:t>
            </a:r>
            <a:r>
              <a:rPr lang="en-US" b="1" i="1" dirty="0">
                <a:effectLst>
                  <a:outerShdw blurRad="38100" dist="38100" dir="2700000" algn="tl">
                    <a:srgbClr val="DDDDDD"/>
                  </a:outerShdw>
                </a:effectLst>
              </a:rPr>
              <a:t>DSM-5-TR</a:t>
            </a:r>
            <a:r>
              <a:rPr lang="en-US" b="1" dirty="0">
                <a:effectLst>
                  <a:outerShdw blurRad="38100" dist="38100" dir="2700000" algn="tl">
                    <a:srgbClr val="DDDDDD"/>
                  </a:outerShdw>
                </a:effectLst>
              </a:rPr>
              <a:t>, AAIDD,</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and </a:t>
            </a:r>
            <a:r>
              <a:rPr lang="en-US" b="1" i="1" dirty="0">
                <a:effectLst>
                  <a:outerShdw blurRad="38100" dist="38100" dir="2700000" algn="tl">
                    <a:srgbClr val="DDDDDD"/>
                  </a:outerShdw>
                </a:effectLst>
              </a:rPr>
              <a:t>ICD-11</a:t>
            </a:r>
            <a:r>
              <a:rPr lang="en-US" b="1" dirty="0">
                <a:effectLst>
                  <a:outerShdw blurRad="38100" dist="38100" dir="2700000" algn="tl">
                    <a:srgbClr val="DDDDDD"/>
                  </a:outerShdw>
                </a:effectLst>
              </a:rPr>
              <a:t> Definitions </a:t>
            </a:r>
            <a:r>
              <a:rPr lang="en-US" sz="2100" dirty="0"/>
              <a:t>[1] (pp. 726</a:t>
            </a:r>
            <a:r>
              <a:rPr lang="en-US" sz="2100" dirty="0">
                <a:effectLst/>
              </a:rPr>
              <a:t>–</a:t>
            </a:r>
            <a:r>
              <a:rPr lang="en-US" sz="2100" dirty="0"/>
              <a:t>727)</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All definitions agree that individuals with intellectual disability have significant deficits in both intellectual functioning and adaptive behavior, with an onset during the developmental period </a:t>
            </a:r>
          </a:p>
          <a:p>
            <a:r>
              <a:rPr lang="en-US" dirty="0">
                <a:latin typeface="Arial" panose="020B0604020202020204" pitchFamily="34" charset="0"/>
                <a:cs typeface="Arial" panose="020B0604020202020204" pitchFamily="34" charset="0"/>
              </a:rPr>
              <a:t>Only the </a:t>
            </a:r>
            <a:r>
              <a:rPr lang="en-US" i="1" dirty="0">
                <a:latin typeface="Arial" panose="020B0604020202020204" pitchFamily="34" charset="0"/>
                <a:cs typeface="Arial" panose="020B0604020202020204" pitchFamily="34" charset="0"/>
              </a:rPr>
              <a:t>ICD-11 </a:t>
            </a:r>
            <a:r>
              <a:rPr lang="en-US" dirty="0">
                <a:latin typeface="Arial" panose="020B0604020202020204" pitchFamily="34" charset="0"/>
                <a:cs typeface="Arial" panose="020B0604020202020204" pitchFamily="34" charset="0"/>
              </a:rPr>
              <a:t>definition is based on scores that fall two or more standard deviations below the mean on a standardized test of intelligence and on a standardized test of adaptive behavior </a:t>
            </a:r>
          </a:p>
        </p:txBody>
      </p:sp>
    </p:spTree>
    <p:extLst>
      <p:ext uri="{BB962C8B-B14F-4D97-AF65-F5344CB8AC3E}">
        <p14:creationId xmlns:p14="http://schemas.microsoft.com/office/powerpoint/2010/main" val="29941701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Comparison of </a:t>
            </a:r>
            <a:r>
              <a:rPr lang="en-US" b="1" i="1" dirty="0">
                <a:effectLst>
                  <a:outerShdw blurRad="38100" dist="38100" dir="2700000" algn="tl">
                    <a:srgbClr val="DDDDDD"/>
                  </a:outerShdw>
                </a:effectLst>
              </a:rPr>
              <a:t>DSM-5-TR</a:t>
            </a:r>
            <a:r>
              <a:rPr lang="en-US" b="1" dirty="0">
                <a:effectLst>
                  <a:outerShdw blurRad="38100" dist="38100" dir="2700000" algn="tl">
                    <a:srgbClr val="DDDDDD"/>
                  </a:outerShdw>
                </a:effectLst>
              </a:rPr>
              <a:t>, AAIDD,</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and </a:t>
            </a:r>
            <a:r>
              <a:rPr lang="en-US" b="1" i="1" dirty="0">
                <a:effectLst>
                  <a:outerShdw blurRad="38100" dist="38100" dir="2700000" algn="tl">
                    <a:srgbClr val="DDDDDD"/>
                  </a:outerShdw>
                </a:effectLst>
              </a:rPr>
              <a:t>ICD-11</a:t>
            </a:r>
            <a:r>
              <a:rPr lang="en-US" b="1" dirty="0">
                <a:effectLst>
                  <a:outerShdw blurRad="38100" dist="38100" dir="2700000" algn="tl">
                    <a:srgbClr val="DDDDDD"/>
                  </a:outerShdw>
                </a:effectLst>
              </a:rPr>
              <a:t> Definitions </a:t>
            </a:r>
            <a:r>
              <a:rPr lang="en-US" sz="2100" dirty="0"/>
              <a:t>[2] (pp. 726</a:t>
            </a:r>
            <a:r>
              <a:rPr lang="en-US" sz="2100" dirty="0">
                <a:effectLst/>
              </a:rPr>
              <a:t>–</a:t>
            </a:r>
            <a:r>
              <a:rPr lang="en-US" sz="2100" dirty="0"/>
              <a:t>727)</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p. 726 for eight overlapping criteria used by </a:t>
            </a:r>
            <a:r>
              <a:rPr lang="en-US" i="1" dirty="0">
                <a:latin typeface="Arial" panose="020B0604020202020204" pitchFamily="34" charset="0"/>
                <a:cs typeface="Arial" panose="020B0604020202020204" pitchFamily="34" charset="0"/>
              </a:rPr>
              <a:t>DSM-5-TR</a:t>
            </a:r>
            <a:r>
              <a:rPr lang="en-US" dirty="0">
                <a:latin typeface="Arial" panose="020B0604020202020204" pitchFamily="34" charset="0"/>
                <a:cs typeface="Arial" panose="020B0604020202020204" pitchFamily="34" charset="0"/>
              </a:rPr>
              <a:t>, AAIDD, and </a:t>
            </a:r>
            <a:r>
              <a:rPr lang="en-US" i="1" dirty="0">
                <a:latin typeface="Arial" panose="020B0604020202020204" pitchFamily="34" charset="0"/>
                <a:cs typeface="Arial" panose="020B0604020202020204" pitchFamily="34" charset="0"/>
              </a:rPr>
              <a:t>ICD-11</a:t>
            </a:r>
          </a:p>
          <a:p>
            <a:r>
              <a:rPr lang="en-US" dirty="0">
                <a:latin typeface="Arial" panose="020B0604020202020204" pitchFamily="34" charset="0"/>
                <a:cs typeface="Arial" panose="020B0604020202020204" pitchFamily="34" charset="0"/>
              </a:rPr>
              <a:t>The three definitions use the term “developmental period” in their criteria for establishing a diagnosis of intellectual disability/disorders of intellectual development. </a:t>
            </a:r>
          </a:p>
          <a:p>
            <a:endParaRPr lang="en-US"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0146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Comparison of </a:t>
            </a:r>
            <a:r>
              <a:rPr lang="en-US" b="1" i="1" dirty="0">
                <a:effectLst>
                  <a:outerShdw blurRad="38100" dist="38100" dir="2700000" algn="tl">
                    <a:srgbClr val="DDDDDD"/>
                  </a:outerShdw>
                </a:effectLst>
              </a:rPr>
              <a:t>DSM-5-TR</a:t>
            </a:r>
            <a:r>
              <a:rPr lang="en-US" b="1" dirty="0">
                <a:effectLst>
                  <a:outerShdw blurRad="38100" dist="38100" dir="2700000" algn="tl">
                    <a:srgbClr val="DDDDDD"/>
                  </a:outerShdw>
                </a:effectLst>
              </a:rPr>
              <a:t>, AAIDD,</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and </a:t>
            </a:r>
            <a:r>
              <a:rPr lang="en-US" b="1" i="1" dirty="0">
                <a:effectLst>
                  <a:outerShdw blurRad="38100" dist="38100" dir="2700000" algn="tl">
                    <a:srgbClr val="DDDDDD"/>
                  </a:outerShdw>
                </a:effectLst>
              </a:rPr>
              <a:t>ICD-11</a:t>
            </a:r>
            <a:r>
              <a:rPr lang="en-US" b="1" dirty="0">
                <a:effectLst>
                  <a:outerShdw blurRad="38100" dist="38100" dir="2700000" algn="tl">
                    <a:srgbClr val="DDDDDD"/>
                  </a:outerShdw>
                </a:effectLst>
              </a:rPr>
              <a:t> Definitions </a:t>
            </a:r>
            <a:r>
              <a:rPr lang="en-US" sz="2100" dirty="0"/>
              <a:t>[3] (pp. 726</a:t>
            </a:r>
            <a:r>
              <a:rPr lang="en-US" sz="2100" dirty="0">
                <a:effectLst/>
              </a:rPr>
              <a:t>–</a:t>
            </a:r>
            <a:r>
              <a:rPr lang="en-US" sz="2100" dirty="0"/>
              <a:t>727)</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Although </a:t>
            </a:r>
            <a:r>
              <a:rPr lang="en-US" i="1" dirty="0">
                <a:latin typeface="Arial" panose="020B0604020202020204" pitchFamily="34" charset="0"/>
                <a:cs typeface="Arial" panose="020B0604020202020204" pitchFamily="34" charset="0"/>
              </a:rPr>
              <a:t>DSM-5-TR </a:t>
            </a:r>
            <a:r>
              <a:rPr lang="en-US" dirty="0">
                <a:latin typeface="Arial" panose="020B0604020202020204" pitchFamily="34" charset="0"/>
                <a:cs typeface="Arial" panose="020B0604020202020204" pitchFamily="34" charset="0"/>
              </a:rPr>
              <a:t>does not provide a specific age range for the developmental period, the CDC  notes that the developmental period starts before birth and continues until an individual turns 18 years of age </a:t>
            </a:r>
          </a:p>
        </p:txBody>
      </p:sp>
    </p:spTree>
    <p:extLst>
      <p:ext uri="{BB962C8B-B14F-4D97-AF65-F5344CB8AC3E}">
        <p14:creationId xmlns:p14="http://schemas.microsoft.com/office/powerpoint/2010/main" val="26078789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Comparison of </a:t>
            </a:r>
            <a:r>
              <a:rPr lang="en-US" b="1" i="1" dirty="0">
                <a:effectLst>
                  <a:outerShdw blurRad="38100" dist="38100" dir="2700000" algn="tl">
                    <a:srgbClr val="DDDDDD"/>
                  </a:outerShdw>
                </a:effectLst>
              </a:rPr>
              <a:t>DSM-5-TR</a:t>
            </a:r>
            <a:r>
              <a:rPr lang="en-US" b="1" dirty="0">
                <a:effectLst>
                  <a:outerShdw blurRad="38100" dist="38100" dir="2700000" algn="tl">
                    <a:srgbClr val="DDDDDD"/>
                  </a:outerShdw>
                </a:effectLst>
              </a:rPr>
              <a:t>, AAIDD,</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and </a:t>
            </a:r>
            <a:r>
              <a:rPr lang="en-US" b="1" i="1" dirty="0">
                <a:effectLst>
                  <a:outerShdw blurRad="38100" dist="38100" dir="2700000" algn="tl">
                    <a:srgbClr val="DDDDDD"/>
                  </a:outerShdw>
                </a:effectLst>
              </a:rPr>
              <a:t>ICD-11</a:t>
            </a:r>
            <a:r>
              <a:rPr lang="en-US" b="1" dirty="0">
                <a:effectLst>
                  <a:outerShdw blurRad="38100" dist="38100" dir="2700000" algn="tl">
                    <a:srgbClr val="DDDDDD"/>
                  </a:outerShdw>
                </a:effectLst>
              </a:rPr>
              <a:t> Definitions </a:t>
            </a:r>
            <a:r>
              <a:rPr lang="en-US" sz="2100" dirty="0"/>
              <a:t>[4] (pp. 726</a:t>
            </a:r>
            <a:r>
              <a:rPr lang="en-US" sz="2100" dirty="0">
                <a:effectLst/>
              </a:rPr>
              <a:t>–</a:t>
            </a:r>
            <a:r>
              <a:rPr lang="en-US" sz="2100" dirty="0"/>
              <a:t>727)</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In contrast, Title I of Public Law 106-402—Programs for Individuals with Developmental Disabilities—states that a developmental disability (which includes intellectual disability) covers an age range from birth to 22 years </a:t>
            </a:r>
          </a:p>
        </p:txBody>
      </p:sp>
    </p:spTree>
    <p:extLst>
      <p:ext uri="{BB962C8B-B14F-4D97-AF65-F5344CB8AC3E}">
        <p14:creationId xmlns:p14="http://schemas.microsoft.com/office/powerpoint/2010/main" val="38682080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Comparison of </a:t>
            </a:r>
            <a:r>
              <a:rPr lang="en-US" b="1" i="1" dirty="0">
                <a:effectLst>
                  <a:outerShdw blurRad="38100" dist="38100" dir="2700000" algn="tl">
                    <a:srgbClr val="DDDDDD"/>
                  </a:outerShdw>
                </a:effectLst>
              </a:rPr>
              <a:t>DSM-5-TR</a:t>
            </a:r>
            <a:r>
              <a:rPr lang="en-US" b="1" dirty="0">
                <a:effectLst>
                  <a:outerShdw blurRad="38100" dist="38100" dir="2700000" algn="tl">
                    <a:srgbClr val="DDDDDD"/>
                  </a:outerShdw>
                </a:effectLst>
              </a:rPr>
              <a:t>, AAIDD,</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and </a:t>
            </a:r>
            <a:r>
              <a:rPr lang="en-US" b="1" i="1" dirty="0">
                <a:effectLst>
                  <a:outerShdw blurRad="38100" dist="38100" dir="2700000" algn="tl">
                    <a:srgbClr val="DDDDDD"/>
                  </a:outerShdw>
                </a:effectLst>
              </a:rPr>
              <a:t>ICD-11</a:t>
            </a:r>
            <a:r>
              <a:rPr lang="en-US" b="1" dirty="0">
                <a:effectLst>
                  <a:outerShdw blurRad="38100" dist="38100" dir="2700000" algn="tl">
                    <a:srgbClr val="DDDDDD"/>
                  </a:outerShdw>
                </a:effectLst>
              </a:rPr>
              <a:t> Definitions </a:t>
            </a:r>
            <a:r>
              <a:rPr lang="en-US" sz="2100" dirty="0"/>
              <a:t>[5] (pp. 726</a:t>
            </a:r>
            <a:r>
              <a:rPr lang="en-US" sz="2100" dirty="0">
                <a:effectLst/>
              </a:rPr>
              <a:t>–</a:t>
            </a:r>
            <a:r>
              <a:rPr lang="en-US" sz="2100" dirty="0"/>
              <a:t>727)</a:t>
            </a:r>
          </a:p>
        </p:txBody>
      </p:sp>
      <p:sp>
        <p:nvSpPr>
          <p:cNvPr id="3" name="Content Placeholder 2"/>
          <p:cNvSpPr>
            <a:spLocks noGrp="1"/>
          </p:cNvSpPr>
          <p:nvPr>
            <p:ph idx="1"/>
          </p:nvPr>
        </p:nvSpPr>
        <p:spPr/>
        <p:txBody>
          <a:bodyPr>
            <a:noAutofit/>
          </a:bodyPr>
          <a:lstStyle/>
          <a:p>
            <a:r>
              <a:rPr lang="en-US" i="1" dirty="0">
                <a:latin typeface="Arial" panose="020B0604020202020204" pitchFamily="34" charset="0"/>
                <a:cs typeface="Arial" panose="020B0604020202020204" pitchFamily="34" charset="0"/>
              </a:rPr>
              <a:t>ICD-11</a:t>
            </a:r>
            <a:r>
              <a:rPr lang="en-US" dirty="0">
                <a:latin typeface="Arial" panose="020B0604020202020204" pitchFamily="34" charset="0"/>
                <a:cs typeface="Arial" panose="020B0604020202020204" pitchFamily="34" charset="0"/>
              </a:rPr>
              <a:t> says “the developmental period is typically considered to mean that these disorders have their onset prior to the age of 18, regardless of the age at which the individual first comes to clinical attention” (World Health Organization, 2022b, para. 2)</a:t>
            </a:r>
          </a:p>
          <a:p>
            <a:r>
              <a:rPr lang="en-US" dirty="0">
                <a:latin typeface="Arial" panose="020B0604020202020204" pitchFamily="34" charset="0"/>
                <a:cs typeface="Arial" panose="020B0604020202020204" pitchFamily="34" charset="0"/>
              </a:rPr>
              <a:t>In contrast, AAIDD states that the developmental period covers an age range from birth to 22 years of age  </a:t>
            </a:r>
          </a:p>
        </p:txBody>
      </p:sp>
    </p:spTree>
    <p:extLst>
      <p:ext uri="{BB962C8B-B14F-4D97-AF65-F5344CB8AC3E}">
        <p14:creationId xmlns:p14="http://schemas.microsoft.com/office/powerpoint/2010/main" val="255736783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Comparison of </a:t>
            </a:r>
            <a:r>
              <a:rPr lang="en-US" b="1" i="1" dirty="0">
                <a:effectLst>
                  <a:outerShdw blurRad="38100" dist="38100" dir="2700000" algn="tl">
                    <a:srgbClr val="DDDDDD"/>
                  </a:outerShdw>
                </a:effectLst>
              </a:rPr>
              <a:t>DSM-5-TR</a:t>
            </a:r>
            <a:r>
              <a:rPr lang="en-US" b="1" dirty="0">
                <a:effectLst>
                  <a:outerShdw blurRad="38100" dist="38100" dir="2700000" algn="tl">
                    <a:srgbClr val="DDDDDD"/>
                  </a:outerShdw>
                </a:effectLst>
              </a:rPr>
              <a:t>, AAIDD,</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and </a:t>
            </a:r>
            <a:r>
              <a:rPr lang="en-US" b="1" i="1" dirty="0">
                <a:effectLst>
                  <a:outerShdw blurRad="38100" dist="38100" dir="2700000" algn="tl">
                    <a:srgbClr val="DDDDDD"/>
                  </a:outerShdw>
                </a:effectLst>
              </a:rPr>
              <a:t>ICD-11</a:t>
            </a:r>
            <a:r>
              <a:rPr lang="en-US" b="1" dirty="0">
                <a:effectLst>
                  <a:outerShdw blurRad="38100" dist="38100" dir="2700000" algn="tl">
                    <a:srgbClr val="DDDDDD"/>
                  </a:outerShdw>
                </a:effectLst>
              </a:rPr>
              <a:t> Definitions </a:t>
            </a:r>
            <a:r>
              <a:rPr lang="en-US" sz="2100" dirty="0"/>
              <a:t>[6] (pp. 726</a:t>
            </a:r>
            <a:r>
              <a:rPr lang="en-US" sz="2100" dirty="0">
                <a:effectLst/>
              </a:rPr>
              <a:t>–</a:t>
            </a:r>
            <a:r>
              <a:rPr lang="en-US" sz="2100" dirty="0"/>
              <a:t>727)</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Only </a:t>
            </a:r>
            <a:r>
              <a:rPr lang="en-US" i="1" dirty="0">
                <a:latin typeface="Arial" panose="020B0604020202020204" pitchFamily="34" charset="0"/>
                <a:cs typeface="Arial" panose="020B0604020202020204" pitchFamily="34" charset="0"/>
              </a:rPr>
              <a:t>DSM-5-TR </a:t>
            </a:r>
            <a:r>
              <a:rPr lang="en-US" dirty="0">
                <a:latin typeface="Arial" panose="020B0604020202020204" pitchFamily="34" charset="0"/>
                <a:cs typeface="Arial" panose="020B0604020202020204" pitchFamily="34" charset="0"/>
              </a:rPr>
              <a:t>and </a:t>
            </a:r>
            <a:r>
              <a:rPr lang="en-US" i="1" dirty="0">
                <a:latin typeface="Arial" panose="020B0604020202020204" pitchFamily="34" charset="0"/>
                <a:cs typeface="Arial" panose="020B0604020202020204" pitchFamily="34" charset="0"/>
              </a:rPr>
              <a:t>ICD-11 </a:t>
            </a:r>
            <a:r>
              <a:rPr lang="en-US" dirty="0">
                <a:latin typeface="Arial" panose="020B0604020202020204" pitchFamily="34" charset="0"/>
                <a:cs typeface="Arial" panose="020B0604020202020204" pitchFamily="34" charset="0"/>
              </a:rPr>
              <a:t>consider the three domains at four levels of severity—mild, moderate, severe, and profound </a:t>
            </a:r>
          </a:p>
          <a:p>
            <a:r>
              <a:rPr lang="en-US" i="1" dirty="0">
                <a:latin typeface="Arial" panose="020B0604020202020204" pitchFamily="34" charset="0"/>
                <a:cs typeface="Arial" panose="020B0604020202020204" pitchFamily="34" charset="0"/>
              </a:rPr>
              <a:t>DSM-5-TR </a:t>
            </a:r>
            <a:r>
              <a:rPr lang="en-US" dirty="0">
                <a:latin typeface="Arial" panose="020B0604020202020204" pitchFamily="34" charset="0"/>
                <a:cs typeface="Arial" panose="020B0604020202020204" pitchFamily="34" charset="0"/>
              </a:rPr>
              <a:t>uses levels of adaptive behavior for the four severity levels, while </a:t>
            </a:r>
            <a:r>
              <a:rPr lang="en-US" i="1" dirty="0">
                <a:latin typeface="Arial" panose="020B0604020202020204" pitchFamily="34" charset="0"/>
                <a:cs typeface="Arial" panose="020B0604020202020204" pitchFamily="34" charset="0"/>
              </a:rPr>
              <a:t>ICD-11 </a:t>
            </a:r>
            <a:r>
              <a:rPr lang="en-US" dirty="0">
                <a:latin typeface="Arial" panose="020B0604020202020204" pitchFamily="34" charset="0"/>
                <a:cs typeface="Arial" panose="020B0604020202020204" pitchFamily="34" charset="0"/>
              </a:rPr>
              <a:t>uses scores on a test of intelligence as an additional way of characterizing levels of severity </a:t>
            </a:r>
          </a:p>
        </p:txBody>
      </p:sp>
    </p:spTree>
    <p:extLst>
      <p:ext uri="{BB962C8B-B14F-4D97-AF65-F5344CB8AC3E}">
        <p14:creationId xmlns:p14="http://schemas.microsoft.com/office/powerpoint/2010/main" val="16324848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Comparison of </a:t>
            </a:r>
            <a:r>
              <a:rPr lang="en-US" b="1" i="1" dirty="0">
                <a:effectLst>
                  <a:outerShdw blurRad="38100" dist="38100" dir="2700000" algn="tl">
                    <a:srgbClr val="DDDDDD"/>
                  </a:outerShdw>
                </a:effectLst>
              </a:rPr>
              <a:t>DSM-5-TR</a:t>
            </a:r>
            <a:r>
              <a:rPr lang="en-US" b="1" dirty="0">
                <a:effectLst>
                  <a:outerShdw blurRad="38100" dist="38100" dir="2700000" algn="tl">
                    <a:srgbClr val="DDDDDD"/>
                  </a:outerShdw>
                </a:effectLst>
              </a:rPr>
              <a:t>, AAIDD,</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and </a:t>
            </a:r>
            <a:r>
              <a:rPr lang="en-US" b="1" i="1" dirty="0">
                <a:effectLst>
                  <a:outerShdw blurRad="38100" dist="38100" dir="2700000" algn="tl">
                    <a:srgbClr val="DDDDDD"/>
                  </a:outerShdw>
                </a:effectLst>
              </a:rPr>
              <a:t>ICD-11</a:t>
            </a:r>
            <a:r>
              <a:rPr lang="en-US" b="1" dirty="0">
                <a:effectLst>
                  <a:outerShdw blurRad="38100" dist="38100" dir="2700000" algn="tl">
                    <a:srgbClr val="DDDDDD"/>
                  </a:outerShdw>
                </a:effectLst>
              </a:rPr>
              <a:t> Definitions </a:t>
            </a:r>
            <a:r>
              <a:rPr lang="en-US" sz="2100" dirty="0"/>
              <a:t>[7] (pp. 726</a:t>
            </a:r>
            <a:r>
              <a:rPr lang="en-US" sz="2100" dirty="0">
                <a:effectLst/>
              </a:rPr>
              <a:t>–</a:t>
            </a:r>
            <a:r>
              <a:rPr lang="en-US" sz="2100" dirty="0"/>
              <a:t>727)</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AAIDD uses a classification based on four levels of support needed by the individual—intermittent, limited, extensive, and pervasive [not in text]</a:t>
            </a:r>
          </a:p>
        </p:txBody>
      </p:sp>
    </p:spTree>
    <p:extLst>
      <p:ext uri="{BB962C8B-B14F-4D97-AF65-F5344CB8AC3E}">
        <p14:creationId xmlns:p14="http://schemas.microsoft.com/office/powerpoint/2010/main" val="22340848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Risk Factors for ID </a:t>
            </a:r>
            <a:r>
              <a:rPr lang="en-US" sz="2100" dirty="0"/>
              <a:t>[1] (pp. 730</a:t>
            </a:r>
            <a:r>
              <a:rPr lang="en-US" sz="2100" dirty="0">
                <a:effectLst/>
              </a:rPr>
              <a:t>–</a:t>
            </a:r>
            <a:r>
              <a:rPr lang="en-US" sz="2100" dirty="0"/>
              <a:t>732)</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lists on p. 730-731 for examples of causes of intellectual disability </a:t>
            </a:r>
          </a:p>
          <a:p>
            <a:r>
              <a:rPr lang="en-US" dirty="0" err="1">
                <a:latin typeface="Arial" panose="020B0604020202020204" pitchFamily="34" charset="0"/>
                <a:cs typeface="Arial" panose="020B0604020202020204" pitchFamily="34" charset="0"/>
              </a:rPr>
              <a:t>Zigler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Hodapp</a:t>
            </a:r>
            <a:r>
              <a:rPr lang="en-US" dirty="0">
                <a:latin typeface="Arial" panose="020B0604020202020204" pitchFamily="34" charset="0"/>
                <a:cs typeface="Arial" panose="020B0604020202020204" pitchFamily="34" charset="0"/>
              </a:rPr>
              <a:t>, 2021) emphasized that individuals with intellectual disability can be grouped into two broad categories </a:t>
            </a:r>
          </a:p>
          <a:p>
            <a:pPr lvl="1"/>
            <a:r>
              <a:rPr lang="en-US" sz="3200" dirty="0">
                <a:latin typeface="Arial" panose="020B0604020202020204" pitchFamily="34" charset="0"/>
                <a:cs typeface="Arial" panose="020B0604020202020204" pitchFamily="34" charset="0"/>
              </a:rPr>
              <a:t>Familial origin</a:t>
            </a:r>
          </a:p>
          <a:p>
            <a:pPr lvl="1"/>
            <a:r>
              <a:rPr lang="en-US" sz="3200" dirty="0">
                <a:latin typeface="Arial" panose="020B0604020202020204" pitchFamily="34" charset="0"/>
                <a:cs typeface="Arial" panose="020B0604020202020204" pitchFamily="34" charset="0"/>
              </a:rPr>
              <a:t>Brain injury origin</a:t>
            </a:r>
          </a:p>
        </p:txBody>
      </p:sp>
    </p:spTree>
    <p:extLst>
      <p:ext uri="{BB962C8B-B14F-4D97-AF65-F5344CB8AC3E}">
        <p14:creationId xmlns:p14="http://schemas.microsoft.com/office/powerpoint/2010/main" val="37101671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Risk Factors for ID </a:t>
            </a:r>
            <a:r>
              <a:rPr lang="en-US" sz="2100" dirty="0"/>
              <a:t>[2] (pp. 730</a:t>
            </a:r>
            <a:r>
              <a:rPr lang="en-US" sz="2100" dirty="0">
                <a:effectLst/>
              </a:rPr>
              <a:t>–</a:t>
            </a:r>
            <a:r>
              <a:rPr lang="en-US" sz="2100" dirty="0"/>
              <a:t>732)</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You should consider possible harmful effects of environmental chemical (and metal) exposure on human development </a:t>
            </a:r>
          </a:p>
        </p:txBody>
      </p:sp>
    </p:spTree>
    <p:extLst>
      <p:ext uri="{BB962C8B-B14F-4D97-AF65-F5344CB8AC3E}">
        <p14:creationId xmlns:p14="http://schemas.microsoft.com/office/powerpoint/2010/main" val="32009281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Comorbid with ID </a:t>
            </a:r>
            <a:r>
              <a:rPr lang="en-US" sz="2100" dirty="0"/>
              <a:t>[1] (pp. 730</a:t>
            </a:r>
            <a:r>
              <a:rPr lang="en-US" sz="2100" dirty="0">
                <a:effectLst/>
              </a:rPr>
              <a:t>–</a:t>
            </a:r>
            <a:r>
              <a:rPr lang="en-US" sz="2100" dirty="0"/>
              <a:t>732)</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ID can be a primary diagnosis, can occur as part of a syndrome, or can co-occur with other developmental disabilities, neurological disorders, or mental disorders </a:t>
            </a:r>
          </a:p>
          <a:p>
            <a:r>
              <a:rPr lang="en-US" dirty="0">
                <a:latin typeface="Arial" panose="020B0604020202020204" pitchFamily="34" charset="0"/>
                <a:cs typeface="Arial" panose="020B0604020202020204" pitchFamily="34" charset="0"/>
              </a:rPr>
              <a:t>Co-occurring disorders such as mental disorders, cerebral palsy, and epilepsy are three to four times more likely to occur in individuals with ID</a:t>
            </a:r>
          </a:p>
        </p:txBody>
      </p:sp>
    </p:spTree>
    <p:extLst>
      <p:ext uri="{BB962C8B-B14F-4D97-AF65-F5344CB8AC3E}">
        <p14:creationId xmlns:p14="http://schemas.microsoft.com/office/powerpoint/2010/main" val="167867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Canadian WISC-V </a:t>
            </a:r>
            <a:r>
              <a:rPr lang="en-US" altLang="en-US" sz="2500" dirty="0"/>
              <a:t>[1]</a:t>
            </a:r>
            <a:endParaRPr lang="en-US" altLang="en-US" sz="2800" dirty="0"/>
          </a:p>
        </p:txBody>
      </p:sp>
      <p:sp>
        <p:nvSpPr>
          <p:cNvPr id="158723" name="Rectangle 3"/>
          <p:cNvSpPr>
            <a:spLocks noGrp="1" noChangeArrowheads="1"/>
          </p:cNvSpPr>
          <p:nvPr>
            <p:ph idx="1"/>
          </p:nvPr>
        </p:nvSpPr>
        <p:spPr>
          <a:xfrm>
            <a:off x="685800" y="1447800"/>
            <a:ext cx="7620000" cy="4800600"/>
          </a:xfrm>
        </p:spPr>
        <p:txBody>
          <a:bodyPr>
            <a:normAutofit/>
          </a:bodyPr>
          <a:lstStyle/>
          <a:p>
            <a:pPr marL="0" indent="0" algn="ctr" eaLnBrk="1" fontAlgn="auto" hangingPunct="1">
              <a:spcBef>
                <a:spcPts val="800"/>
              </a:spcBef>
              <a:spcAft>
                <a:spcPts val="0"/>
              </a:spcAft>
              <a:buClr>
                <a:schemeClr val="accent3"/>
              </a:buClr>
              <a:buNone/>
              <a:defRPr/>
            </a:pPr>
            <a:r>
              <a:rPr lang="en-US" sz="3200" b="1" dirty="0">
                <a:latin typeface="Arial" panose="020B0604020202020204" pitchFamily="34" charset="0"/>
                <a:cs typeface="Arial" panose="020B0604020202020204" pitchFamily="34" charset="0"/>
              </a:rPr>
              <a:t>Babcock et al. (2018)</a:t>
            </a:r>
          </a:p>
          <a:p>
            <a:pPr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Babcock et al. (2018) recommend that Canadian WISC–V norms be used in the assessment of children with special needs who reside in Canada. </a:t>
            </a:r>
          </a:p>
          <a:p>
            <a:pPr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The Canadian norms are more sensitive than U.S. norms in identifying intellectual differences among Canadian children.</a:t>
            </a:r>
          </a:p>
          <a:p>
            <a:pPr eaLnBrk="1" fontAlgn="auto" hangingPunct="1">
              <a:spcBef>
                <a:spcPts val="800"/>
              </a:spcBef>
              <a:spcAft>
                <a:spcPts val="0"/>
              </a:spcAft>
              <a:buClr>
                <a:schemeClr val="accent3"/>
              </a:buClr>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5698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Comorbid with ID </a:t>
            </a:r>
            <a:r>
              <a:rPr lang="en-US" sz="2100" dirty="0"/>
              <a:t>[2] (p. 732)</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According to CDC, boys and girls with autism spectrum disorder had similar rates of ID (49.2% and 46.2%, respectively) </a:t>
            </a:r>
          </a:p>
        </p:txBody>
      </p:sp>
    </p:spTree>
    <p:extLst>
      <p:ext uri="{BB962C8B-B14F-4D97-AF65-F5344CB8AC3E}">
        <p14:creationId xmlns:p14="http://schemas.microsoft.com/office/powerpoint/2010/main" val="5184715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Families of Children with Developmental Disabilities </a:t>
            </a:r>
            <a:r>
              <a:rPr lang="en-US" sz="2100" dirty="0"/>
              <a:t>[1] (p. 733)</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Learn about parental cognitions and coping styles</a:t>
            </a:r>
          </a:p>
          <a:p>
            <a:r>
              <a:rPr lang="en-US" dirty="0">
                <a:latin typeface="Arial" panose="020B0604020202020204" pitchFamily="34" charset="0"/>
                <a:cs typeface="Arial" panose="020B0604020202020204" pitchFamily="34" charset="0"/>
              </a:rPr>
              <a:t>Families who can re-frame the disorder in a positive way and who perceive themselves as competent, rather than passive, have better family adjustment than do other families</a:t>
            </a:r>
          </a:p>
          <a:p>
            <a:r>
              <a:rPr lang="en-US" dirty="0">
                <a:latin typeface="Arial" panose="020B0604020202020204" pitchFamily="34" charset="0"/>
                <a:cs typeface="Arial" panose="020B0604020202020204" pitchFamily="34" charset="0"/>
              </a:rPr>
              <a:t>Having a child with a developmental disability may impact mothers and fathers in different ways  (p. 733)</a:t>
            </a:r>
          </a:p>
        </p:txBody>
      </p:sp>
    </p:spTree>
    <p:extLst>
      <p:ext uri="{BB962C8B-B14F-4D97-AF65-F5344CB8AC3E}">
        <p14:creationId xmlns:p14="http://schemas.microsoft.com/office/powerpoint/2010/main" val="39697075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Families of Children with Developmental Disabilities </a:t>
            </a:r>
            <a:r>
              <a:rPr lang="en-US" sz="2100" dirty="0"/>
              <a:t>[2] (p. 733)</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Mothers who have a child with a developmental disability may be reluctant to have another child because they fear that the next child might have a disability and that they might not receive adequate support </a:t>
            </a:r>
          </a:p>
          <a:p>
            <a:r>
              <a:rPr lang="en-US" dirty="0">
                <a:latin typeface="Arial" panose="020B0604020202020204" pitchFamily="34" charset="0"/>
                <a:cs typeface="Arial" panose="020B0604020202020204" pitchFamily="34" charset="0"/>
              </a:rPr>
              <a:t>Economic burden of raising a child with a developmental disability must be considered  </a:t>
            </a:r>
          </a:p>
        </p:txBody>
      </p:sp>
    </p:spTree>
    <p:extLst>
      <p:ext uri="{BB962C8B-B14F-4D97-AF65-F5344CB8AC3E}">
        <p14:creationId xmlns:p14="http://schemas.microsoft.com/office/powerpoint/2010/main" val="14498398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Families of Children with Developmental Disabilities </a:t>
            </a:r>
            <a:r>
              <a:rPr lang="en-US" sz="2100" dirty="0"/>
              <a:t>[3] (p. 733)</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Be aware of how families define their experience of caring for a child with a developmental disability </a:t>
            </a:r>
          </a:p>
        </p:txBody>
      </p:sp>
    </p:spTree>
    <p:extLst>
      <p:ext uri="{BB962C8B-B14F-4D97-AF65-F5344CB8AC3E}">
        <p14:creationId xmlns:p14="http://schemas.microsoft.com/office/powerpoint/2010/main" val="35351240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Relationship Between Measured Intelligence and Adaptive Behavior</a:t>
            </a:r>
            <a:br>
              <a:rPr lang="en-US" b="1" dirty="0">
                <a:effectLst>
                  <a:outerShdw blurRad="38100" dist="38100" dir="2700000" algn="tl">
                    <a:srgbClr val="DDDDDD"/>
                  </a:outerShdw>
                </a:effectLst>
              </a:rPr>
            </a:br>
            <a:r>
              <a:rPr lang="en-US" sz="2100" dirty="0"/>
              <a:t> [1] (p. 733)</a:t>
            </a:r>
          </a:p>
        </p:txBody>
      </p:sp>
      <p:sp>
        <p:nvSpPr>
          <p:cNvPr id="3" name="Content Placeholder 2"/>
          <p:cNvSpPr>
            <a:spLocks noGrp="1"/>
          </p:cNvSpPr>
          <p:nvPr>
            <p:ph idx="1"/>
          </p:nvPr>
        </p:nvSpPr>
        <p:spPr>
          <a:xfrm>
            <a:off x="840000" y="1981200"/>
            <a:ext cx="7675350" cy="3508773"/>
          </a:xfrm>
        </p:spPr>
        <p:txBody>
          <a:bodyPr>
            <a:noAutofit/>
          </a:bodyPr>
          <a:lstStyle/>
          <a:p>
            <a:r>
              <a:rPr lang="en-US" dirty="0">
                <a:latin typeface="Arial" panose="020B0604020202020204" pitchFamily="34" charset="0"/>
                <a:cs typeface="Arial" panose="020B0604020202020204" pitchFamily="34" charset="0"/>
              </a:rPr>
              <a:t>Because intelligence and adaptive behavior are not correlated perfectly, the number of children classified as having intellectual disability will be lower when both criteria are used than when a single criterion is applied </a:t>
            </a:r>
          </a:p>
        </p:txBody>
      </p:sp>
    </p:spTree>
    <p:extLst>
      <p:ext uri="{BB962C8B-B14F-4D97-AF65-F5344CB8AC3E}">
        <p14:creationId xmlns:p14="http://schemas.microsoft.com/office/powerpoint/2010/main" val="33331186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Relationship Between Measured Intelligence and Adaptive Behavior</a:t>
            </a:r>
            <a:br>
              <a:rPr lang="en-US" b="1" dirty="0">
                <a:effectLst>
                  <a:outerShdw blurRad="38100" dist="38100" dir="2700000" algn="tl">
                    <a:srgbClr val="DDDDDD"/>
                  </a:outerShdw>
                </a:effectLst>
              </a:rPr>
            </a:br>
            <a:r>
              <a:rPr lang="en-US" sz="2100" dirty="0"/>
              <a:t> [2] (p. 733)</a:t>
            </a:r>
          </a:p>
        </p:txBody>
      </p:sp>
      <p:sp>
        <p:nvSpPr>
          <p:cNvPr id="3" name="Content Placeholder 2"/>
          <p:cNvSpPr>
            <a:spLocks noGrp="1"/>
          </p:cNvSpPr>
          <p:nvPr>
            <p:ph idx="1"/>
          </p:nvPr>
        </p:nvSpPr>
        <p:spPr>
          <a:xfrm>
            <a:off x="840000" y="1981200"/>
            <a:ext cx="7675350" cy="3508773"/>
          </a:xfrm>
        </p:spPr>
        <p:txBody>
          <a:bodyPr>
            <a:noAutofit/>
          </a:bodyPr>
          <a:lstStyle/>
          <a:p>
            <a:r>
              <a:rPr lang="en-US" dirty="0">
                <a:latin typeface="Arial" panose="020B0604020202020204" pitchFamily="34" charset="0"/>
                <a:cs typeface="Arial" panose="020B0604020202020204" pitchFamily="34" charset="0"/>
              </a:rPr>
              <a:t>A meta-analysis of 148 samples with 16,468 participants reported that a population correlation of </a:t>
            </a:r>
            <a:r>
              <a:rPr lang="en-US" i="1" dirty="0">
                <a:latin typeface="Arial" panose="020B0604020202020204" pitchFamily="34" charset="0"/>
                <a:cs typeface="Arial" panose="020B0604020202020204" pitchFamily="34" charset="0"/>
              </a:rPr>
              <a:t>ρ</a:t>
            </a:r>
            <a:r>
              <a:rPr lang="en-US" dirty="0">
                <a:latin typeface="Arial" panose="020B0604020202020204" pitchFamily="34" charset="0"/>
                <a:cs typeface="Arial" panose="020B0604020202020204" pitchFamily="34" charset="0"/>
              </a:rPr>
              <a:t> = .51 was found between measures of intelligence and measures of adaptive behavior (Alexander &amp; Reynolds, 2020).</a:t>
            </a:r>
          </a:p>
        </p:txBody>
      </p:sp>
    </p:spTree>
    <p:extLst>
      <p:ext uri="{BB962C8B-B14F-4D97-AF65-F5344CB8AC3E}">
        <p14:creationId xmlns:p14="http://schemas.microsoft.com/office/powerpoint/2010/main" val="4679943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Assessment of ID </a:t>
            </a:r>
            <a:r>
              <a:rPr lang="en-US" sz="2100" dirty="0"/>
              <a:t>[1] (pp. 734-737)</a:t>
            </a:r>
          </a:p>
        </p:txBody>
      </p:sp>
      <p:sp>
        <p:nvSpPr>
          <p:cNvPr id="3" name="Content Placeholder 2"/>
          <p:cNvSpPr>
            <a:spLocks noGrp="1"/>
          </p:cNvSpPr>
          <p:nvPr>
            <p:ph idx="1"/>
          </p:nvPr>
        </p:nvSpPr>
        <p:spPr>
          <a:xfrm>
            <a:off x="457200" y="1600200"/>
            <a:ext cx="8305800" cy="4525963"/>
          </a:xfrm>
        </p:spPr>
        <p:txBody>
          <a:bodyPr>
            <a:noAutofit/>
          </a:bodyPr>
          <a:lstStyle/>
          <a:p>
            <a:r>
              <a:rPr lang="en-US" dirty="0">
                <a:latin typeface="Arial" panose="020B0604020202020204" pitchFamily="34" charset="0"/>
                <a:cs typeface="Arial" panose="020B0604020202020204" pitchFamily="34" charset="0"/>
              </a:rPr>
              <a:t>Determination of ID requires a comprehensive assessment </a:t>
            </a:r>
          </a:p>
          <a:p>
            <a:r>
              <a:rPr lang="en-US" dirty="0">
                <a:latin typeface="Arial" panose="020B0604020202020204" pitchFamily="34" charset="0"/>
                <a:cs typeface="Arial" panose="020B0604020202020204" pitchFamily="34" charset="0"/>
              </a:rPr>
              <a:t>Assessment also should include multiple sources of information </a:t>
            </a:r>
          </a:p>
          <a:p>
            <a:r>
              <a:rPr lang="en-US" dirty="0">
                <a:latin typeface="Arial" panose="020B0604020202020204" pitchFamily="34" charset="0"/>
                <a:cs typeface="Arial" panose="020B0604020202020204" pitchFamily="34" charset="0"/>
              </a:rPr>
              <a:t>In the selection of instruments, you should consider the child’s chronological age, language proficiency, sensory and motor abilities, and cultural background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79512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Assessment of ID </a:t>
            </a:r>
            <a:r>
              <a:rPr lang="en-US" sz="2100" dirty="0"/>
              <a:t>[2] (pp. 734-737)</a:t>
            </a:r>
          </a:p>
        </p:txBody>
      </p:sp>
      <p:sp>
        <p:nvSpPr>
          <p:cNvPr id="3" name="Content Placeholder 2"/>
          <p:cNvSpPr>
            <a:spLocks noGrp="1"/>
          </p:cNvSpPr>
          <p:nvPr>
            <p:ph idx="1"/>
          </p:nvPr>
        </p:nvSpPr>
        <p:spPr>
          <a:xfrm>
            <a:off x="457200" y="1600200"/>
            <a:ext cx="8382000" cy="4525963"/>
          </a:xfrm>
        </p:spPr>
        <p:txBody>
          <a:bodyPr>
            <a:noAutofit/>
          </a:bodyPr>
          <a:lstStyle/>
          <a:p>
            <a:r>
              <a:rPr lang="en-US" dirty="0">
                <a:latin typeface="Arial" panose="020B0604020202020204" pitchFamily="34" charset="0"/>
                <a:cs typeface="Arial" panose="020B0604020202020204" pitchFamily="34" charset="0"/>
              </a:rPr>
              <a:t>Establishing rapport considerations (p. 734)</a:t>
            </a:r>
          </a:p>
          <a:p>
            <a:r>
              <a:rPr lang="en-US" dirty="0">
                <a:latin typeface="Arial" panose="020B0604020202020204" pitchFamily="34" charset="0"/>
                <a:cs typeface="Arial" panose="020B0604020202020204" pitchFamily="34" charset="0"/>
              </a:rPr>
              <a:t>Behavioral observation considerations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 734)</a:t>
            </a:r>
          </a:p>
          <a:p>
            <a:r>
              <a:rPr lang="en-US" dirty="0">
                <a:latin typeface="Arial" panose="020B0604020202020204" pitchFamily="34" charset="0"/>
                <a:cs typeface="Arial" panose="020B0604020202020204" pitchFamily="34" charset="0"/>
              </a:rPr>
              <a:t>Interviewing (pp. 734-735)</a:t>
            </a:r>
          </a:p>
          <a:p>
            <a:r>
              <a:rPr lang="en-US" dirty="0">
                <a:latin typeface="Arial" panose="020B0604020202020204" pitchFamily="34" charset="0"/>
                <a:cs typeface="Arial" panose="020B0604020202020204" pitchFamily="34" charset="0"/>
              </a:rPr>
              <a:t>Selecting intelligence tests and developmental tests (p. 735)</a:t>
            </a:r>
          </a:p>
          <a:p>
            <a:r>
              <a:rPr lang="en-US" dirty="0">
                <a:latin typeface="Arial" panose="020B0604020202020204" pitchFamily="34" charset="0"/>
                <a:cs typeface="Arial" panose="020B0604020202020204" pitchFamily="34" charset="0"/>
              </a:rPr>
              <a:t>Assessing adaptive behavior (pp. 735-736)</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9277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Assessment of ID </a:t>
            </a:r>
            <a:r>
              <a:rPr lang="en-US" sz="2100" dirty="0"/>
              <a:t>[3] (pp. 734-737)</a:t>
            </a:r>
          </a:p>
        </p:txBody>
      </p:sp>
      <p:sp>
        <p:nvSpPr>
          <p:cNvPr id="3" name="Content Placeholder 2"/>
          <p:cNvSpPr>
            <a:spLocks noGrp="1"/>
          </p:cNvSpPr>
          <p:nvPr>
            <p:ph idx="1"/>
          </p:nvPr>
        </p:nvSpPr>
        <p:spPr>
          <a:xfrm>
            <a:off x="735386" y="1600200"/>
            <a:ext cx="7871985" cy="3750288"/>
          </a:xfrm>
        </p:spPr>
        <p:txBody>
          <a:bodyPr>
            <a:noAutofit/>
          </a:bodyPr>
          <a:lstStyle/>
          <a:p>
            <a:r>
              <a:rPr lang="en-US" dirty="0">
                <a:latin typeface="Arial" panose="020B0604020202020204" pitchFamily="34" charset="0"/>
                <a:cs typeface="Arial" panose="020B0604020202020204" pitchFamily="34" charset="0"/>
              </a:rPr>
              <a:t>Assessing maladaptive behavior and emotional functioning (p. 736)</a:t>
            </a:r>
          </a:p>
          <a:p>
            <a:r>
              <a:rPr lang="en-US" dirty="0">
                <a:latin typeface="Arial" panose="020B0604020202020204" pitchFamily="34" charset="0"/>
                <a:cs typeface="Arial" panose="020B0604020202020204" pitchFamily="34" charset="0"/>
              </a:rPr>
              <a:t>Assessing severe ID or profound ID (p. 736)</a:t>
            </a:r>
          </a:p>
          <a:p>
            <a:r>
              <a:rPr lang="en-US" dirty="0">
                <a:latin typeface="Arial" panose="020B0604020202020204" pitchFamily="34" charset="0"/>
                <a:cs typeface="Arial" panose="020B0604020202020204" pitchFamily="34" charset="0"/>
              </a:rPr>
              <a:t>Reviewing assessment information (pp. 736-737)</a:t>
            </a:r>
          </a:p>
        </p:txBody>
      </p:sp>
    </p:spTree>
    <p:extLst>
      <p:ext uri="{BB962C8B-B14F-4D97-AF65-F5344CB8AC3E}">
        <p14:creationId xmlns:p14="http://schemas.microsoft.com/office/powerpoint/2010/main" val="26078963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Interventions for ID </a:t>
            </a:r>
            <a:r>
              <a:rPr lang="en-US" sz="2100" dirty="0"/>
              <a:t>[1] (pp. 737-739)</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After a diagnosis of ID is made,  develop recommendations that consider a child’s strengths and weaknesses and determine the level and types of support that the child needs </a:t>
            </a:r>
          </a:p>
        </p:txBody>
      </p:sp>
    </p:spTree>
    <p:extLst>
      <p:ext uri="{BB962C8B-B14F-4D97-AF65-F5344CB8AC3E}">
        <p14:creationId xmlns:p14="http://schemas.microsoft.com/office/powerpoint/2010/main" val="4200617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Canadian WISC-V </a:t>
            </a:r>
            <a:r>
              <a:rPr lang="en-US" altLang="en-US" sz="2500" dirty="0"/>
              <a:t>[2]</a:t>
            </a:r>
            <a:endParaRPr lang="en-US" altLang="en-US" sz="2800" dirty="0"/>
          </a:p>
        </p:txBody>
      </p:sp>
      <p:sp>
        <p:nvSpPr>
          <p:cNvPr id="158723" name="Rectangle 3"/>
          <p:cNvSpPr>
            <a:spLocks noGrp="1" noChangeArrowheads="1"/>
          </p:cNvSpPr>
          <p:nvPr>
            <p:ph idx="1"/>
          </p:nvPr>
        </p:nvSpPr>
        <p:spPr>
          <a:xfrm>
            <a:off x="685800" y="1447800"/>
            <a:ext cx="7620000" cy="4800600"/>
          </a:xfrm>
        </p:spPr>
        <p:txBody>
          <a:bodyPr>
            <a:normAutofit/>
          </a:bodyPr>
          <a:lstStyle/>
          <a:p>
            <a:pPr marL="0" indent="0" algn="ctr" eaLnBrk="1" fontAlgn="auto" hangingPunct="1">
              <a:spcBef>
                <a:spcPts val="800"/>
              </a:spcBef>
              <a:spcAft>
                <a:spcPts val="0"/>
              </a:spcAft>
              <a:buClr>
                <a:schemeClr val="accent3"/>
              </a:buClr>
              <a:buNone/>
              <a:defRPr/>
            </a:pPr>
            <a:r>
              <a:rPr lang="en-US" sz="3200" b="1" dirty="0">
                <a:latin typeface="Arial" panose="020B0604020202020204" pitchFamily="34" charset="0"/>
                <a:cs typeface="Arial" panose="020B0604020202020204" pitchFamily="34" charset="0"/>
              </a:rPr>
              <a:t>Babcock (2017)</a:t>
            </a:r>
          </a:p>
          <a:p>
            <a:pPr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Table 7-19 (p. 267) shows the WISC–V FSIQs for four ethnic groups living in Canada. </a:t>
            </a:r>
          </a:p>
          <a:p>
            <a:pPr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Children who are Asian obtained the highest mean IQ, followed by children who are European, Other, and First Nations. </a:t>
            </a:r>
          </a:p>
        </p:txBody>
      </p:sp>
    </p:spTree>
    <p:extLst>
      <p:ext uri="{BB962C8B-B14F-4D97-AF65-F5344CB8AC3E}">
        <p14:creationId xmlns:p14="http://schemas.microsoft.com/office/powerpoint/2010/main" val="30859391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Interventions for ID </a:t>
            </a:r>
            <a:r>
              <a:rPr lang="en-US" sz="2100" dirty="0"/>
              <a:t>[2] (pp. 737-739)</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Services for children with ID may begin immediately after their birth or during their preschool years and continue throughout the developmental period until adulthood, when agencies providing services to adults with intellectual disability take over </a:t>
            </a:r>
          </a:p>
        </p:txBody>
      </p:sp>
    </p:spTree>
    <p:extLst>
      <p:ext uri="{BB962C8B-B14F-4D97-AF65-F5344CB8AC3E}">
        <p14:creationId xmlns:p14="http://schemas.microsoft.com/office/powerpoint/2010/main" val="142655645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Interventions for ID </a:t>
            </a:r>
            <a:r>
              <a:rPr lang="en-US" sz="2100" dirty="0"/>
              <a:t>[3] (pp. 737-739)</a:t>
            </a:r>
          </a:p>
        </p:txBody>
      </p:sp>
      <p:sp>
        <p:nvSpPr>
          <p:cNvPr id="3" name="Content Placeholder 2"/>
          <p:cNvSpPr>
            <a:spLocks noGrp="1"/>
          </p:cNvSpPr>
          <p:nvPr>
            <p:ph idx="1"/>
          </p:nvPr>
        </p:nvSpPr>
        <p:spPr>
          <a:xfrm>
            <a:off x="683080" y="1524000"/>
            <a:ext cx="7675350" cy="4876800"/>
          </a:xfrm>
        </p:spPr>
        <p:txBody>
          <a:bodyPr>
            <a:noAutofit/>
          </a:bodyPr>
          <a:lstStyle/>
          <a:p>
            <a:r>
              <a:rPr lang="en-US" dirty="0">
                <a:latin typeface="Arial" panose="020B0604020202020204" pitchFamily="34" charset="0"/>
                <a:cs typeface="Arial" panose="020B0604020202020204" pitchFamily="34" charset="0"/>
              </a:rPr>
              <a:t>ID is a life-long condition, and services and supports may be needed across their lifespan </a:t>
            </a:r>
          </a:p>
          <a:p>
            <a:r>
              <a:rPr lang="en-US" dirty="0">
                <a:latin typeface="Arial" panose="020B0604020202020204" pitchFamily="34" charset="0"/>
                <a:cs typeface="Arial" panose="020B0604020202020204" pitchFamily="34" charset="0"/>
              </a:rPr>
              <a:t>Interventions for children with severe and profound ID will be particularly challenging </a:t>
            </a:r>
          </a:p>
          <a:p>
            <a:r>
              <a:rPr lang="en-US" dirty="0">
                <a:latin typeface="Arial" panose="020B0604020202020204" pitchFamily="34" charset="0"/>
                <a:cs typeface="Arial" panose="020B0604020202020204" pitchFamily="34" charset="0"/>
              </a:rPr>
              <a:t>See Exhibit 18-2 (p. 738) for lists major goals associated with support areas for individuals with ID</a:t>
            </a:r>
          </a:p>
        </p:txBody>
      </p:sp>
    </p:spTree>
    <p:extLst>
      <p:ext uri="{BB962C8B-B14F-4D97-AF65-F5344CB8AC3E}">
        <p14:creationId xmlns:p14="http://schemas.microsoft.com/office/powerpoint/2010/main" val="15464738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Interventions for ID </a:t>
            </a:r>
            <a:r>
              <a:rPr lang="en-US" sz="2100" dirty="0"/>
              <a:t>[4] (pp. 737-739)</a:t>
            </a:r>
          </a:p>
        </p:txBody>
      </p:sp>
      <p:sp>
        <p:nvSpPr>
          <p:cNvPr id="3" name="Content Placeholder 2"/>
          <p:cNvSpPr>
            <a:spLocks noGrp="1"/>
          </p:cNvSpPr>
          <p:nvPr>
            <p:ph idx="1"/>
          </p:nvPr>
        </p:nvSpPr>
        <p:spPr>
          <a:xfrm>
            <a:off x="683080" y="1524000"/>
            <a:ext cx="7675350" cy="4876800"/>
          </a:xfrm>
        </p:spPr>
        <p:txBody>
          <a:bodyPr>
            <a:noAutofit/>
          </a:bodyPr>
          <a:lstStyle/>
          <a:p>
            <a:r>
              <a:rPr lang="en-US" dirty="0">
                <a:latin typeface="Arial" panose="020B0604020202020204" pitchFamily="34" charset="0"/>
                <a:cs typeface="Arial" panose="020B0604020202020204" pitchFamily="34" charset="0"/>
              </a:rPr>
              <a:t>See Exhibit M-1 (pp. 460-464) in Appendix M in the Resource Guide for guidelines for parents to help them work with children with special needs </a:t>
            </a:r>
          </a:p>
        </p:txBody>
      </p:sp>
    </p:spTree>
    <p:extLst>
      <p:ext uri="{BB962C8B-B14F-4D97-AF65-F5344CB8AC3E}">
        <p14:creationId xmlns:p14="http://schemas.microsoft.com/office/powerpoint/2010/main" val="38849882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Interventions for ID </a:t>
            </a:r>
            <a:r>
              <a:rPr lang="en-US" sz="2100" dirty="0"/>
              <a:t>[5] (pp. 737-739)</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Therapeutic interventions include: </a:t>
            </a:r>
          </a:p>
          <a:p>
            <a:pPr lvl="1"/>
            <a:r>
              <a:rPr lang="en-US" sz="3200" dirty="0">
                <a:latin typeface="Arial" panose="020B0604020202020204" pitchFamily="34" charset="0"/>
                <a:cs typeface="Arial" panose="020B0604020202020204" pitchFamily="34" charset="0"/>
              </a:rPr>
              <a:t>Environmental changes</a:t>
            </a:r>
          </a:p>
          <a:p>
            <a:pPr lvl="1"/>
            <a:r>
              <a:rPr lang="en-US" sz="3200" dirty="0">
                <a:latin typeface="Arial" panose="020B0604020202020204" pitchFamily="34" charset="0"/>
                <a:cs typeface="Arial" panose="020B0604020202020204" pitchFamily="34" charset="0"/>
              </a:rPr>
              <a:t>Cognitive therapy (for those with mild intellectual disability)</a:t>
            </a:r>
          </a:p>
          <a:p>
            <a:pPr lvl="1"/>
            <a:r>
              <a:rPr lang="en-US" sz="3200" dirty="0">
                <a:latin typeface="Arial" panose="020B0604020202020204" pitchFamily="34" charset="0"/>
                <a:cs typeface="Arial" panose="020B0604020202020204" pitchFamily="34" charset="0"/>
              </a:rPr>
              <a:t>Behavior therapy</a:t>
            </a:r>
          </a:p>
          <a:p>
            <a:pPr lvl="1"/>
            <a:r>
              <a:rPr lang="en-US" sz="3200" dirty="0">
                <a:latin typeface="Arial" panose="020B0604020202020204" pitchFamily="34" charset="0"/>
                <a:cs typeface="Arial" panose="020B0604020202020204" pitchFamily="34" charset="0"/>
              </a:rPr>
              <a:t>Individual psychotherapy, group psychotherapy, family therapy </a:t>
            </a:r>
          </a:p>
          <a:p>
            <a:pPr lvl="1"/>
            <a:r>
              <a:rPr lang="en-US" sz="3200" dirty="0">
                <a:latin typeface="Arial" panose="020B0604020202020204" pitchFamily="34" charset="0"/>
                <a:cs typeface="Arial" panose="020B0604020202020204" pitchFamily="34" charset="0"/>
              </a:rPr>
              <a:t>Pharmacotherapy </a:t>
            </a:r>
          </a:p>
        </p:txBody>
      </p:sp>
    </p:spTree>
    <p:extLst>
      <p:ext uri="{BB962C8B-B14F-4D97-AF65-F5344CB8AC3E}">
        <p14:creationId xmlns:p14="http://schemas.microsoft.com/office/powerpoint/2010/main" val="5967431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Interventions for ID </a:t>
            </a:r>
            <a:r>
              <a:rPr lang="en-US" sz="2100" dirty="0"/>
              <a:t>[6] (pp. 737-739)</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Curriculum content for students with ID should be similar to that of their nondisabled peers but should be modified to allow them to work at their own pace </a:t>
            </a:r>
          </a:p>
          <a:p>
            <a:r>
              <a:rPr lang="en-US" dirty="0">
                <a:latin typeface="Arial" panose="020B0604020202020204" pitchFamily="34" charset="0"/>
                <a:cs typeface="Arial" panose="020B0604020202020204" pitchFamily="34" charset="0"/>
              </a:rPr>
              <a:t>Children with ID have the best prognosis when their level of ID is mild and when they have no major co-occurring physical or behavioral disorders, have a positive self-image, and receive personalized support from their family and community </a:t>
            </a:r>
          </a:p>
        </p:txBody>
      </p:sp>
    </p:spTree>
    <p:extLst>
      <p:ext uri="{BB962C8B-B14F-4D97-AF65-F5344CB8AC3E}">
        <p14:creationId xmlns:p14="http://schemas.microsoft.com/office/powerpoint/2010/main" val="17584396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Concluding Comment on ID </a:t>
            </a:r>
            <a:r>
              <a:rPr lang="en-US" sz="2100" dirty="0"/>
              <a:t>(p. 739)</a:t>
            </a:r>
          </a:p>
        </p:txBody>
      </p:sp>
      <p:sp>
        <p:nvSpPr>
          <p:cNvPr id="3" name="Content Placeholder 2"/>
          <p:cNvSpPr>
            <a:spLocks noGrp="1"/>
          </p:cNvSpPr>
          <p:nvPr>
            <p:ph idx="1"/>
          </p:nvPr>
        </p:nvSpPr>
        <p:spPr>
          <a:xfrm>
            <a:off x="433251" y="1417638"/>
            <a:ext cx="8229600" cy="4525963"/>
          </a:xfrm>
        </p:spPr>
        <p:txBody>
          <a:bodyPr>
            <a:noAutofit/>
          </a:bodyPr>
          <a:lstStyle/>
          <a:p>
            <a:r>
              <a:rPr lang="en-US" dirty="0">
                <a:latin typeface="Arial" panose="020B0604020202020204" pitchFamily="34" charset="0"/>
                <a:cs typeface="Arial" panose="020B0604020202020204" pitchFamily="34" charset="0"/>
              </a:rPr>
              <a:t>Research has changed our view of people with ID</a:t>
            </a:r>
          </a:p>
          <a:p>
            <a:r>
              <a:rPr lang="en-US" dirty="0">
                <a:latin typeface="Arial" panose="020B0604020202020204" pitchFamily="34" charset="0"/>
                <a:cs typeface="Arial" panose="020B0604020202020204" pitchFamily="34" charset="0"/>
              </a:rPr>
              <a:t>Intelligence tests now are used in ways that were never anticipated by early psychologists and test developers </a:t>
            </a:r>
          </a:p>
          <a:p>
            <a:r>
              <a:rPr lang="en-US" dirty="0">
                <a:latin typeface="Arial" panose="020B0604020202020204" pitchFamily="34" charset="0"/>
                <a:cs typeface="Arial" panose="020B0604020202020204" pitchFamily="34" charset="0"/>
              </a:rPr>
              <a:t>In criminal cases, intelligence tests and measures of adaptive functioning may be used as part of a comprehensive assessment to determine whether individuals are competent to stand trial </a:t>
            </a:r>
          </a:p>
        </p:txBody>
      </p:sp>
    </p:spTree>
    <p:extLst>
      <p:ext uri="{BB962C8B-B14F-4D97-AF65-F5344CB8AC3E}">
        <p14:creationId xmlns:p14="http://schemas.microsoft.com/office/powerpoint/2010/main" val="17211080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19</a:t>
            </a:r>
          </a:p>
        </p:txBody>
      </p:sp>
      <p:sp>
        <p:nvSpPr>
          <p:cNvPr id="2051" name="Rectangle 3"/>
          <p:cNvSpPr>
            <a:spLocks noGrp="1" noChangeArrowheads="1"/>
          </p:cNvSpPr>
          <p:nvPr>
            <p:ph type="subTitle" idx="1"/>
          </p:nvPr>
        </p:nvSpPr>
        <p:spPr>
          <a:xfrm>
            <a:off x="496111" y="3853738"/>
            <a:ext cx="8171234" cy="914897"/>
          </a:xfrm>
        </p:spPr>
        <p:txBody>
          <a:bodyPr>
            <a:noAutofit/>
          </a:bodyPr>
          <a:lstStyle/>
          <a:p>
            <a:pPr algn="ctr"/>
            <a:r>
              <a:rPr lang="en-US" sz="3600" b="1" dirty="0"/>
              <a:t>Giftedness and Creativity</a:t>
            </a:r>
          </a:p>
        </p:txBody>
      </p:sp>
    </p:spTree>
    <p:extLst>
      <p:ext uri="{BB962C8B-B14F-4D97-AF65-F5344CB8AC3E}">
        <p14:creationId xmlns:p14="http://schemas.microsoft.com/office/powerpoint/2010/main" val="472912912"/>
      </p:ext>
    </p:extLst>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Introduction </a:t>
            </a:r>
            <a:r>
              <a:rPr lang="en-US" sz="2100" dirty="0"/>
              <a:t>[1] (p. 746)</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Children are generally referred to as gifted and talented if they are outstanding in an area—for example, have an extremely high IQ, display unusual artistic or musical talent, or achieve high scores on tests of creativity </a:t>
            </a:r>
          </a:p>
          <a:p>
            <a:r>
              <a:rPr lang="en-US" dirty="0">
                <a:latin typeface="Arial" panose="020B0604020202020204" pitchFamily="34" charset="0"/>
                <a:cs typeface="Arial" panose="020B0604020202020204" pitchFamily="34" charset="0"/>
              </a:rPr>
              <a:t>See Table 19-1 (p. 746) for expected prevalence rates, based solely on IQ, for scores at 0 to 6 standard deviations above the mean </a:t>
            </a:r>
          </a:p>
        </p:txBody>
      </p:sp>
    </p:spTree>
    <p:extLst>
      <p:ext uri="{BB962C8B-B14F-4D97-AF65-F5344CB8AC3E}">
        <p14:creationId xmlns:p14="http://schemas.microsoft.com/office/powerpoint/2010/main" val="16423648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Intellectual and Personality Characteristics of Gifted Children </a:t>
            </a:r>
            <a:br>
              <a:rPr lang="en-US" b="1" dirty="0">
                <a:effectLst>
                  <a:outerShdw blurRad="38100" dist="38100" dir="2700000" algn="tl">
                    <a:srgbClr val="DDDDDD"/>
                  </a:outerShdw>
                </a:effectLst>
              </a:rPr>
            </a:br>
            <a:r>
              <a:rPr lang="en-US" sz="2100" dirty="0"/>
              <a:t>[1] (pp. 746</a:t>
            </a:r>
            <a:r>
              <a:rPr lang="en-US" sz="2100" dirty="0">
                <a:effectLst/>
              </a:rPr>
              <a:t>–</a:t>
            </a:r>
            <a:r>
              <a:rPr lang="en-US" sz="2100" dirty="0"/>
              <a:t>748)</a:t>
            </a:r>
          </a:p>
        </p:txBody>
      </p:sp>
      <p:sp>
        <p:nvSpPr>
          <p:cNvPr id="3" name="Content Placeholder 2"/>
          <p:cNvSpPr>
            <a:spLocks noGrp="1"/>
          </p:cNvSpPr>
          <p:nvPr>
            <p:ph idx="1"/>
          </p:nvPr>
        </p:nvSpPr>
        <p:spPr>
          <a:xfrm>
            <a:off x="533400" y="1850745"/>
            <a:ext cx="7675350" cy="3156509"/>
          </a:xfrm>
        </p:spPr>
        <p:txBody>
          <a:bodyPr>
            <a:noAutofit/>
          </a:bodyPr>
          <a:lstStyle/>
          <a:p>
            <a:r>
              <a:rPr lang="en-US" dirty="0">
                <a:latin typeface="Arial" panose="020B0604020202020204" pitchFamily="34" charset="0"/>
                <a:cs typeface="Arial" panose="020B0604020202020204" pitchFamily="34" charset="0"/>
              </a:rPr>
              <a:t>See 15 indicators associated with gifted children on pp. 746-747</a:t>
            </a:r>
          </a:p>
          <a:p>
            <a:r>
              <a:rPr lang="en-US" dirty="0">
                <a:latin typeface="Arial" panose="020B0604020202020204" pitchFamily="34" charset="0"/>
                <a:cs typeface="Arial" panose="020B0604020202020204" pitchFamily="34" charset="0"/>
              </a:rPr>
              <a:t>Gifted children may experience emotions at a deeper and more immediate level than their peers, empathize deeply with other people’s feelings, and display physical restlessness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9949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Intellectual and Personality Characteristics of Gifted Children </a:t>
            </a:r>
            <a:br>
              <a:rPr lang="en-US" b="1" dirty="0">
                <a:effectLst>
                  <a:outerShdw blurRad="38100" dist="38100" dir="2700000" algn="tl">
                    <a:srgbClr val="DDDDDD"/>
                  </a:outerShdw>
                </a:effectLst>
              </a:rPr>
            </a:br>
            <a:r>
              <a:rPr lang="en-US" sz="2100" dirty="0"/>
              <a:t>[2] (pp. 746</a:t>
            </a:r>
            <a:r>
              <a:rPr lang="en-US" sz="2100" dirty="0">
                <a:effectLst/>
              </a:rPr>
              <a:t>–</a:t>
            </a:r>
            <a:r>
              <a:rPr lang="en-US" sz="2100" dirty="0"/>
              <a:t>748)</a:t>
            </a:r>
          </a:p>
        </p:txBody>
      </p:sp>
      <p:sp>
        <p:nvSpPr>
          <p:cNvPr id="3" name="Content Placeholder 2"/>
          <p:cNvSpPr>
            <a:spLocks noGrp="1"/>
          </p:cNvSpPr>
          <p:nvPr>
            <p:ph idx="1"/>
          </p:nvPr>
        </p:nvSpPr>
        <p:spPr>
          <a:xfrm>
            <a:off x="840000" y="1905001"/>
            <a:ext cx="7675350" cy="3584972"/>
          </a:xfrm>
        </p:spPr>
        <p:txBody>
          <a:bodyPr>
            <a:noAutofit/>
          </a:bodyPr>
          <a:lstStyle/>
          <a:p>
            <a:r>
              <a:rPr lang="en-US" dirty="0">
                <a:latin typeface="Arial" panose="020B0604020202020204" pitchFamily="34" charset="0"/>
                <a:cs typeface="Arial" panose="020B0604020202020204" pitchFamily="34" charset="0"/>
              </a:rPr>
              <a:t>Three critical factors characterize successful gifted adolescents by Pfeifer (2018), see p. 747</a:t>
            </a:r>
          </a:p>
          <a:p>
            <a:r>
              <a:rPr lang="en-US" dirty="0">
                <a:latin typeface="Arial" panose="020B0604020202020204" pitchFamily="34" charset="0"/>
                <a:cs typeface="Arial" panose="020B0604020202020204" pitchFamily="34" charset="0"/>
              </a:rPr>
              <a:t>Gifted children exhibit perfectionism at higher rates than the general population </a:t>
            </a:r>
          </a:p>
        </p:txBody>
      </p:sp>
    </p:spTree>
    <p:extLst>
      <p:ext uri="{BB962C8B-B14F-4D97-AF65-F5344CB8AC3E}">
        <p14:creationId xmlns:p14="http://schemas.microsoft.com/office/powerpoint/2010/main" val="1234428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Canadian WISC-V </a:t>
            </a:r>
            <a:r>
              <a:rPr lang="en-US" altLang="en-US" sz="2500" dirty="0"/>
              <a:t>[3]</a:t>
            </a:r>
            <a:endParaRPr lang="en-US" altLang="en-US" sz="2800" dirty="0"/>
          </a:p>
        </p:txBody>
      </p:sp>
      <p:sp>
        <p:nvSpPr>
          <p:cNvPr id="158723" name="Rectangle 3"/>
          <p:cNvSpPr>
            <a:spLocks noGrp="1" noChangeArrowheads="1"/>
          </p:cNvSpPr>
          <p:nvPr>
            <p:ph idx="1"/>
          </p:nvPr>
        </p:nvSpPr>
        <p:spPr>
          <a:xfrm>
            <a:off x="685800" y="1447800"/>
            <a:ext cx="7620000" cy="4800600"/>
          </a:xfrm>
        </p:spPr>
        <p:txBody>
          <a:bodyPr>
            <a:normAutofit fontScale="92500" lnSpcReduction="10000"/>
          </a:bodyPr>
          <a:lstStyle/>
          <a:p>
            <a:pPr marL="0" indent="0" algn="ctr" eaLnBrk="1" fontAlgn="auto" hangingPunct="1">
              <a:spcBef>
                <a:spcPts val="800"/>
              </a:spcBef>
              <a:spcAft>
                <a:spcPts val="0"/>
              </a:spcAft>
              <a:buClr>
                <a:schemeClr val="accent3"/>
              </a:buClr>
              <a:buNone/>
              <a:defRPr/>
            </a:pPr>
            <a:r>
              <a:rPr lang="en-US" sz="3200" b="1" dirty="0">
                <a:latin typeface="Arial" panose="020B0604020202020204" pitchFamily="34" charset="0"/>
                <a:cs typeface="Arial" panose="020B0604020202020204" pitchFamily="34" charset="0"/>
              </a:rPr>
              <a:t>Babcock (2017) (</a:t>
            </a:r>
            <a:r>
              <a:rPr lang="en-US" sz="3200" b="1" i="1" dirty="0">
                <a:latin typeface="Arial" panose="020B0604020202020204" pitchFamily="34" charset="0"/>
                <a:cs typeface="Arial" panose="020B0604020202020204" pitchFamily="34" charset="0"/>
              </a:rPr>
              <a:t>Cont.</a:t>
            </a:r>
            <a:r>
              <a:rPr lang="en-US" sz="3200" b="1" dirty="0">
                <a:latin typeface="Arial" panose="020B0604020202020204" pitchFamily="34" charset="0"/>
                <a:cs typeface="Arial" panose="020B0604020202020204" pitchFamily="34" charset="0"/>
              </a:rPr>
              <a:t>)</a:t>
            </a:r>
          </a:p>
          <a:p>
            <a:pPr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Table 7-20 </a:t>
            </a:r>
            <a:r>
              <a:rPr lang="en-US" sz="3200" dirty="0" smtClean="0">
                <a:latin typeface="Arial" panose="020B0604020202020204" pitchFamily="34" charset="0"/>
                <a:cs typeface="Arial" panose="020B0604020202020204" pitchFamily="34" charset="0"/>
              </a:rPr>
              <a:t>(see errata sheet) </a:t>
            </a:r>
            <a:r>
              <a:rPr lang="en-US" sz="3200" dirty="0">
                <a:latin typeface="Arial" panose="020B0604020202020204" pitchFamily="34" charset="0"/>
                <a:cs typeface="Arial" panose="020B0604020202020204" pitchFamily="34" charset="0"/>
              </a:rPr>
              <a:t>shows the relationship between Canadian parent education level and WISC–V FSIQ. </a:t>
            </a:r>
          </a:p>
          <a:p>
            <a:pPr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Children with the highest FSIQs had parents who had an undergraduate degree or more, while children with the lowest FSIQs had parents who had no high school or some high school but did not have a high school diploma.</a:t>
            </a:r>
          </a:p>
        </p:txBody>
      </p:sp>
    </p:spTree>
    <p:extLst>
      <p:ext uri="{BB962C8B-B14F-4D97-AF65-F5344CB8AC3E}">
        <p14:creationId xmlns:p14="http://schemas.microsoft.com/office/powerpoint/2010/main" val="394464830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Intellectual and Personality Characteristics of Gifted Children </a:t>
            </a:r>
            <a:br>
              <a:rPr lang="en-US" b="1" dirty="0">
                <a:effectLst>
                  <a:outerShdw blurRad="38100" dist="38100" dir="2700000" algn="tl">
                    <a:srgbClr val="DDDDDD"/>
                  </a:outerShdw>
                </a:effectLst>
              </a:rPr>
            </a:br>
            <a:r>
              <a:rPr lang="en-US" sz="2100" dirty="0"/>
              <a:t>[3] (pp. 746</a:t>
            </a:r>
            <a:r>
              <a:rPr lang="en-US" sz="2100" dirty="0">
                <a:effectLst/>
              </a:rPr>
              <a:t>–</a:t>
            </a:r>
            <a:r>
              <a:rPr lang="en-US" sz="2100" dirty="0"/>
              <a:t>748)</a:t>
            </a:r>
          </a:p>
        </p:txBody>
      </p:sp>
      <p:sp>
        <p:nvSpPr>
          <p:cNvPr id="3" name="Content Placeholder 2"/>
          <p:cNvSpPr>
            <a:spLocks noGrp="1"/>
          </p:cNvSpPr>
          <p:nvPr>
            <p:ph idx="1"/>
          </p:nvPr>
        </p:nvSpPr>
        <p:spPr>
          <a:xfrm>
            <a:off x="840000" y="1828801"/>
            <a:ext cx="7675350" cy="3661172"/>
          </a:xfrm>
        </p:spPr>
        <p:txBody>
          <a:bodyPr>
            <a:noAutofit/>
          </a:bodyPr>
          <a:lstStyle/>
          <a:p>
            <a:r>
              <a:rPr lang="en-US" dirty="0">
                <a:latin typeface="Arial" panose="020B0604020202020204" pitchFamily="34" charset="0"/>
                <a:cs typeface="Arial" panose="020B0604020202020204" pitchFamily="34" charset="0"/>
              </a:rPr>
              <a:t>Gifted children may be impatient with routine teaching procedures </a:t>
            </a:r>
          </a:p>
          <a:p>
            <a:r>
              <a:rPr lang="en-US" dirty="0">
                <a:latin typeface="Arial" panose="020B0604020202020204" pitchFamily="34" charset="0"/>
                <a:cs typeface="Arial" panose="020B0604020202020204" pitchFamily="34" charset="0"/>
              </a:rPr>
              <a:t>Gifted children may prefer intellectually demanding tasks that require intellectual curiosity and analytic thinking </a:t>
            </a:r>
          </a:p>
          <a:p>
            <a:r>
              <a:rPr lang="en-US" dirty="0">
                <a:latin typeface="Arial" panose="020B0604020202020204" pitchFamily="34" charset="0"/>
                <a:cs typeface="Arial" panose="020B0604020202020204" pitchFamily="34" charset="0"/>
              </a:rPr>
              <a:t>See p. 748 for discussion of gifted children and bullying</a:t>
            </a:r>
          </a:p>
        </p:txBody>
      </p:sp>
    </p:spTree>
    <p:extLst>
      <p:ext uri="{BB962C8B-B14F-4D97-AF65-F5344CB8AC3E}">
        <p14:creationId xmlns:p14="http://schemas.microsoft.com/office/powerpoint/2010/main" val="42433050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Underachieving Gifted Children</a:t>
            </a:r>
            <a:br>
              <a:rPr lang="en-US" b="1" dirty="0">
                <a:effectLst>
                  <a:outerShdw blurRad="38100" dist="38100" dir="2700000" algn="tl">
                    <a:srgbClr val="DDDDDD"/>
                  </a:outerShdw>
                </a:effectLst>
              </a:rPr>
            </a:br>
            <a:r>
              <a:rPr lang="en-US" sz="2100" dirty="0"/>
              <a:t>[1] (pp. 748</a:t>
            </a:r>
            <a:r>
              <a:rPr lang="en-US" sz="2100" dirty="0">
                <a:effectLst/>
              </a:rPr>
              <a:t>–</a:t>
            </a:r>
            <a:r>
              <a:rPr lang="en-US" sz="2100" dirty="0"/>
              <a:t>750)</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Academic success of gifted children is determined by:</a:t>
            </a:r>
          </a:p>
          <a:p>
            <a:pPr lvl="1"/>
            <a:r>
              <a:rPr lang="en-US" sz="3200" dirty="0">
                <a:latin typeface="Arial" panose="020B0604020202020204" pitchFamily="34" charset="0"/>
                <a:cs typeface="Arial" panose="020B0604020202020204" pitchFamily="34" charset="0"/>
              </a:rPr>
              <a:t>motivation</a:t>
            </a:r>
          </a:p>
          <a:p>
            <a:pPr lvl="1"/>
            <a:r>
              <a:rPr lang="en-US" sz="3200" dirty="0">
                <a:latin typeface="Arial" panose="020B0604020202020204" pitchFamily="34" charset="0"/>
                <a:cs typeface="Arial" panose="020B0604020202020204" pitchFamily="34" charset="0"/>
              </a:rPr>
              <a:t>interests</a:t>
            </a:r>
          </a:p>
          <a:p>
            <a:pPr lvl="1"/>
            <a:r>
              <a:rPr lang="en-US" sz="3200" dirty="0">
                <a:latin typeface="Arial" panose="020B0604020202020204" pitchFamily="34" charset="0"/>
                <a:cs typeface="Arial" panose="020B0604020202020204" pitchFamily="34" charset="0"/>
              </a:rPr>
              <a:t>self-concept</a:t>
            </a:r>
          </a:p>
          <a:p>
            <a:pPr lvl="1"/>
            <a:r>
              <a:rPr lang="en-US" sz="3200" dirty="0">
                <a:latin typeface="Arial" panose="020B0604020202020204" pitchFamily="34" charset="0"/>
                <a:cs typeface="Arial" panose="020B0604020202020204" pitchFamily="34" charset="0"/>
              </a:rPr>
              <a:t>family and home</a:t>
            </a:r>
          </a:p>
          <a:p>
            <a:pPr lvl="1"/>
            <a:r>
              <a:rPr lang="en-US" sz="3200" dirty="0">
                <a:latin typeface="Arial" panose="020B0604020202020204" pitchFamily="34" charset="0"/>
                <a:cs typeface="Arial" panose="020B0604020202020204" pitchFamily="34" charset="0"/>
              </a:rPr>
              <a:t>teachers and school</a:t>
            </a:r>
          </a:p>
          <a:p>
            <a:pPr lvl="1"/>
            <a:r>
              <a:rPr lang="en-US" sz="3200" dirty="0">
                <a:latin typeface="Arial" panose="020B0604020202020204" pitchFamily="34" charset="0"/>
                <a:cs typeface="Arial" panose="020B0604020202020204" pitchFamily="34" charset="0"/>
              </a:rPr>
              <a:t>peers</a:t>
            </a:r>
          </a:p>
          <a:p>
            <a:pPr lvl="1"/>
            <a:r>
              <a:rPr lang="en-US" sz="3200" dirty="0">
                <a:latin typeface="Arial" panose="020B0604020202020204" pitchFamily="34" charset="0"/>
                <a:cs typeface="Arial" panose="020B0604020202020204" pitchFamily="34" charset="0"/>
              </a:rPr>
              <a:t>society </a:t>
            </a:r>
          </a:p>
        </p:txBody>
      </p:sp>
    </p:spTree>
    <p:extLst>
      <p:ext uri="{BB962C8B-B14F-4D97-AF65-F5344CB8AC3E}">
        <p14:creationId xmlns:p14="http://schemas.microsoft.com/office/powerpoint/2010/main" val="9259750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Underachieving Gifted Children</a:t>
            </a:r>
            <a:br>
              <a:rPr lang="en-US" b="1" dirty="0">
                <a:effectLst>
                  <a:outerShdw blurRad="38100" dist="38100" dir="2700000" algn="tl">
                    <a:srgbClr val="DDDDDD"/>
                  </a:outerShdw>
                </a:effectLst>
              </a:rPr>
            </a:br>
            <a:r>
              <a:rPr lang="en-US" sz="2100" dirty="0"/>
              <a:t>[2] (pp. 748</a:t>
            </a:r>
            <a:r>
              <a:rPr lang="en-US" sz="2100" dirty="0">
                <a:effectLst/>
              </a:rPr>
              <a:t>–</a:t>
            </a:r>
            <a:r>
              <a:rPr lang="en-US" sz="2100" dirty="0"/>
              <a:t>750)</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p. 748 for four reasons why gifted children may underachieve and rebel </a:t>
            </a:r>
          </a:p>
          <a:p>
            <a:r>
              <a:rPr lang="en-US" dirty="0">
                <a:latin typeface="Arial" panose="020B0604020202020204" pitchFamily="34" charset="0"/>
                <a:cs typeface="Arial" panose="020B0604020202020204" pitchFamily="34" charset="0"/>
              </a:rPr>
              <a:t>Underachieving gifted children may exhibit one or more of the characteristics shown on pp. 748-749</a:t>
            </a:r>
          </a:p>
          <a:p>
            <a:r>
              <a:rPr lang="en-US" dirty="0">
                <a:latin typeface="Arial" panose="020B0604020202020204" pitchFamily="34" charset="0"/>
                <a:cs typeface="Arial" panose="020B0604020202020204" pitchFamily="34" charset="0"/>
              </a:rPr>
              <a:t>Characteristics most frequently found among underachieving gifted students are low self-esteem and a low sense of personal control over their own lives </a:t>
            </a:r>
          </a:p>
        </p:txBody>
      </p:sp>
    </p:spTree>
    <p:extLst>
      <p:ext uri="{BB962C8B-B14F-4D97-AF65-F5344CB8AC3E}">
        <p14:creationId xmlns:p14="http://schemas.microsoft.com/office/powerpoint/2010/main" val="163495102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Underachieving Gifted Children</a:t>
            </a:r>
            <a:br>
              <a:rPr lang="en-US" b="1" dirty="0">
                <a:effectLst>
                  <a:outerShdw blurRad="38100" dist="38100" dir="2700000" algn="tl">
                    <a:srgbClr val="DDDDDD"/>
                  </a:outerShdw>
                </a:effectLst>
              </a:rPr>
            </a:br>
            <a:r>
              <a:rPr lang="en-US" sz="2100" dirty="0"/>
              <a:t>[3] (pp. 748</a:t>
            </a:r>
            <a:r>
              <a:rPr lang="en-US" sz="2100" dirty="0">
                <a:effectLst/>
              </a:rPr>
              <a:t>–</a:t>
            </a:r>
            <a:r>
              <a:rPr lang="en-US" sz="2100" dirty="0"/>
              <a:t>750)</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p. 749 for seven steps recommended to reverse longstanding patterns of underachievement</a:t>
            </a:r>
          </a:p>
        </p:txBody>
      </p:sp>
    </p:spTree>
    <p:extLst>
      <p:ext uri="{BB962C8B-B14F-4D97-AF65-F5344CB8AC3E}">
        <p14:creationId xmlns:p14="http://schemas.microsoft.com/office/powerpoint/2010/main" val="10294265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effectLst>
                  <a:outerShdw blurRad="38100" dist="38100" dir="2700000" algn="tl">
                    <a:srgbClr val="DDDDDD"/>
                  </a:outerShdw>
                </a:effectLst>
              </a:rPr>
              <a:t>Children Who Are Twice Exceptional </a:t>
            </a:r>
            <a:r>
              <a:rPr lang="en-US" sz="2100" dirty="0"/>
              <a:t>[1] (pp. 750</a:t>
            </a:r>
            <a:r>
              <a:rPr lang="en-US" sz="2100" dirty="0">
                <a:effectLst/>
              </a:rPr>
              <a:t>–</a:t>
            </a:r>
            <a:r>
              <a:rPr lang="en-US" sz="2100" dirty="0"/>
              <a:t>752)</a:t>
            </a:r>
          </a:p>
        </p:txBody>
      </p:sp>
      <p:sp>
        <p:nvSpPr>
          <p:cNvPr id="3" name="Content Placeholder 2"/>
          <p:cNvSpPr>
            <a:spLocks noGrp="1"/>
          </p:cNvSpPr>
          <p:nvPr>
            <p:ph idx="1"/>
          </p:nvPr>
        </p:nvSpPr>
        <p:spPr/>
        <p:txBody>
          <a:bodyPr>
            <a:noAutofit/>
          </a:bodyPr>
          <a:lstStyle/>
          <a:p>
            <a:r>
              <a:rPr lang="en-US" i="1" dirty="0">
                <a:latin typeface="Arial" panose="020B0604020202020204" pitchFamily="34" charset="0"/>
                <a:cs typeface="Arial" panose="020B0604020202020204" pitchFamily="34" charset="0"/>
              </a:rPr>
              <a:t>Children who are twice exceptional </a:t>
            </a:r>
            <a:r>
              <a:rPr lang="en-US" dirty="0">
                <a:latin typeface="Arial" panose="020B0604020202020204" pitchFamily="34" charset="0"/>
                <a:cs typeface="Arial" panose="020B0604020202020204" pitchFamily="34" charset="0"/>
              </a:rPr>
              <a:t>(children with dual exceptionality) are</a:t>
            </a:r>
          </a:p>
          <a:p>
            <a:pPr lvl="1"/>
            <a:r>
              <a:rPr lang="en-US" sz="3200" dirty="0">
                <a:latin typeface="Arial" panose="020B0604020202020204" pitchFamily="34" charset="0"/>
                <a:cs typeface="Arial" panose="020B0604020202020204" pitchFamily="34" charset="0"/>
              </a:rPr>
              <a:t>Those who are identified as gifted and talented in one or more areas </a:t>
            </a:r>
          </a:p>
          <a:p>
            <a:pPr lvl="1"/>
            <a:r>
              <a:rPr lang="en-US" sz="3200" dirty="0">
                <a:latin typeface="Arial" panose="020B0604020202020204" pitchFamily="34" charset="0"/>
                <a:cs typeface="Arial" panose="020B0604020202020204" pitchFamily="34" charset="0"/>
              </a:rPr>
              <a:t>Also are identified as having a disability, such as a specific learning disability, an attention-deficit/hyperactivity disorder, a conduct disorder, or an autism spectrum disorder</a:t>
            </a:r>
          </a:p>
        </p:txBody>
      </p:sp>
    </p:spTree>
    <p:extLst>
      <p:ext uri="{BB962C8B-B14F-4D97-AF65-F5344CB8AC3E}">
        <p14:creationId xmlns:p14="http://schemas.microsoft.com/office/powerpoint/2010/main" val="34751634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effectLst>
                  <a:outerShdw blurRad="38100" dist="38100" dir="2700000" algn="tl">
                    <a:srgbClr val="DDDDDD"/>
                  </a:outerShdw>
                </a:effectLst>
              </a:rPr>
              <a:t>Children Who Are Twice Exceptional </a:t>
            </a:r>
            <a:r>
              <a:rPr lang="en-US" sz="2100" dirty="0"/>
              <a:t>[2] (pp. 750</a:t>
            </a:r>
            <a:r>
              <a:rPr lang="en-US" sz="2100" dirty="0">
                <a:effectLst/>
              </a:rPr>
              <a:t>–</a:t>
            </a:r>
            <a:r>
              <a:rPr lang="en-US" sz="2100" dirty="0"/>
              <a:t>752)</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Are at risk of under identification and exclusion from programs for children with a disorder and from programs for the gifted and talented</a:t>
            </a:r>
          </a:p>
          <a:p>
            <a:r>
              <a:rPr lang="en-US" dirty="0">
                <a:latin typeface="Arial" panose="020B0604020202020204" pitchFamily="34" charset="0"/>
                <a:cs typeface="Arial" panose="020B0604020202020204" pitchFamily="34" charset="0"/>
              </a:rPr>
              <a:t>Two prevalent types:</a:t>
            </a:r>
          </a:p>
          <a:p>
            <a:pPr lvl="1"/>
            <a:r>
              <a:rPr lang="en-US" sz="3200" dirty="0">
                <a:latin typeface="Arial" panose="020B0604020202020204" pitchFamily="34" charset="0"/>
                <a:cs typeface="Arial" panose="020B0604020202020204" pitchFamily="34" charset="0"/>
              </a:rPr>
              <a:t>Those who are gifted and have a specific learning disability </a:t>
            </a:r>
          </a:p>
          <a:p>
            <a:pPr lvl="1"/>
            <a:r>
              <a:rPr lang="en-US" sz="3200" dirty="0">
                <a:latin typeface="Arial" panose="020B0604020202020204" pitchFamily="34" charset="0"/>
                <a:cs typeface="Arial" panose="020B0604020202020204" pitchFamily="34" charset="0"/>
              </a:rPr>
              <a:t>Those who are gifted and have emotional problems  </a:t>
            </a:r>
          </a:p>
        </p:txBody>
      </p:sp>
    </p:spTree>
    <p:extLst>
      <p:ext uri="{BB962C8B-B14F-4D97-AF65-F5344CB8AC3E}">
        <p14:creationId xmlns:p14="http://schemas.microsoft.com/office/powerpoint/2010/main" val="317467116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effectLst>
                  <a:outerShdw blurRad="38100" dist="38100" dir="2700000" algn="tl">
                    <a:srgbClr val="DDDDDD"/>
                  </a:outerShdw>
                </a:effectLst>
              </a:rPr>
              <a:t>Children Who Are Twice Exceptional </a:t>
            </a:r>
            <a:r>
              <a:rPr lang="en-US" sz="2100" dirty="0"/>
              <a:t>[3] (pp. 750</a:t>
            </a:r>
            <a:r>
              <a:rPr lang="en-US" sz="2100" dirty="0">
                <a:effectLst/>
              </a:rPr>
              <a:t>–</a:t>
            </a:r>
            <a:r>
              <a:rPr lang="en-US" sz="2100" dirty="0"/>
              <a:t>752)</a:t>
            </a:r>
          </a:p>
        </p:txBody>
      </p:sp>
      <p:sp>
        <p:nvSpPr>
          <p:cNvPr id="3" name="Content Placeholder 2"/>
          <p:cNvSpPr>
            <a:spLocks noGrp="1"/>
          </p:cNvSpPr>
          <p:nvPr>
            <p:ph idx="1"/>
          </p:nvPr>
        </p:nvSpPr>
        <p:spPr/>
        <p:txBody>
          <a:bodyPr>
            <a:noAutofit/>
          </a:bodyPr>
          <a:lstStyle/>
          <a:p>
            <a:pPr marL="0" indent="0" algn="ctr">
              <a:buNone/>
            </a:pPr>
            <a:r>
              <a:rPr lang="en-US" b="1" dirty="0">
                <a:latin typeface="Arial" panose="020B0604020202020204" pitchFamily="34" charset="0"/>
                <a:cs typeface="Arial" panose="020B0604020202020204" pitchFamily="34" charset="0"/>
              </a:rPr>
              <a:t>Gifted Children Who Have a Specific Learning Disability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See p. 750 for five characteristics of gifted children who also have a specific learning disability </a:t>
            </a:r>
          </a:p>
          <a:p>
            <a:r>
              <a:rPr lang="en-US" dirty="0">
                <a:latin typeface="Arial" panose="020B0604020202020204" pitchFamily="34" charset="0"/>
                <a:cs typeface="Arial" panose="020B0604020202020204" pitchFamily="34" charset="0"/>
              </a:rPr>
              <a:t>Gifted children who have a specific learning disability may show an uneven pattern of strengths and weaknesses on psychoeducational tests</a:t>
            </a:r>
          </a:p>
        </p:txBody>
      </p:sp>
    </p:spTree>
    <p:extLst>
      <p:ext uri="{BB962C8B-B14F-4D97-AF65-F5344CB8AC3E}">
        <p14:creationId xmlns:p14="http://schemas.microsoft.com/office/powerpoint/2010/main" val="102051500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effectLst>
                  <a:outerShdw blurRad="38100" dist="38100" dir="2700000" algn="tl">
                    <a:srgbClr val="DDDDDD"/>
                  </a:outerShdw>
                </a:effectLst>
              </a:rPr>
              <a:t>Children Who Are Twice Exceptional </a:t>
            </a:r>
            <a:r>
              <a:rPr lang="en-US" sz="2100" dirty="0"/>
              <a:t>[3] (pp. 750</a:t>
            </a:r>
            <a:r>
              <a:rPr lang="en-US" sz="2100" dirty="0">
                <a:effectLst/>
              </a:rPr>
              <a:t>–</a:t>
            </a:r>
            <a:r>
              <a:rPr lang="en-US" sz="2100" dirty="0"/>
              <a:t>752)</a:t>
            </a:r>
          </a:p>
        </p:txBody>
      </p:sp>
      <p:sp>
        <p:nvSpPr>
          <p:cNvPr id="3" name="Content Placeholder 2"/>
          <p:cNvSpPr>
            <a:spLocks noGrp="1"/>
          </p:cNvSpPr>
          <p:nvPr>
            <p:ph idx="1"/>
          </p:nvPr>
        </p:nvSpPr>
        <p:spPr/>
        <p:txBody>
          <a:bodyPr>
            <a:noAutofit/>
          </a:bodyPr>
          <a:lstStyle/>
          <a:p>
            <a:pPr marL="0" indent="0" algn="ctr">
              <a:buNone/>
            </a:pPr>
            <a:r>
              <a:rPr lang="en-US" b="1" dirty="0">
                <a:latin typeface="Arial" panose="020B0604020202020204" pitchFamily="34" charset="0"/>
                <a:cs typeface="Arial" panose="020B0604020202020204" pitchFamily="34" charset="0"/>
              </a:rPr>
              <a:t>Gifted Children Who Have a Specific Learning Disability (</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See Table 19-3 (p. 751) for a continuum of services for gifted students who have a specific learning disability </a:t>
            </a:r>
          </a:p>
        </p:txBody>
      </p:sp>
    </p:spTree>
    <p:extLst>
      <p:ext uri="{BB962C8B-B14F-4D97-AF65-F5344CB8AC3E}">
        <p14:creationId xmlns:p14="http://schemas.microsoft.com/office/powerpoint/2010/main" val="329090334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effectLst>
                  <a:outerShdw blurRad="38100" dist="38100" dir="2700000" algn="tl">
                    <a:srgbClr val="DDDDDD"/>
                  </a:outerShdw>
                </a:effectLst>
              </a:rPr>
              <a:t>Children Who Are Twice Exceptional </a:t>
            </a:r>
            <a:r>
              <a:rPr lang="en-US" sz="2100" dirty="0"/>
              <a:t>[4] (pp. 750</a:t>
            </a:r>
            <a:r>
              <a:rPr lang="en-US" sz="2100" dirty="0">
                <a:effectLst/>
              </a:rPr>
              <a:t>–</a:t>
            </a:r>
            <a:r>
              <a:rPr lang="en-US" sz="2100" dirty="0"/>
              <a:t>752)</a:t>
            </a:r>
          </a:p>
        </p:txBody>
      </p:sp>
      <p:sp>
        <p:nvSpPr>
          <p:cNvPr id="3" name="Content Placeholder 2"/>
          <p:cNvSpPr>
            <a:spLocks noGrp="1"/>
          </p:cNvSpPr>
          <p:nvPr>
            <p:ph idx="1"/>
          </p:nvPr>
        </p:nvSpPr>
        <p:spPr/>
        <p:txBody>
          <a:bodyPr>
            <a:noAutofit/>
          </a:bodyPr>
          <a:lstStyle/>
          <a:p>
            <a:pPr marL="0" indent="0" algn="ctr">
              <a:buNone/>
            </a:pPr>
            <a:r>
              <a:rPr lang="en-US" b="1" dirty="0">
                <a:latin typeface="Arial" panose="020B0604020202020204" pitchFamily="34" charset="0"/>
                <a:cs typeface="Arial" panose="020B0604020202020204" pitchFamily="34" charset="0"/>
              </a:rPr>
              <a:t>Gifted Children Who Have Emotional Problems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incidence of emotional problems is likely to be about the same as it is among nongifted children </a:t>
            </a:r>
          </a:p>
          <a:p>
            <a:r>
              <a:rPr lang="en-US" dirty="0">
                <a:latin typeface="Arial" panose="020B0604020202020204" pitchFamily="34" charset="0"/>
                <a:cs typeface="Arial" panose="020B0604020202020204" pitchFamily="34" charset="0"/>
              </a:rPr>
              <a:t>Causes include other children’s jealousy, fear, or negative attitudes or an lack of appropriate school programs or intellectual peers </a:t>
            </a:r>
          </a:p>
        </p:txBody>
      </p:sp>
    </p:spTree>
    <p:extLst>
      <p:ext uri="{BB962C8B-B14F-4D97-AF65-F5344CB8AC3E}">
        <p14:creationId xmlns:p14="http://schemas.microsoft.com/office/powerpoint/2010/main" val="396749284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effectLst>
                  <a:outerShdw blurRad="38100" dist="38100" dir="2700000" algn="tl">
                    <a:srgbClr val="DDDDDD"/>
                  </a:outerShdw>
                </a:effectLst>
              </a:rPr>
              <a:t>Children Who Are Twice Exceptional </a:t>
            </a:r>
            <a:r>
              <a:rPr lang="en-US" sz="2100" dirty="0"/>
              <a:t>[4] (pp. 750</a:t>
            </a:r>
            <a:r>
              <a:rPr lang="en-US" sz="2100" dirty="0">
                <a:effectLst/>
              </a:rPr>
              <a:t>–</a:t>
            </a:r>
            <a:r>
              <a:rPr lang="en-US" sz="2100" dirty="0"/>
              <a:t>752)</a:t>
            </a:r>
          </a:p>
        </p:txBody>
      </p:sp>
      <p:sp>
        <p:nvSpPr>
          <p:cNvPr id="3" name="Content Placeholder 2"/>
          <p:cNvSpPr>
            <a:spLocks noGrp="1"/>
          </p:cNvSpPr>
          <p:nvPr>
            <p:ph idx="1"/>
          </p:nvPr>
        </p:nvSpPr>
        <p:spPr/>
        <p:txBody>
          <a:bodyPr>
            <a:noAutofit/>
          </a:bodyPr>
          <a:lstStyle/>
          <a:p>
            <a:pPr marL="0" indent="0" algn="ctr">
              <a:buNone/>
            </a:pPr>
            <a:r>
              <a:rPr lang="en-US" b="1" dirty="0">
                <a:latin typeface="Arial" panose="020B0604020202020204" pitchFamily="34" charset="0"/>
                <a:cs typeface="Arial" panose="020B0604020202020204" pitchFamily="34" charset="0"/>
              </a:rPr>
              <a:t>Gifted Children Who Have Emotional Problems (</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Try to understand the reasons for the child’s problem behavior and the frequency, intensity, and pervasiveness of the problem behavior </a:t>
            </a:r>
          </a:p>
        </p:txBody>
      </p:sp>
    </p:spTree>
    <p:extLst>
      <p:ext uri="{BB962C8B-B14F-4D97-AF65-F5344CB8AC3E}">
        <p14:creationId xmlns:p14="http://schemas.microsoft.com/office/powerpoint/2010/main" val="284519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Canadian WISC-V </a:t>
            </a:r>
            <a:r>
              <a:rPr lang="en-US" altLang="en-US" sz="2500" dirty="0"/>
              <a:t>[4]</a:t>
            </a:r>
            <a:endParaRPr lang="en-US" altLang="en-US" sz="2800" dirty="0"/>
          </a:p>
        </p:txBody>
      </p:sp>
      <p:sp>
        <p:nvSpPr>
          <p:cNvPr id="158723" name="Rectangle 3"/>
          <p:cNvSpPr>
            <a:spLocks noGrp="1" noChangeArrowheads="1"/>
          </p:cNvSpPr>
          <p:nvPr>
            <p:ph idx="1"/>
          </p:nvPr>
        </p:nvSpPr>
        <p:spPr>
          <a:xfrm>
            <a:off x="685800" y="1447800"/>
            <a:ext cx="7620000" cy="4800600"/>
          </a:xfrm>
        </p:spPr>
        <p:txBody>
          <a:bodyPr>
            <a:normAutofit/>
          </a:bodyPr>
          <a:lstStyle/>
          <a:p>
            <a:pPr marL="0" indent="0" algn="ctr" eaLnBrk="1" fontAlgn="auto" hangingPunct="1">
              <a:spcBef>
                <a:spcPts val="800"/>
              </a:spcBef>
              <a:spcAft>
                <a:spcPts val="0"/>
              </a:spcAft>
              <a:buClr>
                <a:schemeClr val="accent3"/>
              </a:buClr>
              <a:buNone/>
              <a:defRPr/>
            </a:pPr>
            <a:r>
              <a:rPr lang="en-US" sz="3200" b="1" dirty="0">
                <a:latin typeface="Arial" panose="020B0604020202020204" pitchFamily="34" charset="0"/>
                <a:cs typeface="Arial" panose="020B0604020202020204" pitchFamily="34" charset="0"/>
              </a:rPr>
              <a:t>Watkins et al. (2018)</a:t>
            </a:r>
          </a:p>
          <a:p>
            <a:pPr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A factor analysis of the 16 subtests in the WISC–V Canadian standardization group indicated that four group factors and one general factor best accounted for the structure of the test.</a:t>
            </a:r>
          </a:p>
        </p:txBody>
      </p:sp>
    </p:spTree>
    <p:extLst>
      <p:ext uri="{BB962C8B-B14F-4D97-AF65-F5344CB8AC3E}">
        <p14:creationId xmlns:p14="http://schemas.microsoft.com/office/powerpoint/2010/main" val="20110604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effectLst>
                  <a:outerShdw blurRad="38100" dist="38100" dir="2700000" algn="tl">
                    <a:srgbClr val="DDDDDD"/>
                  </a:outerShdw>
                </a:effectLst>
              </a:rPr>
              <a:t>Children Who Are Twice Exceptional </a:t>
            </a:r>
            <a:r>
              <a:rPr lang="en-US" sz="2100" dirty="0"/>
              <a:t>[5] (pp. 750</a:t>
            </a:r>
            <a:r>
              <a:rPr lang="en-US" sz="2100" dirty="0">
                <a:effectLst/>
              </a:rPr>
              <a:t>–</a:t>
            </a:r>
            <a:r>
              <a:rPr lang="en-US" sz="2100" dirty="0"/>
              <a:t>752)</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list on p. 752 for some tips for identifying twice-exceptional children </a:t>
            </a:r>
          </a:p>
          <a:p>
            <a:r>
              <a:rPr lang="en-US" dirty="0">
                <a:latin typeface="Arial" panose="020B0604020202020204" pitchFamily="34" charset="0"/>
                <a:cs typeface="Arial" panose="020B0604020202020204" pitchFamily="34" charset="0"/>
              </a:rPr>
              <a:t>As children who are twice exceptional enter adolescence, their problems may become more severe </a:t>
            </a:r>
          </a:p>
        </p:txBody>
      </p:sp>
    </p:spTree>
    <p:extLst>
      <p:ext uri="{BB962C8B-B14F-4D97-AF65-F5344CB8AC3E}">
        <p14:creationId xmlns:p14="http://schemas.microsoft.com/office/powerpoint/2010/main" val="28445201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Preschool Gifted Children </a:t>
            </a:r>
            <a:r>
              <a:rPr lang="en-US" sz="2100" dirty="0"/>
              <a:t>[1] (p. 752)</a:t>
            </a:r>
          </a:p>
        </p:txBody>
      </p:sp>
      <p:sp>
        <p:nvSpPr>
          <p:cNvPr id="3" name="Content Placeholder 2"/>
          <p:cNvSpPr>
            <a:spLocks noGrp="1"/>
          </p:cNvSpPr>
          <p:nvPr>
            <p:ph idx="1"/>
          </p:nvPr>
        </p:nvSpPr>
        <p:spPr>
          <a:xfrm>
            <a:off x="723763" y="1676400"/>
            <a:ext cx="7675350" cy="3813573"/>
          </a:xfrm>
        </p:spPr>
        <p:txBody>
          <a:bodyPr>
            <a:noAutofit/>
          </a:bodyPr>
          <a:lstStyle/>
          <a:p>
            <a:r>
              <a:rPr lang="en-US" dirty="0">
                <a:latin typeface="Arial" panose="020B0604020202020204" pitchFamily="34" charset="0"/>
                <a:cs typeface="Arial" panose="020B0604020202020204" pitchFamily="34" charset="0"/>
              </a:rPr>
              <a:t>Table M-5 (listed on the publisher’s website: </a:t>
            </a:r>
            <a:r>
              <a:rPr lang="en-US" dirty="0">
                <a:latin typeface="Arial" panose="020B0604020202020204" pitchFamily="34" charset="0"/>
                <a:cs typeface="Arial" panose="020B0604020202020204" pitchFamily="34" charset="0"/>
                <a:hlinkClick r:id="rId2"/>
              </a:rPr>
              <a:t>www.sattlerpublisher.com</a:t>
            </a:r>
            <a:r>
              <a:rPr lang="en-US" dirty="0">
                <a:latin typeface="Arial" panose="020B0604020202020204" pitchFamily="34" charset="0"/>
                <a:cs typeface="Arial" panose="020B0604020202020204" pitchFamily="34" charset="0"/>
              </a:rPr>
              <a:t> under Errata Sheet for the book) lists intellectual and personality characteristics typical of preschool gifted children. </a:t>
            </a:r>
          </a:p>
          <a:p>
            <a:r>
              <a:rPr lang="en-US" dirty="0">
                <a:latin typeface="Arial" panose="020B0604020202020204" pitchFamily="34" charset="0"/>
                <a:cs typeface="Arial" panose="020B0604020202020204" pitchFamily="34" charset="0"/>
              </a:rPr>
              <a:t>Table M-5 can also be used as a checklist that parents and teachers can use to identify preschool gifted children </a:t>
            </a:r>
          </a:p>
        </p:txBody>
      </p:sp>
    </p:spTree>
    <p:extLst>
      <p:ext uri="{BB962C8B-B14F-4D97-AF65-F5344CB8AC3E}">
        <p14:creationId xmlns:p14="http://schemas.microsoft.com/office/powerpoint/2010/main" val="26210070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Preschool Gifted Children </a:t>
            </a:r>
            <a:r>
              <a:rPr lang="en-US" sz="2100" dirty="0"/>
              <a:t>[2] (p. 752)</a:t>
            </a:r>
          </a:p>
        </p:txBody>
      </p:sp>
      <p:sp>
        <p:nvSpPr>
          <p:cNvPr id="3" name="Content Placeholder 2"/>
          <p:cNvSpPr>
            <a:spLocks noGrp="1"/>
          </p:cNvSpPr>
          <p:nvPr>
            <p:ph idx="1"/>
          </p:nvPr>
        </p:nvSpPr>
        <p:spPr>
          <a:xfrm>
            <a:off x="723763" y="1676400"/>
            <a:ext cx="7675350" cy="3813573"/>
          </a:xfrm>
        </p:spPr>
        <p:txBody>
          <a:bodyPr>
            <a:noAutofit/>
          </a:bodyPr>
          <a:lstStyle/>
          <a:p>
            <a:r>
              <a:rPr lang="en-US" dirty="0">
                <a:latin typeface="Arial" panose="020B0604020202020204" pitchFamily="34" charset="0"/>
                <a:cs typeface="Arial" panose="020B0604020202020204" pitchFamily="34" charset="0"/>
              </a:rPr>
              <a:t>Preschool gifted children tend to be more precocious in memory than in general intelligence, reading achievement, or spatial reasoning </a:t>
            </a:r>
          </a:p>
        </p:txBody>
      </p:sp>
    </p:spTree>
    <p:extLst>
      <p:ext uri="{BB962C8B-B14F-4D97-AF65-F5344CB8AC3E}">
        <p14:creationId xmlns:p14="http://schemas.microsoft.com/office/powerpoint/2010/main" val="3933515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Preschool Gifted Children </a:t>
            </a:r>
            <a:r>
              <a:rPr lang="en-US" sz="2100" dirty="0"/>
              <a:t>[3] (p. 752)</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In identifying the abilities of preschool gifted children, you may need to use tests that did not include their age range in the standardization group </a:t>
            </a:r>
          </a:p>
          <a:p>
            <a:r>
              <a:rPr lang="en-US" dirty="0">
                <a:latin typeface="Arial" panose="020B0604020202020204" pitchFamily="34" charset="0"/>
                <a:cs typeface="Arial" panose="020B0604020202020204" pitchFamily="34" charset="0"/>
              </a:rPr>
              <a:t>Group tests of general intelligence are not recommended for preschool children </a:t>
            </a:r>
          </a:p>
        </p:txBody>
      </p:sp>
    </p:spTree>
    <p:extLst>
      <p:ext uri="{BB962C8B-B14F-4D97-AF65-F5344CB8AC3E}">
        <p14:creationId xmlns:p14="http://schemas.microsoft.com/office/powerpoint/2010/main" val="87135450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Long-term Studies of Gifted</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Individuals </a:t>
            </a:r>
            <a:r>
              <a:rPr lang="en-US" sz="2100" dirty="0"/>
              <a:t>[1] (pp. 752</a:t>
            </a:r>
            <a:r>
              <a:rPr lang="en-US" sz="2100" dirty="0">
                <a:effectLst/>
              </a:rPr>
              <a:t>–</a:t>
            </a:r>
            <a:r>
              <a:rPr lang="en-US" sz="2100" dirty="0"/>
              <a:t>753)</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For an extensive longitudinal study by Terman (1925; Terman &amp; Oden, 1959)</a:t>
            </a:r>
            <a:r>
              <a:rPr lang="en-US" dirty="0">
                <a:latin typeface="Arial" panose="020B0604020202020204" pitchFamily="34" charset="0"/>
                <a:cs typeface="Arial" panose="020B0604020202020204" pitchFamily="34" charset="0"/>
                <a:sym typeface="Wingdings" panose="05000000000000000000" pitchFamily="2" charset="2"/>
              </a:rPr>
              <a:t> see pp. 752-753</a:t>
            </a:r>
          </a:p>
          <a:p>
            <a:r>
              <a:rPr lang="en-US" dirty="0">
                <a:latin typeface="Arial" panose="020B0604020202020204" pitchFamily="34" charset="0"/>
                <a:cs typeface="Arial" panose="020B0604020202020204" pitchFamily="34" charset="0"/>
              </a:rPr>
              <a:t>For follow‑up studies in middle age</a:t>
            </a:r>
            <a:r>
              <a:rPr lang="en-US" dirty="0">
                <a:latin typeface="Arial" panose="020B0604020202020204" pitchFamily="34" charset="0"/>
                <a:cs typeface="Arial" panose="020B0604020202020204" pitchFamily="34" charset="0"/>
                <a:sym typeface="Wingdings" panose="05000000000000000000" pitchFamily="2" charset="2"/>
              </a:rPr>
              <a:t> see p. 753</a:t>
            </a:r>
          </a:p>
        </p:txBody>
      </p:sp>
    </p:spTree>
    <p:extLst>
      <p:ext uri="{BB962C8B-B14F-4D97-AF65-F5344CB8AC3E}">
        <p14:creationId xmlns:p14="http://schemas.microsoft.com/office/powerpoint/2010/main" val="25443107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Long-term Studies of Gifted</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Individuals </a:t>
            </a:r>
            <a:r>
              <a:rPr lang="en-US" sz="2100" dirty="0"/>
              <a:t>[2] (pp. 752</a:t>
            </a:r>
            <a:r>
              <a:rPr lang="en-US" sz="2100" dirty="0">
                <a:effectLst/>
              </a:rPr>
              <a:t>–</a:t>
            </a:r>
            <a:r>
              <a:rPr lang="en-US" sz="2100" dirty="0"/>
              <a:t>753)</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Kell et al. (2013), </a:t>
            </a:r>
            <a:r>
              <a:rPr lang="en-US" dirty="0" err="1">
                <a:latin typeface="Arial" panose="020B0604020202020204" pitchFamily="34" charset="0"/>
                <a:cs typeface="Arial" panose="020B0604020202020204" pitchFamily="34" charset="0"/>
              </a:rPr>
              <a:t>Lubinski</a:t>
            </a:r>
            <a:r>
              <a:rPr lang="en-US" dirty="0">
                <a:latin typeface="Arial" panose="020B0604020202020204" pitchFamily="34" charset="0"/>
                <a:cs typeface="Arial" panose="020B0604020202020204" pitchFamily="34" charset="0"/>
              </a:rPr>
              <a:t> et al. (2014), and Williams et al. (2023) studied mathematical ability and verbal ability in youth and at older ages </a:t>
            </a:r>
          </a:p>
          <a:p>
            <a:r>
              <a:rPr lang="en-US" dirty="0">
                <a:latin typeface="Arial" panose="020B0604020202020204" pitchFamily="34" charset="0"/>
                <a:cs typeface="Arial" panose="020B0604020202020204" pitchFamily="34" charset="0"/>
              </a:rPr>
              <a:t>All studies show that the youth were highly successful at older ages </a:t>
            </a:r>
          </a:p>
          <a:p>
            <a:r>
              <a:rPr lang="en-US" dirty="0">
                <a:latin typeface="Arial" panose="020B0604020202020204" pitchFamily="34" charset="0"/>
                <a:cs typeface="Arial" panose="020B0604020202020204" pitchFamily="34" charset="0"/>
              </a:rPr>
              <a:t>Williams et al. (2023) also showed that high intelligence was a protective factor for general anxiety and PTSD</a:t>
            </a:r>
          </a:p>
        </p:txBody>
      </p:sp>
    </p:spTree>
    <p:extLst>
      <p:ext uri="{BB962C8B-B14F-4D97-AF65-F5344CB8AC3E}">
        <p14:creationId xmlns:p14="http://schemas.microsoft.com/office/powerpoint/2010/main" val="396021410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Promoting Psychosocial</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Adjustment in Gifted Children </a:t>
            </a:r>
            <a:r>
              <a:rPr lang="en-US" sz="2100" dirty="0"/>
              <a:t>(pp. 753</a:t>
            </a:r>
            <a:r>
              <a:rPr lang="en-US" sz="2100" dirty="0">
                <a:effectLst/>
              </a:rPr>
              <a:t>–</a:t>
            </a:r>
            <a:r>
              <a:rPr lang="en-US" sz="2100" dirty="0"/>
              <a:t>754)</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12 guidelines (pp. 753-754) designed to assist you in promoting the psychosocial adjustment of gifted children</a:t>
            </a:r>
          </a:p>
        </p:txBody>
      </p:sp>
    </p:spTree>
    <p:extLst>
      <p:ext uri="{BB962C8B-B14F-4D97-AF65-F5344CB8AC3E}">
        <p14:creationId xmlns:p14="http://schemas.microsoft.com/office/powerpoint/2010/main" val="36020600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Educating Gifted Children </a:t>
            </a:r>
            <a:r>
              <a:rPr lang="en-US" sz="2100" dirty="0"/>
              <a:t>[1] (pp. 754</a:t>
            </a:r>
            <a:r>
              <a:rPr lang="en-US" sz="2100" dirty="0">
                <a:effectLst/>
              </a:rPr>
              <a:t>–</a:t>
            </a:r>
            <a:r>
              <a:rPr lang="en-US" sz="2100" dirty="0"/>
              <a:t>757)</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Gifted children need instructional programs commensurate with their abilities</a:t>
            </a:r>
          </a:p>
          <a:p>
            <a:r>
              <a:rPr lang="en-US" dirty="0">
                <a:latin typeface="Arial" panose="020B0604020202020204" pitchFamily="34" charset="0"/>
                <a:cs typeface="Arial" panose="020B0604020202020204" pitchFamily="34" charset="0"/>
              </a:rPr>
              <a:t>See p. 754 for 18 recommendations for improving the education of gifted children </a:t>
            </a:r>
          </a:p>
          <a:p>
            <a:r>
              <a:rPr lang="en-US" dirty="0">
                <a:latin typeface="Arial" panose="020B0604020202020204" pitchFamily="34" charset="0"/>
                <a:cs typeface="Arial" panose="020B0604020202020204" pitchFamily="34" charset="0"/>
              </a:rPr>
              <a:t>See Figure 19-2 (p. 755)  for types of programs offered by school districts for gifted students </a:t>
            </a:r>
          </a:p>
        </p:txBody>
      </p:sp>
    </p:spTree>
    <p:extLst>
      <p:ext uri="{BB962C8B-B14F-4D97-AF65-F5344CB8AC3E}">
        <p14:creationId xmlns:p14="http://schemas.microsoft.com/office/powerpoint/2010/main" val="8751972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Educating Gifted Children </a:t>
            </a:r>
            <a:r>
              <a:rPr lang="en-US" sz="2100" dirty="0"/>
              <a:t>[2] (pp. 754</a:t>
            </a:r>
            <a:r>
              <a:rPr lang="en-US" sz="2100" dirty="0">
                <a:effectLst/>
              </a:rPr>
              <a:t>–</a:t>
            </a:r>
            <a:r>
              <a:rPr lang="en-US" sz="2100" dirty="0"/>
              <a:t>757)</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Figure 19-3 (p. 756) for services offered by school districts for gifted students </a:t>
            </a:r>
          </a:p>
          <a:p>
            <a:r>
              <a:rPr lang="en-US" dirty="0">
                <a:latin typeface="Arial" panose="020B0604020202020204" pitchFamily="34" charset="0"/>
                <a:cs typeface="Arial" panose="020B0604020202020204" pitchFamily="34" charset="0"/>
              </a:rPr>
              <a:t>See pp. 755-756 for recommendations for educating gifted children who have a specific learning disability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1674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Educating Gifted Children </a:t>
            </a:r>
            <a:r>
              <a:rPr lang="en-US" sz="2100" dirty="0"/>
              <a:t>[3] (pp. 754–757)</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Gifted children may experience frustration and disappointment if they receive inappropriate placements</a:t>
            </a:r>
          </a:p>
          <a:p>
            <a:r>
              <a:rPr lang="en-US" dirty="0">
                <a:latin typeface="Arial" panose="020B0604020202020204" pitchFamily="34" charset="0"/>
                <a:cs typeface="Arial" panose="020B0604020202020204" pitchFamily="34" charset="0"/>
              </a:rPr>
              <a:t>The simplest way to educate academically advanced children is to place them in existing classes at more advanced grade levels, based on the principle of placement according to competence</a:t>
            </a:r>
          </a:p>
        </p:txBody>
      </p:sp>
    </p:spTree>
    <p:extLst>
      <p:ext uri="{BB962C8B-B14F-4D97-AF65-F5344CB8AC3E}">
        <p14:creationId xmlns:p14="http://schemas.microsoft.com/office/powerpoint/2010/main" val="47584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Canadian WISC-V </a:t>
            </a:r>
            <a:r>
              <a:rPr lang="en-US" altLang="en-US" sz="2500" dirty="0"/>
              <a:t>[5]</a:t>
            </a:r>
            <a:endParaRPr lang="en-US" altLang="en-US" sz="2800" dirty="0"/>
          </a:p>
        </p:txBody>
      </p:sp>
      <p:sp>
        <p:nvSpPr>
          <p:cNvPr id="158723" name="Rectangle 3"/>
          <p:cNvSpPr>
            <a:spLocks noGrp="1" noChangeArrowheads="1"/>
          </p:cNvSpPr>
          <p:nvPr>
            <p:ph idx="1"/>
          </p:nvPr>
        </p:nvSpPr>
        <p:spPr>
          <a:xfrm>
            <a:off x="685800" y="1447800"/>
            <a:ext cx="7620000" cy="5181600"/>
          </a:xfrm>
        </p:spPr>
        <p:txBody>
          <a:bodyPr>
            <a:normAutofit fontScale="92500" lnSpcReduction="10000"/>
          </a:bodyPr>
          <a:lstStyle/>
          <a:p>
            <a:pPr marL="0" indent="0" algn="ctr" eaLnBrk="1" fontAlgn="auto" hangingPunct="1">
              <a:spcBef>
                <a:spcPts val="800"/>
              </a:spcBef>
              <a:spcAft>
                <a:spcPts val="0"/>
              </a:spcAft>
              <a:buClr>
                <a:schemeClr val="accent3"/>
              </a:buClr>
              <a:buNone/>
              <a:defRPr/>
            </a:pPr>
            <a:r>
              <a:rPr lang="en-US" sz="3200" b="1" dirty="0">
                <a:latin typeface="Arial" panose="020B0604020202020204" pitchFamily="34" charset="0"/>
                <a:cs typeface="Arial" panose="020B0604020202020204" pitchFamily="34" charset="0"/>
              </a:rPr>
              <a:t>Cormier et al. (2016)</a:t>
            </a:r>
          </a:p>
          <a:p>
            <a:pPr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Cormier et al. (2016) studied the linguistic demands in the oral directions for three Canadian WISC–V subtests—Picture Span, Visual Puzzles, and Figure Weights—by examining the average number of words and syllables per word in each sentence in the directions. </a:t>
            </a:r>
          </a:p>
          <a:p>
            <a:pPr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The oral directions for these three WISC–V subtests were found to make relatively high linguistic demands.</a:t>
            </a:r>
          </a:p>
        </p:txBody>
      </p:sp>
    </p:spTree>
    <p:extLst>
      <p:ext uri="{BB962C8B-B14F-4D97-AF65-F5344CB8AC3E}">
        <p14:creationId xmlns:p14="http://schemas.microsoft.com/office/powerpoint/2010/main" val="214547670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Creativity </a:t>
            </a:r>
            <a:r>
              <a:rPr lang="en-US" sz="2100" dirty="0"/>
              <a:t>[1] (pp. 757</a:t>
            </a:r>
            <a:r>
              <a:rPr lang="en-US" sz="2100" dirty="0">
                <a:effectLst/>
              </a:rPr>
              <a:t>–</a:t>
            </a:r>
            <a:r>
              <a:rPr lang="en-US" sz="2100" dirty="0"/>
              <a:t>759)</a:t>
            </a:r>
          </a:p>
        </p:txBody>
      </p:sp>
      <p:sp>
        <p:nvSpPr>
          <p:cNvPr id="3" name="Content Placeholder 2"/>
          <p:cNvSpPr>
            <a:spLocks noGrp="1"/>
          </p:cNvSpPr>
          <p:nvPr>
            <p:ph idx="1"/>
          </p:nvPr>
        </p:nvSpPr>
        <p:spPr/>
        <p:txBody>
          <a:bodyPr>
            <a:noAutofit/>
          </a:bodyPr>
          <a:lstStyle/>
          <a:p>
            <a:r>
              <a:rPr lang="en-US" i="1" dirty="0">
                <a:latin typeface="Arial" panose="020B0604020202020204" pitchFamily="34" charset="0"/>
                <a:cs typeface="Arial" panose="020B0604020202020204" pitchFamily="34" charset="0"/>
              </a:rPr>
              <a:t>Creativity </a:t>
            </a:r>
            <a:r>
              <a:rPr lang="en-US" dirty="0">
                <a:latin typeface="Arial" panose="020B0604020202020204" pitchFamily="34" charset="0"/>
                <a:cs typeface="Arial" panose="020B0604020202020204" pitchFamily="34" charset="0"/>
              </a:rPr>
              <a:t>is a loosely defined, broad, complex, and multifaceted concept</a:t>
            </a:r>
          </a:p>
          <a:p>
            <a:pPr lvl="1"/>
            <a:r>
              <a:rPr lang="en-US" sz="3200" i="1" dirty="0">
                <a:latin typeface="Arial" panose="020B0604020202020204" pitchFamily="34" charset="0"/>
                <a:cs typeface="Arial" panose="020B0604020202020204" pitchFamily="34" charset="0"/>
              </a:rPr>
              <a:t>Creative process:</a:t>
            </a:r>
            <a:r>
              <a:rPr lang="en-US" sz="3200" dirty="0">
                <a:latin typeface="Arial" panose="020B0604020202020204" pitchFamily="34" charset="0"/>
                <a:cs typeface="Arial" panose="020B0604020202020204" pitchFamily="34" charset="0"/>
              </a:rPr>
              <a:t> the production of novel and original content</a:t>
            </a:r>
          </a:p>
          <a:p>
            <a:pPr lvl="1"/>
            <a:r>
              <a:rPr lang="en-US" sz="3200" i="1" dirty="0">
                <a:latin typeface="Arial" panose="020B0604020202020204" pitchFamily="34" charset="0"/>
                <a:cs typeface="Arial" panose="020B0604020202020204" pitchFamily="34" charset="0"/>
              </a:rPr>
              <a:t>Creative product:</a:t>
            </a:r>
            <a:r>
              <a:rPr lang="en-US" sz="3200" dirty="0">
                <a:latin typeface="Arial" panose="020B0604020202020204" pitchFamily="34" charset="0"/>
                <a:cs typeface="Arial" panose="020B0604020202020204" pitchFamily="34" charset="0"/>
              </a:rPr>
              <a:t> what stems from the creative process</a:t>
            </a:r>
          </a:p>
          <a:p>
            <a:r>
              <a:rPr lang="en-US" dirty="0">
                <a:latin typeface="Arial" panose="020B0604020202020204" pitchFamily="34" charset="0"/>
                <a:cs typeface="Arial" panose="020B0604020202020204" pitchFamily="34" charset="0"/>
              </a:rPr>
              <a:t>Creativity refers to the production of novel and useful ideas</a:t>
            </a:r>
          </a:p>
        </p:txBody>
      </p:sp>
    </p:spTree>
    <p:extLst>
      <p:ext uri="{BB962C8B-B14F-4D97-AF65-F5344CB8AC3E}">
        <p14:creationId xmlns:p14="http://schemas.microsoft.com/office/powerpoint/2010/main" val="351041074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Creativity </a:t>
            </a:r>
            <a:r>
              <a:rPr lang="en-US" sz="2100" dirty="0"/>
              <a:t>[2] (pp. 757</a:t>
            </a:r>
            <a:r>
              <a:rPr lang="en-US" sz="2100" dirty="0">
                <a:effectLst/>
              </a:rPr>
              <a:t>–</a:t>
            </a:r>
            <a:r>
              <a:rPr lang="en-US" sz="2100" dirty="0"/>
              <a:t>759)</a:t>
            </a:r>
          </a:p>
        </p:txBody>
      </p:sp>
      <p:sp>
        <p:nvSpPr>
          <p:cNvPr id="3" name="Content Placeholder 2"/>
          <p:cNvSpPr>
            <a:spLocks noGrp="1"/>
          </p:cNvSpPr>
          <p:nvPr>
            <p:ph idx="1"/>
          </p:nvPr>
        </p:nvSpPr>
        <p:spPr>
          <a:xfrm>
            <a:off x="758634" y="1417638"/>
            <a:ext cx="7675350" cy="3927038"/>
          </a:xfrm>
        </p:spPr>
        <p:txBody>
          <a:bodyPr>
            <a:noAutofit/>
          </a:bodyPr>
          <a:lstStyle/>
          <a:p>
            <a:r>
              <a:rPr lang="en-US" dirty="0">
                <a:latin typeface="Arial" panose="020B0604020202020204" pitchFamily="34" charset="0"/>
                <a:cs typeface="Arial" panose="020B0604020202020204" pitchFamily="34" charset="0"/>
              </a:rPr>
              <a:t>Creativity can be conceptualized as involving four components (Rhodes, 1961): process, product, person, and place/press </a:t>
            </a:r>
          </a:p>
          <a:p>
            <a:r>
              <a:rPr lang="en-US" dirty="0">
                <a:latin typeface="Arial" panose="020B0604020202020204" pitchFamily="34" charset="0"/>
                <a:cs typeface="Arial" panose="020B0604020202020204" pitchFamily="34" charset="0"/>
              </a:rPr>
              <a:t>Another model conceptualizes creativity as involving five components (</a:t>
            </a:r>
            <a:r>
              <a:rPr lang="en-US" dirty="0" err="1">
                <a:latin typeface="Arial" panose="020B0604020202020204" pitchFamily="34" charset="0"/>
                <a:cs typeface="Arial" panose="020B0604020202020204" pitchFamily="34" charset="0"/>
              </a:rPr>
              <a:t>Glăveanu</a:t>
            </a:r>
            <a:r>
              <a:rPr lang="en-US" dirty="0">
                <a:latin typeface="Arial" panose="020B0604020202020204" pitchFamily="34" charset="0"/>
                <a:cs typeface="Arial" panose="020B0604020202020204" pitchFamily="34" charset="0"/>
              </a:rPr>
              <a:t>, 2013): actor, action, artifacts, audience, and affordances </a:t>
            </a:r>
          </a:p>
        </p:txBody>
      </p:sp>
    </p:spTree>
    <p:extLst>
      <p:ext uri="{BB962C8B-B14F-4D97-AF65-F5344CB8AC3E}">
        <p14:creationId xmlns:p14="http://schemas.microsoft.com/office/powerpoint/2010/main" val="1892767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Creativity </a:t>
            </a:r>
            <a:r>
              <a:rPr lang="en-US" sz="2100" dirty="0"/>
              <a:t>[3] (pp. 757</a:t>
            </a:r>
            <a:r>
              <a:rPr lang="en-US" sz="2100" dirty="0">
                <a:effectLst/>
              </a:rPr>
              <a:t>–</a:t>
            </a:r>
            <a:r>
              <a:rPr lang="en-US" sz="2100" dirty="0"/>
              <a:t>759)</a:t>
            </a:r>
          </a:p>
        </p:txBody>
      </p:sp>
      <p:sp>
        <p:nvSpPr>
          <p:cNvPr id="3" name="Content Placeholder 2"/>
          <p:cNvSpPr>
            <a:spLocks noGrp="1"/>
          </p:cNvSpPr>
          <p:nvPr>
            <p:ph idx="1"/>
          </p:nvPr>
        </p:nvSpPr>
        <p:spPr>
          <a:xfrm>
            <a:off x="758634" y="1417638"/>
            <a:ext cx="7675350" cy="3927038"/>
          </a:xfrm>
        </p:spPr>
        <p:txBody>
          <a:bodyPr>
            <a:noAutofit/>
          </a:bodyPr>
          <a:lstStyle/>
          <a:p>
            <a:r>
              <a:rPr lang="en-US" dirty="0">
                <a:latin typeface="Arial" panose="020B0604020202020204" pitchFamily="34" charset="0"/>
                <a:cs typeface="Arial" panose="020B0604020202020204" pitchFamily="34" charset="0"/>
              </a:rPr>
              <a:t>The four C model of creativity postulates four different types of creativity (Kaufman &amp; </a:t>
            </a:r>
            <a:r>
              <a:rPr lang="en-US" dirty="0" err="1">
                <a:latin typeface="Arial" panose="020B0604020202020204" pitchFamily="34" charset="0"/>
                <a:cs typeface="Arial" panose="020B0604020202020204" pitchFamily="34" charset="0"/>
              </a:rPr>
              <a:t>Beghetto</a:t>
            </a:r>
            <a:r>
              <a:rPr lang="en-US" dirty="0">
                <a:latin typeface="Arial" panose="020B0604020202020204" pitchFamily="34" charset="0"/>
                <a:cs typeface="Arial" panose="020B0604020202020204" pitchFamily="34" charset="0"/>
              </a:rPr>
              <a:t>, 2009): little-c, Big- C, mini-c, and Pro-c </a:t>
            </a:r>
          </a:p>
        </p:txBody>
      </p:sp>
    </p:spTree>
    <p:extLst>
      <p:ext uri="{BB962C8B-B14F-4D97-AF65-F5344CB8AC3E}">
        <p14:creationId xmlns:p14="http://schemas.microsoft.com/office/powerpoint/2010/main" val="332100396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Creativity </a:t>
            </a:r>
            <a:r>
              <a:rPr lang="en-US" sz="2100" dirty="0"/>
              <a:t>[4] (pp. 757</a:t>
            </a:r>
            <a:r>
              <a:rPr lang="en-US" sz="2100" dirty="0">
                <a:effectLst/>
              </a:rPr>
              <a:t>–</a:t>
            </a:r>
            <a:r>
              <a:rPr lang="en-US" sz="2100" dirty="0"/>
              <a:t>759)</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Relationship between creativity and intelligence is complicated by problems of measurement and definition </a:t>
            </a:r>
          </a:p>
          <a:p>
            <a:pPr lvl="1"/>
            <a:r>
              <a:rPr lang="en-US" sz="3200" dirty="0">
                <a:latin typeface="Arial" panose="020B0604020202020204" pitchFamily="34" charset="0"/>
                <a:cs typeface="Arial" panose="020B0604020202020204" pitchFamily="34" charset="0"/>
              </a:rPr>
              <a:t>Creativity is minimal at low levels of intelligence</a:t>
            </a:r>
          </a:p>
          <a:p>
            <a:pPr lvl="1"/>
            <a:r>
              <a:rPr lang="en-US" sz="3200" dirty="0">
                <a:latin typeface="Arial" panose="020B0604020202020204" pitchFamily="34" charset="0"/>
                <a:cs typeface="Arial" panose="020B0604020202020204" pitchFamily="34" charset="0"/>
              </a:rPr>
              <a:t>Intelligence appears to be a component of creativity—a necessary but not sufficient contributing factor </a:t>
            </a:r>
          </a:p>
          <a:p>
            <a:pPr lvl="1"/>
            <a:r>
              <a:rPr lang="en-US" sz="3200" dirty="0">
                <a:latin typeface="Arial" panose="020B0604020202020204" pitchFamily="34" charset="0"/>
                <a:cs typeface="Arial" panose="020B0604020202020204" pitchFamily="34" charset="0"/>
              </a:rPr>
              <a:t>Most traditional intelligence tests do not measure creativity </a:t>
            </a:r>
          </a:p>
        </p:txBody>
      </p:sp>
    </p:spTree>
    <p:extLst>
      <p:ext uri="{BB962C8B-B14F-4D97-AF65-F5344CB8AC3E}">
        <p14:creationId xmlns:p14="http://schemas.microsoft.com/office/powerpoint/2010/main" val="361618583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Creativity </a:t>
            </a:r>
            <a:r>
              <a:rPr lang="en-US" sz="2100" dirty="0"/>
              <a:t>[5] (pp. 757</a:t>
            </a:r>
            <a:r>
              <a:rPr lang="en-US" sz="2100" dirty="0">
                <a:effectLst/>
              </a:rPr>
              <a:t>–</a:t>
            </a:r>
            <a:r>
              <a:rPr lang="en-US" sz="2100" dirty="0"/>
              <a:t>759)</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p. 757 for positive and negative traits of creative individuals</a:t>
            </a:r>
          </a:p>
          <a:p>
            <a:r>
              <a:rPr lang="en-US" dirty="0">
                <a:latin typeface="Arial" panose="020B0604020202020204" pitchFamily="34" charset="0"/>
                <a:cs typeface="Arial" panose="020B0604020202020204" pitchFamily="34" charset="0"/>
              </a:rPr>
              <a:t>See Figure 19-4 (p. 758) for variables associated with gifted and talented development</a:t>
            </a:r>
          </a:p>
          <a:p>
            <a:r>
              <a:rPr lang="en-US" dirty="0">
                <a:latin typeface="Arial" panose="020B0604020202020204" pitchFamily="34" charset="0"/>
                <a:cs typeface="Arial" panose="020B0604020202020204" pitchFamily="34" charset="0"/>
              </a:rPr>
              <a:t>See lists on pp. 758-759 for suggestions for encouraging creativity in children </a:t>
            </a:r>
          </a:p>
        </p:txBody>
      </p:sp>
    </p:spTree>
    <p:extLst>
      <p:ext uri="{BB962C8B-B14F-4D97-AF65-F5344CB8AC3E}">
        <p14:creationId xmlns:p14="http://schemas.microsoft.com/office/powerpoint/2010/main" val="26027011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Identifying and Assessing</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Giftedness and Creativity </a:t>
            </a:r>
            <a:r>
              <a:rPr lang="en-US" sz="2100" dirty="0"/>
              <a:t>[1] (pp. 759</a:t>
            </a:r>
            <a:r>
              <a:rPr lang="en-US" sz="2100" dirty="0">
                <a:effectLst/>
              </a:rPr>
              <a:t>–</a:t>
            </a:r>
            <a:r>
              <a:rPr lang="en-US" sz="2100" dirty="0"/>
              <a:t>761)</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Identifying and assessing giftedness is complicated because the concept is defined differently in different situations </a:t>
            </a:r>
          </a:p>
          <a:p>
            <a:r>
              <a:rPr lang="en-US" dirty="0">
                <a:latin typeface="Arial" panose="020B0604020202020204" pitchFamily="34" charset="0"/>
                <a:cs typeface="Arial" panose="020B0604020202020204" pitchFamily="34" charset="0"/>
              </a:rPr>
              <a:t>The single best method available for identifying children with superior cognitive abilities is a standardized, individually administered, multidimensional test of intelligence </a:t>
            </a:r>
          </a:p>
        </p:txBody>
      </p:sp>
    </p:spTree>
    <p:extLst>
      <p:ext uri="{BB962C8B-B14F-4D97-AF65-F5344CB8AC3E}">
        <p14:creationId xmlns:p14="http://schemas.microsoft.com/office/powerpoint/2010/main" val="117581457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Identifying and Assessing</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Giftedness and Creativity </a:t>
            </a:r>
            <a:r>
              <a:rPr lang="en-US" sz="2100" dirty="0"/>
              <a:t>[2] (pp. 759</a:t>
            </a:r>
            <a:r>
              <a:rPr lang="en-US" sz="2100" dirty="0">
                <a:effectLst/>
              </a:rPr>
              <a:t>–</a:t>
            </a:r>
            <a:r>
              <a:rPr lang="en-US" sz="2100" dirty="0"/>
              <a:t>761)</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p. 759 for three commercial scales useful in identifying gifted children </a:t>
            </a:r>
          </a:p>
          <a:p>
            <a:r>
              <a:rPr lang="en-US" dirty="0">
                <a:latin typeface="Arial" panose="020B0604020202020204" pitchFamily="34" charset="0"/>
                <a:cs typeface="Arial" panose="020B0604020202020204" pitchFamily="34" charset="0"/>
              </a:rPr>
              <a:t>Because giftedness is not a unitary concept, students should not be selected for a gifted program solely on the basis of a high score on a test that measures only one specific ability </a:t>
            </a:r>
          </a:p>
        </p:txBody>
      </p:sp>
    </p:spTree>
    <p:extLst>
      <p:ext uri="{BB962C8B-B14F-4D97-AF65-F5344CB8AC3E}">
        <p14:creationId xmlns:p14="http://schemas.microsoft.com/office/powerpoint/2010/main" val="35438932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Identifying and Assessing</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Giftedness and Creativity </a:t>
            </a:r>
            <a:r>
              <a:rPr lang="en-US" sz="2100" dirty="0"/>
              <a:t>[3] (pp. 759</a:t>
            </a:r>
            <a:r>
              <a:rPr lang="en-US" sz="2100" dirty="0">
                <a:effectLst/>
              </a:rPr>
              <a:t>–</a:t>
            </a:r>
            <a:r>
              <a:rPr lang="en-US" sz="2100" dirty="0"/>
              <a:t>761)</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Once children have been identified as gifted and talented, schools should </a:t>
            </a:r>
          </a:p>
          <a:p>
            <a:pPr marL="385763" indent="-385763">
              <a:buFont typeface="+mj-lt"/>
              <a:buAutoNum type="alphaLcPeriod"/>
            </a:pPr>
            <a:r>
              <a:rPr lang="en-US" dirty="0">
                <a:latin typeface="Arial" panose="020B0604020202020204" pitchFamily="34" charset="0"/>
                <a:cs typeface="Arial" panose="020B0604020202020204" pitchFamily="34" charset="0"/>
              </a:rPr>
              <a:t>give these children appropriate guidance and encouragement for sustained periods</a:t>
            </a:r>
          </a:p>
          <a:p>
            <a:pPr marL="385763" indent="-385763">
              <a:buFont typeface="+mj-lt"/>
              <a:buAutoNum type="alphaLcPeriod"/>
            </a:pPr>
            <a:r>
              <a:rPr lang="en-US" dirty="0">
                <a:latin typeface="Arial" panose="020B0604020202020204" pitchFamily="34" charset="0"/>
                <a:cs typeface="Arial" panose="020B0604020202020204" pitchFamily="34" charset="0"/>
              </a:rPr>
              <a:t>encourage them to be persistent even when tasks become difficult or when they fail at something</a:t>
            </a:r>
          </a:p>
          <a:p>
            <a:pPr marL="385763" indent="-385763">
              <a:buFont typeface="+mj-lt"/>
              <a:buAutoNum type="alphaLcPeriod"/>
            </a:pPr>
            <a:r>
              <a:rPr lang="en-US" dirty="0">
                <a:latin typeface="Arial" panose="020B0604020202020204" pitchFamily="34" charset="0"/>
                <a:cs typeface="Arial" panose="020B0604020202020204" pitchFamily="34" charset="0"/>
              </a:rPr>
              <a:t>continue to offer them the time and commitment needed to develop their talents </a:t>
            </a:r>
          </a:p>
        </p:txBody>
      </p:sp>
    </p:spTree>
    <p:extLst>
      <p:ext uri="{BB962C8B-B14F-4D97-AF65-F5344CB8AC3E}">
        <p14:creationId xmlns:p14="http://schemas.microsoft.com/office/powerpoint/2010/main" val="1242198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Identifying and Assessing</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Giftedness and Creativity </a:t>
            </a:r>
            <a:r>
              <a:rPr lang="en-US" sz="2100" dirty="0"/>
              <a:t>[4] (pp. 759</a:t>
            </a:r>
            <a:r>
              <a:rPr lang="en-US" sz="2100" dirty="0">
                <a:effectLst/>
              </a:rPr>
              <a:t>–</a:t>
            </a:r>
            <a:r>
              <a:rPr lang="en-US" sz="2100" dirty="0"/>
              <a:t>761)</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Culturally and linguistically diverse students who have not mastered English but who show one or more of the behaviors listed on  see p. 760 may be intellectually advanced</a:t>
            </a:r>
          </a:p>
          <a:p>
            <a:r>
              <a:rPr lang="en-US" dirty="0">
                <a:latin typeface="Arial" panose="020B0604020202020204" pitchFamily="34" charset="0"/>
                <a:cs typeface="Arial" panose="020B0604020202020204" pitchFamily="34" charset="0"/>
              </a:rPr>
              <a:t>Creativity is difficult to identify </a:t>
            </a:r>
          </a:p>
        </p:txBody>
      </p:sp>
    </p:spTree>
    <p:extLst>
      <p:ext uri="{BB962C8B-B14F-4D97-AF65-F5344CB8AC3E}">
        <p14:creationId xmlns:p14="http://schemas.microsoft.com/office/powerpoint/2010/main" val="384402958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Identifying and Assessing</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Giftedness and Creativity </a:t>
            </a:r>
            <a:r>
              <a:rPr lang="en-US" sz="2100" dirty="0"/>
              <a:t>[5] (pp. 759</a:t>
            </a:r>
            <a:r>
              <a:rPr lang="en-US" sz="2100" dirty="0">
                <a:effectLst/>
              </a:rPr>
              <a:t>–</a:t>
            </a:r>
            <a:r>
              <a:rPr lang="en-US" sz="2100" dirty="0"/>
              <a:t>761)</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10 examples (p. 760) for procedures used to measure creativity</a:t>
            </a:r>
          </a:p>
          <a:p>
            <a:r>
              <a:rPr lang="en-US" dirty="0">
                <a:latin typeface="Arial" panose="020B0604020202020204" pitchFamily="34" charset="0"/>
                <a:cs typeface="Arial" panose="020B0604020202020204" pitchFamily="34" charset="0"/>
              </a:rPr>
              <a:t>The simplest and most straightforward method for identifying creativity is an inventory of creative achievements and activities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018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Canadian WISC-V </a:t>
            </a:r>
            <a:r>
              <a:rPr lang="en-US" altLang="en-US" sz="2500" dirty="0"/>
              <a:t>[6]</a:t>
            </a:r>
            <a:endParaRPr lang="en-US" altLang="en-US" sz="2800" dirty="0"/>
          </a:p>
        </p:txBody>
      </p:sp>
      <p:sp>
        <p:nvSpPr>
          <p:cNvPr id="158723" name="Rectangle 3"/>
          <p:cNvSpPr>
            <a:spLocks noGrp="1" noChangeArrowheads="1"/>
          </p:cNvSpPr>
          <p:nvPr>
            <p:ph idx="1"/>
          </p:nvPr>
        </p:nvSpPr>
        <p:spPr>
          <a:xfrm>
            <a:off x="685800" y="1447800"/>
            <a:ext cx="7620000" cy="4800600"/>
          </a:xfrm>
        </p:spPr>
        <p:txBody>
          <a:bodyPr>
            <a:normAutofit/>
          </a:bodyPr>
          <a:lstStyle/>
          <a:p>
            <a:pPr marL="0" indent="0" algn="ctr" eaLnBrk="1" fontAlgn="auto" hangingPunct="1">
              <a:spcBef>
                <a:spcPts val="800"/>
              </a:spcBef>
              <a:spcAft>
                <a:spcPts val="0"/>
              </a:spcAft>
              <a:buClr>
                <a:schemeClr val="accent3"/>
              </a:buClr>
              <a:buNone/>
              <a:defRPr/>
            </a:pPr>
            <a:r>
              <a:rPr lang="en-US" b="1" dirty="0">
                <a:latin typeface="Arial" panose="020B0604020202020204" pitchFamily="34" charset="0"/>
                <a:cs typeface="Arial" panose="020B0604020202020204" pitchFamily="34" charset="0"/>
              </a:rPr>
              <a:t>O’Brien et al. (2022)</a:t>
            </a:r>
          </a:p>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O’Brien et al. (2022) studied the paper-and-pencil and digital versions of the WISC-V Coding subtest. </a:t>
            </a:r>
          </a:p>
          <a:p>
            <a:pPr eaLnBrk="1" fontAlgn="auto" hangingPunct="1">
              <a:spcBef>
                <a:spcPts val="800"/>
              </a:spcBef>
              <a:spcAft>
                <a:spcPts val="0"/>
              </a:spcAft>
              <a:buClr>
                <a:srgbClr val="FFC000"/>
              </a:buClr>
              <a:defRPr/>
            </a:pPr>
            <a:r>
              <a:rPr lang="en-US" i="1"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 212 (total) Canadian school-aged children between 6 and 14 years old </a:t>
            </a:r>
          </a:p>
          <a:p>
            <a:pPr lvl="1" eaLnBrk="1" fontAlgn="auto" hangingPunct="1">
              <a:spcBef>
                <a:spcPts val="800"/>
              </a:spcBef>
              <a:spcAft>
                <a:spcPts val="0"/>
              </a:spcAft>
              <a:buClr>
                <a:schemeClr val="accent3"/>
              </a:buClr>
              <a:defRPr/>
            </a:pPr>
            <a:r>
              <a:rPr lang="en-US" sz="3200" i="1" dirty="0">
                <a:latin typeface="Arial" panose="020B0604020202020204" pitchFamily="34" charset="0"/>
                <a:cs typeface="Arial" panose="020B0604020202020204" pitchFamily="34" charset="0"/>
              </a:rPr>
              <a:t>N</a:t>
            </a:r>
            <a:r>
              <a:rPr lang="en-US" sz="3200" dirty="0">
                <a:latin typeface="Arial" panose="020B0604020202020204" pitchFamily="34" charset="0"/>
                <a:cs typeface="Arial" panose="020B0604020202020204" pitchFamily="34" charset="0"/>
              </a:rPr>
              <a:t> = 116 completed the paper version </a:t>
            </a:r>
          </a:p>
          <a:p>
            <a:pPr lvl="1" eaLnBrk="1" fontAlgn="auto" hangingPunct="1">
              <a:spcBef>
                <a:spcPts val="800"/>
              </a:spcBef>
              <a:spcAft>
                <a:spcPts val="0"/>
              </a:spcAft>
              <a:buClr>
                <a:schemeClr val="accent3"/>
              </a:buClr>
              <a:defRPr/>
            </a:pPr>
            <a:r>
              <a:rPr lang="en-US" sz="3200" i="1" dirty="0">
                <a:latin typeface="Arial" panose="020B0604020202020204" pitchFamily="34" charset="0"/>
                <a:cs typeface="Arial" panose="020B0604020202020204" pitchFamily="34" charset="0"/>
              </a:rPr>
              <a:t>N</a:t>
            </a:r>
            <a:r>
              <a:rPr lang="en-US" sz="3200" dirty="0">
                <a:latin typeface="Arial" panose="020B0604020202020204" pitchFamily="34" charset="0"/>
                <a:cs typeface="Arial" panose="020B0604020202020204" pitchFamily="34" charset="0"/>
              </a:rPr>
              <a:t> = 96 completed the digital version </a:t>
            </a:r>
          </a:p>
        </p:txBody>
      </p:sp>
    </p:spTree>
    <p:extLst>
      <p:ext uri="{BB962C8B-B14F-4D97-AF65-F5344CB8AC3E}">
        <p14:creationId xmlns:p14="http://schemas.microsoft.com/office/powerpoint/2010/main" val="71352938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Identifying and Assessing</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Giftedness and Creativity </a:t>
            </a:r>
            <a:r>
              <a:rPr lang="en-US" sz="2100" dirty="0"/>
              <a:t>[6] (pp. 759</a:t>
            </a:r>
            <a:r>
              <a:rPr lang="en-US" sz="2100" dirty="0">
                <a:effectLst/>
              </a:rPr>
              <a:t>–</a:t>
            </a:r>
            <a:r>
              <a:rPr lang="en-US" sz="2100" dirty="0"/>
              <a:t>761)</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Table M-6 (listed on the publisher’s website: </a:t>
            </a:r>
            <a:r>
              <a:rPr lang="en-US" dirty="0">
                <a:latin typeface="Arial" panose="020B0604020202020204" pitchFamily="34" charset="0"/>
                <a:cs typeface="Arial" panose="020B0604020202020204" pitchFamily="34" charset="0"/>
                <a:hlinkClick r:id="rId2"/>
              </a:rPr>
              <a:t>www.sattlerpublisher.com</a:t>
            </a:r>
            <a:r>
              <a:rPr lang="en-US" dirty="0">
                <a:latin typeface="Arial" panose="020B0604020202020204" pitchFamily="34" charset="0"/>
                <a:cs typeface="Arial" panose="020B0604020202020204" pitchFamily="34" charset="0"/>
              </a:rPr>
              <a:t> under Errata Sheet for the book) shows a checklist for rating creative traits in children. </a:t>
            </a:r>
          </a:p>
          <a:p>
            <a:r>
              <a:rPr lang="en-US" dirty="0">
                <a:latin typeface="Arial" panose="020B0604020202020204" pitchFamily="34" charset="0"/>
                <a:cs typeface="Arial" panose="020B0604020202020204" pitchFamily="34" charset="0"/>
              </a:rPr>
              <a:t>See p. 761 for possible shortcomings of tests designed to measure creativity  </a:t>
            </a:r>
          </a:p>
        </p:txBody>
      </p:sp>
    </p:spTree>
    <p:extLst>
      <p:ext uri="{BB962C8B-B14F-4D97-AF65-F5344CB8AC3E}">
        <p14:creationId xmlns:p14="http://schemas.microsoft.com/office/powerpoint/2010/main" val="7571644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Working with Parents of Gifted Children </a:t>
            </a:r>
            <a:r>
              <a:rPr lang="en-US" sz="2100" dirty="0"/>
              <a:t>(p. 761)</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The concerns expressed by parents of gifted children are listed on p. 761</a:t>
            </a:r>
          </a:p>
          <a:p>
            <a:r>
              <a:rPr lang="en-US" dirty="0">
                <a:latin typeface="Arial" panose="020B0604020202020204" pitchFamily="34" charset="0"/>
                <a:cs typeface="Arial" panose="020B0604020202020204" pitchFamily="34" charset="0"/>
              </a:rPr>
              <a:t>See Exhibit M-2 (pp. 465-466) in Appendix M in the Resource Guide for suggestions to help parents of gifted children</a:t>
            </a:r>
          </a:p>
        </p:txBody>
      </p:sp>
    </p:spTree>
    <p:extLst>
      <p:ext uri="{BB962C8B-B14F-4D97-AF65-F5344CB8AC3E}">
        <p14:creationId xmlns:p14="http://schemas.microsoft.com/office/powerpoint/2010/main" val="69632550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DDDDDD"/>
                  </a:outerShdw>
                </a:effectLst>
              </a:rPr>
              <a:t>Comment on Enhancing the</a:t>
            </a:r>
            <a:br>
              <a:rPr lang="en-US" b="1" dirty="0">
                <a:effectLst>
                  <a:outerShdw blurRad="38100" dist="38100" dir="2700000" algn="tl">
                    <a:srgbClr val="DDDDDD"/>
                  </a:outerShdw>
                </a:effectLst>
              </a:rPr>
            </a:br>
            <a:r>
              <a:rPr lang="en-US" b="1" dirty="0">
                <a:effectLst>
                  <a:outerShdw blurRad="38100" dist="38100" dir="2700000" algn="tl">
                    <a:srgbClr val="DDDDDD"/>
                  </a:outerShdw>
                </a:effectLst>
              </a:rPr>
              <a:t>Development of Gifted Children </a:t>
            </a:r>
            <a:br>
              <a:rPr lang="en-US" b="1" dirty="0">
                <a:effectLst>
                  <a:outerShdw blurRad="38100" dist="38100" dir="2700000" algn="tl">
                    <a:srgbClr val="DDDDDD"/>
                  </a:outerShdw>
                </a:effectLst>
              </a:rPr>
            </a:br>
            <a:r>
              <a:rPr lang="en-US" sz="2100" dirty="0"/>
              <a:t>(pp. 761</a:t>
            </a:r>
            <a:r>
              <a:rPr lang="en-US" sz="2100" dirty="0">
                <a:effectLst/>
              </a:rPr>
              <a:t>–</a:t>
            </a:r>
            <a:r>
              <a:rPr lang="en-US" sz="2100" dirty="0"/>
              <a:t>762)</a:t>
            </a:r>
          </a:p>
        </p:txBody>
      </p:sp>
      <p:sp>
        <p:nvSpPr>
          <p:cNvPr id="3" name="Content Placeholder 2"/>
          <p:cNvSpPr>
            <a:spLocks noGrp="1"/>
          </p:cNvSpPr>
          <p:nvPr>
            <p:ph idx="1"/>
          </p:nvPr>
        </p:nvSpPr>
        <p:spPr>
          <a:xfrm>
            <a:off x="457200" y="1905000"/>
            <a:ext cx="8229600" cy="4221163"/>
          </a:xfrm>
        </p:spPr>
        <p:txBody>
          <a:bodyPr>
            <a:noAutofit/>
          </a:bodyPr>
          <a:lstStyle/>
          <a:p>
            <a:r>
              <a:rPr lang="en-US" dirty="0">
                <a:latin typeface="Arial" panose="020B0604020202020204" pitchFamily="34" charset="0"/>
                <a:cs typeface="Arial" panose="020B0604020202020204" pitchFamily="34" charset="0"/>
              </a:rPr>
              <a:t>See lists on pp. 761-762 for some suggestions to enhance the development of gifted children</a:t>
            </a:r>
          </a:p>
        </p:txBody>
      </p:sp>
    </p:spTree>
    <p:extLst>
      <p:ext uri="{BB962C8B-B14F-4D97-AF65-F5344CB8AC3E}">
        <p14:creationId xmlns:p14="http://schemas.microsoft.com/office/powerpoint/2010/main" val="270818948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20</a:t>
            </a:r>
          </a:p>
        </p:txBody>
      </p:sp>
      <p:sp>
        <p:nvSpPr>
          <p:cNvPr id="2051" name="Rectangle 3"/>
          <p:cNvSpPr>
            <a:spLocks noGrp="1" noChangeArrowheads="1"/>
          </p:cNvSpPr>
          <p:nvPr>
            <p:ph type="subTitle" idx="1"/>
          </p:nvPr>
        </p:nvSpPr>
        <p:spPr>
          <a:xfrm>
            <a:off x="496111" y="3853738"/>
            <a:ext cx="8171234" cy="914897"/>
          </a:xfrm>
        </p:spPr>
        <p:txBody>
          <a:bodyPr>
            <a:noAutofit/>
          </a:bodyPr>
          <a:lstStyle/>
          <a:p>
            <a:pPr algn="ctr"/>
            <a:r>
              <a:rPr lang="en-US" sz="3600" b="1" dirty="0"/>
              <a:t>Report Writing</a:t>
            </a:r>
            <a:br>
              <a:rPr lang="en-US" sz="3600" b="1" dirty="0"/>
            </a:br>
            <a:r>
              <a:rPr lang="en-US" sz="3600" b="1" dirty="0"/>
              <a:t>See pp. 767-812</a:t>
            </a:r>
          </a:p>
        </p:txBody>
      </p:sp>
    </p:spTree>
    <p:extLst>
      <p:ext uri="{BB962C8B-B14F-4D97-AF65-F5344CB8AC3E}">
        <p14:creationId xmlns:p14="http://schemas.microsoft.com/office/powerpoint/2010/main" val="3738118825"/>
      </p:ext>
    </p:extLst>
  </p:cSld>
  <p:clrMapOvr>
    <a:masterClrMapping/>
  </p:clrMapOvr>
  <p:transition spd="slow"/>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Rot="1" noChangeArrowheads="1"/>
          </p:cNvSpPr>
          <p:nvPr>
            <p:ph type="title"/>
          </p:nvPr>
        </p:nvSpPr>
        <p:spPr/>
        <p:txBody>
          <a:bodyPr/>
          <a:lstStyle/>
          <a:p>
            <a:pPr>
              <a:defRPr/>
            </a:pPr>
            <a:r>
              <a:rPr lang="en-US" altLang="en-US" dirty="0"/>
              <a:t>Spelling </a:t>
            </a:r>
            <a:r>
              <a:rPr lang="en-US" altLang="en-US" dirty="0" err="1"/>
              <a:t>Chequer</a:t>
            </a:r>
            <a:r>
              <a:rPr lang="en-US" altLang="en-US" dirty="0"/>
              <a:t> </a:t>
            </a:r>
            <a:r>
              <a:rPr lang="en-US" altLang="en-US" sz="2500" dirty="0"/>
              <a:t>[1]</a:t>
            </a:r>
          </a:p>
        </p:txBody>
      </p:sp>
      <p:sp>
        <p:nvSpPr>
          <p:cNvPr id="994307" name="Rectangle 3"/>
          <p:cNvSpPr>
            <a:spLocks noGrp="1" noChangeArrowheads="1"/>
          </p:cNvSpPr>
          <p:nvPr>
            <p:ph type="body" idx="1"/>
          </p:nvPr>
        </p:nvSpPr>
        <p:spPr/>
        <p:txBody>
          <a:bodyPr/>
          <a:lstStyle/>
          <a:p>
            <a:pPr>
              <a:lnSpc>
                <a:spcPct val="90000"/>
              </a:lnSpc>
              <a:buFont typeface="Wingdings" pitchFamily="2" charset="2"/>
              <a:buNone/>
              <a:defRPr/>
            </a:pPr>
            <a:r>
              <a:rPr lang="en-US" altLang="en-US">
                <a:latin typeface="Arial" charset="0"/>
              </a:rPr>
              <a:t>Eye halve a spelling chequer</a:t>
            </a:r>
          </a:p>
          <a:p>
            <a:pPr>
              <a:lnSpc>
                <a:spcPct val="90000"/>
              </a:lnSpc>
              <a:buFont typeface="Wingdings" pitchFamily="2" charset="2"/>
              <a:buNone/>
              <a:defRPr/>
            </a:pPr>
            <a:r>
              <a:rPr lang="en-US" altLang="en-US">
                <a:latin typeface="Arial" charset="0"/>
              </a:rPr>
              <a:t>It came with my pea sea</a:t>
            </a:r>
          </a:p>
          <a:p>
            <a:pPr>
              <a:lnSpc>
                <a:spcPct val="90000"/>
              </a:lnSpc>
              <a:buFont typeface="Wingdings" pitchFamily="2" charset="2"/>
              <a:buNone/>
              <a:defRPr/>
            </a:pPr>
            <a:r>
              <a:rPr lang="en-US" altLang="en-US">
                <a:latin typeface="Arial" charset="0"/>
              </a:rPr>
              <a:t>It plainly marques four my revue</a:t>
            </a:r>
          </a:p>
          <a:p>
            <a:pPr>
              <a:lnSpc>
                <a:spcPct val="90000"/>
              </a:lnSpc>
              <a:buFont typeface="Wingdings" pitchFamily="2" charset="2"/>
              <a:buNone/>
              <a:defRPr/>
            </a:pPr>
            <a:r>
              <a:rPr lang="en-US" altLang="en-US">
                <a:latin typeface="Arial" charset="0"/>
              </a:rPr>
              <a:t>Miss steaks eye kin knot sea.</a:t>
            </a:r>
          </a:p>
          <a:p>
            <a:pPr>
              <a:lnSpc>
                <a:spcPct val="90000"/>
              </a:lnSpc>
              <a:buFont typeface="Wingdings" pitchFamily="2" charset="2"/>
              <a:buNone/>
              <a:defRPr/>
            </a:pPr>
            <a:r>
              <a:rPr lang="en-US" altLang="en-US">
                <a:latin typeface="Arial" charset="0"/>
              </a:rPr>
              <a:t>Eye strike a key and type a word</a:t>
            </a:r>
          </a:p>
          <a:p>
            <a:pPr>
              <a:lnSpc>
                <a:spcPct val="90000"/>
              </a:lnSpc>
              <a:buFont typeface="Wingdings" pitchFamily="2" charset="2"/>
              <a:buNone/>
              <a:defRPr/>
            </a:pPr>
            <a:r>
              <a:rPr lang="en-US" altLang="en-US">
                <a:latin typeface="Arial" charset="0"/>
              </a:rPr>
              <a:t>And weight four it two say</a:t>
            </a:r>
          </a:p>
          <a:p>
            <a:pPr>
              <a:lnSpc>
                <a:spcPct val="90000"/>
              </a:lnSpc>
              <a:buFont typeface="Wingdings" pitchFamily="2" charset="2"/>
              <a:buNone/>
              <a:defRPr/>
            </a:pPr>
            <a:r>
              <a:rPr lang="en-US" altLang="en-US">
                <a:latin typeface="Arial" charset="0"/>
              </a:rPr>
              <a:t>Weather eye am wrong oar write</a:t>
            </a:r>
          </a:p>
          <a:p>
            <a:pPr>
              <a:lnSpc>
                <a:spcPct val="90000"/>
              </a:lnSpc>
              <a:buFont typeface="Wingdings" pitchFamily="2" charset="2"/>
              <a:buNone/>
              <a:defRPr/>
            </a:pPr>
            <a:r>
              <a:rPr lang="en-US" altLang="en-US">
                <a:latin typeface="Arial" charset="0"/>
              </a:rPr>
              <a:t>It shows me strait a weigh.</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Rot="1" noChangeArrowheads="1"/>
          </p:cNvSpPr>
          <p:nvPr>
            <p:ph type="title"/>
          </p:nvPr>
        </p:nvSpPr>
        <p:spPr/>
        <p:txBody>
          <a:bodyPr/>
          <a:lstStyle/>
          <a:p>
            <a:pPr>
              <a:defRPr/>
            </a:pPr>
            <a:r>
              <a:rPr lang="en-US" altLang="en-US" dirty="0"/>
              <a:t>Spelling </a:t>
            </a:r>
            <a:r>
              <a:rPr lang="en-US" altLang="en-US" dirty="0" err="1"/>
              <a:t>Chequer</a:t>
            </a:r>
            <a:r>
              <a:rPr lang="en-US" altLang="en-US" dirty="0"/>
              <a:t> </a:t>
            </a:r>
            <a:r>
              <a:rPr lang="en-US" altLang="en-US" sz="2500" dirty="0"/>
              <a:t>[2]</a:t>
            </a:r>
          </a:p>
        </p:txBody>
      </p:sp>
      <p:sp>
        <p:nvSpPr>
          <p:cNvPr id="996355" name="Rectangle 3"/>
          <p:cNvSpPr>
            <a:spLocks noGrp="1" noChangeArrowheads="1"/>
          </p:cNvSpPr>
          <p:nvPr>
            <p:ph type="body" idx="1"/>
          </p:nvPr>
        </p:nvSpPr>
        <p:spPr/>
        <p:txBody>
          <a:bodyPr/>
          <a:lstStyle/>
          <a:p>
            <a:pPr>
              <a:lnSpc>
                <a:spcPct val="90000"/>
              </a:lnSpc>
              <a:buFont typeface="Wingdings" pitchFamily="2" charset="2"/>
              <a:buNone/>
              <a:defRPr/>
            </a:pPr>
            <a:r>
              <a:rPr lang="en-US" altLang="en-US">
                <a:latin typeface="Arial" charset="0"/>
              </a:rPr>
              <a:t>As soon as a mist ache is maid</a:t>
            </a:r>
          </a:p>
          <a:p>
            <a:pPr>
              <a:lnSpc>
                <a:spcPct val="90000"/>
              </a:lnSpc>
              <a:buFont typeface="Wingdings" pitchFamily="2" charset="2"/>
              <a:buNone/>
              <a:defRPr/>
            </a:pPr>
            <a:r>
              <a:rPr lang="en-US" altLang="en-US">
                <a:latin typeface="Arial" charset="0"/>
              </a:rPr>
              <a:t>It nose bee fore two long</a:t>
            </a:r>
          </a:p>
          <a:p>
            <a:pPr>
              <a:lnSpc>
                <a:spcPct val="90000"/>
              </a:lnSpc>
              <a:buFont typeface="Wingdings" pitchFamily="2" charset="2"/>
              <a:buNone/>
              <a:defRPr/>
            </a:pPr>
            <a:r>
              <a:rPr lang="en-US" altLang="en-US">
                <a:latin typeface="Arial" charset="0"/>
              </a:rPr>
              <a:t>And eye can put the error rite</a:t>
            </a:r>
          </a:p>
          <a:p>
            <a:pPr>
              <a:lnSpc>
                <a:spcPct val="90000"/>
              </a:lnSpc>
              <a:buFont typeface="Wingdings" pitchFamily="2" charset="2"/>
              <a:buNone/>
              <a:defRPr/>
            </a:pPr>
            <a:r>
              <a:rPr lang="en-US" altLang="en-US">
                <a:latin typeface="Arial" charset="0"/>
              </a:rPr>
              <a:t>Its rare lea ever wrong.</a:t>
            </a:r>
          </a:p>
          <a:p>
            <a:pPr>
              <a:lnSpc>
                <a:spcPct val="90000"/>
              </a:lnSpc>
              <a:buFont typeface="Wingdings" pitchFamily="2" charset="2"/>
              <a:buNone/>
              <a:defRPr/>
            </a:pPr>
            <a:r>
              <a:rPr lang="en-US" altLang="en-US">
                <a:latin typeface="Arial" charset="0"/>
              </a:rPr>
              <a:t>Eye have run this poem threw it</a:t>
            </a:r>
          </a:p>
          <a:p>
            <a:pPr>
              <a:lnSpc>
                <a:spcPct val="90000"/>
              </a:lnSpc>
              <a:buFont typeface="Wingdings" pitchFamily="2" charset="2"/>
              <a:buNone/>
              <a:defRPr/>
            </a:pPr>
            <a:r>
              <a:rPr lang="en-US" altLang="en-US">
                <a:latin typeface="Arial" charset="0"/>
              </a:rPr>
              <a:t>I am shore your pleased two no</a:t>
            </a:r>
          </a:p>
          <a:p>
            <a:pPr>
              <a:lnSpc>
                <a:spcPct val="90000"/>
              </a:lnSpc>
              <a:buFont typeface="Wingdings" pitchFamily="2" charset="2"/>
              <a:buNone/>
              <a:defRPr/>
            </a:pPr>
            <a:r>
              <a:rPr lang="en-US" altLang="en-US">
                <a:latin typeface="Arial" charset="0"/>
              </a:rPr>
              <a:t>Its letter perfect awl the weigh</a:t>
            </a:r>
          </a:p>
          <a:p>
            <a:pPr>
              <a:lnSpc>
                <a:spcPct val="90000"/>
              </a:lnSpc>
              <a:buFont typeface="Wingdings" pitchFamily="2" charset="2"/>
              <a:buNone/>
              <a:defRPr/>
            </a:pPr>
            <a:r>
              <a:rPr lang="en-US" altLang="en-US">
                <a:latin typeface="Arial" charset="0"/>
              </a:rPr>
              <a:t>My chequer tolled me sew.</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Car17-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828800" y="0"/>
            <a:ext cx="5876925" cy="6858000"/>
          </a:xfrm>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car25-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852613" y="0"/>
            <a:ext cx="5826125" cy="6858000"/>
          </a:xfrm>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itle 1"/>
          <p:cNvSpPr>
            <a:spLocks noGrp="1"/>
          </p:cNvSpPr>
          <p:nvPr>
            <p:ph type="title"/>
          </p:nvPr>
        </p:nvSpPr>
        <p:spPr/>
        <p:txBody>
          <a:bodyPr/>
          <a:lstStyle/>
          <a:p>
            <a:pPr>
              <a:defRPr/>
            </a:pPr>
            <a:r>
              <a:rPr lang="en-US" altLang="en-US" dirty="0"/>
              <a:t>Reflections on Development</a:t>
            </a:r>
          </a:p>
        </p:txBody>
      </p:sp>
      <p:sp>
        <p:nvSpPr>
          <p:cNvPr id="493571" name="Content Placeholder 2"/>
          <p:cNvSpPr>
            <a:spLocks noGrp="1"/>
          </p:cNvSpPr>
          <p:nvPr>
            <p:ph idx="1"/>
          </p:nvPr>
        </p:nvSpPr>
        <p:spPr>
          <a:xfrm>
            <a:off x="457200" y="1295400"/>
            <a:ext cx="8229600" cy="4830763"/>
          </a:xfrm>
        </p:spPr>
        <p:txBody>
          <a:bodyPr/>
          <a:lstStyle/>
          <a:p>
            <a:pPr marL="0" indent="0" algn="ctr">
              <a:buFont typeface="Wingdings 2" pitchFamily="18" charset="2"/>
              <a:buNone/>
              <a:defRPr/>
            </a:pPr>
            <a:r>
              <a:rPr lang="en-US" altLang="en-US" sz="2800" b="1" dirty="0">
                <a:latin typeface="Arial" panose="020B0604020202020204" pitchFamily="34" charset="0"/>
                <a:cs typeface="Arial" panose="020B0604020202020204" pitchFamily="34" charset="0"/>
              </a:rPr>
              <a:t>The Little Boy and the Old Man</a:t>
            </a:r>
            <a:r>
              <a:rPr lang="en-US" altLang="en-US" sz="2800" dirty="0">
                <a:latin typeface="Arial" panose="020B0604020202020204" pitchFamily="34" charset="0"/>
                <a:cs typeface="Arial" panose="020B0604020202020204" pitchFamily="34" charset="0"/>
              </a:rPr>
              <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Said the little boy, "Sometimes I drop my spoon."</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Said the old man, "I do that too."</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The little boy whispered, "I wet my pants."</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I do that too," laughed the little old man.</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Said the little boy, "I often cry."</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The old man nodded, "So do I."</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But worst of all," said the boy, "it seems</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Grown-ups don't pay attention to me."</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And he felt the warmth of a wrinkled old hand.</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I know what you mean," said the little old man.” </a:t>
            </a:r>
          </a:p>
          <a:p>
            <a:pPr marL="0" indent="0" algn="r">
              <a:buFont typeface="Wingdings 2" pitchFamily="18" charset="2"/>
              <a:buNone/>
              <a:defRPr/>
            </a:pPr>
            <a:r>
              <a:rPr lang="en-US" altLang="en-US" sz="2800" dirty="0">
                <a:latin typeface="Arial" panose="020B0604020202020204" pitchFamily="34" charset="0"/>
                <a:cs typeface="Arial" panose="020B0604020202020204" pitchFamily="34" charset="0"/>
              </a:rPr>
              <a:t>― </a:t>
            </a:r>
            <a:r>
              <a:rPr lang="en-US" altLang="en-US" sz="2800" u="sng" dirty="0">
                <a:latin typeface="Arial" panose="020B0604020202020204" pitchFamily="34" charset="0"/>
                <a:cs typeface="Arial" panose="020B0604020202020204" pitchFamily="34" charset="0"/>
                <a:hlinkClick r:id="rId2"/>
              </a:rPr>
              <a:t>Shel Silverstein</a:t>
            </a:r>
            <a:r>
              <a:rPr lang="en-US" altLang="en-US" sz="2800" dirty="0">
                <a:latin typeface="Arial" panose="020B0604020202020204" pitchFamily="34" charset="0"/>
                <a:cs typeface="Arial" panose="020B060402020202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Canadian WISC-V </a:t>
            </a:r>
            <a:r>
              <a:rPr lang="en-US" altLang="en-US" sz="2500" dirty="0"/>
              <a:t>[7]</a:t>
            </a:r>
            <a:endParaRPr lang="en-US" altLang="en-US" sz="2800" dirty="0"/>
          </a:p>
        </p:txBody>
      </p:sp>
      <p:sp>
        <p:nvSpPr>
          <p:cNvPr id="158723" name="Rectangle 3"/>
          <p:cNvSpPr>
            <a:spLocks noGrp="1" noChangeArrowheads="1"/>
          </p:cNvSpPr>
          <p:nvPr>
            <p:ph idx="1"/>
          </p:nvPr>
        </p:nvSpPr>
        <p:spPr>
          <a:xfrm>
            <a:off x="685800" y="1447800"/>
            <a:ext cx="7620000" cy="4800600"/>
          </a:xfrm>
        </p:spPr>
        <p:txBody>
          <a:bodyPr>
            <a:noAutofit/>
          </a:bodyPr>
          <a:lstStyle/>
          <a:p>
            <a:pPr marL="0" indent="0" algn="ctr" eaLnBrk="1" fontAlgn="auto" hangingPunct="1">
              <a:spcBef>
                <a:spcPts val="800"/>
              </a:spcBef>
              <a:spcAft>
                <a:spcPts val="0"/>
              </a:spcAft>
              <a:buClr>
                <a:schemeClr val="accent3"/>
              </a:buClr>
              <a:buNone/>
              <a:defRPr/>
            </a:pPr>
            <a:r>
              <a:rPr lang="en-US" b="1" dirty="0">
                <a:latin typeface="Arial" panose="020B0604020202020204" pitchFamily="34" charset="0"/>
                <a:cs typeface="Arial" panose="020B0604020202020204" pitchFamily="34" charset="0"/>
              </a:rPr>
              <a:t>O’Brien et al. (2022) (</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p>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Results showed that higher scores were obtained on the digital version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M = </a:t>
            </a:r>
            <a:r>
              <a:rPr lang="en-US" dirty="0">
                <a:latin typeface="Arial" panose="020B0604020202020204" pitchFamily="34" charset="0"/>
                <a:cs typeface="Arial" panose="020B0604020202020204" pitchFamily="34" charset="0"/>
              </a:rPr>
              <a:t>12.81) than on the paper version (</a:t>
            </a:r>
            <a:r>
              <a:rPr lang="en-US" i="1" dirty="0">
                <a:latin typeface="Arial" panose="020B0604020202020204" pitchFamily="34" charset="0"/>
                <a:cs typeface="Arial" panose="020B0604020202020204" pitchFamily="34" charset="0"/>
              </a:rPr>
              <a:t>M = </a:t>
            </a:r>
            <a:r>
              <a:rPr lang="en-US" dirty="0">
                <a:latin typeface="Arial" panose="020B0604020202020204" pitchFamily="34" charset="0"/>
                <a:cs typeface="Arial" panose="020B0604020202020204" pitchFamily="34" charset="0"/>
              </a:rPr>
              <a:t>9.50), a difference of 3.31. </a:t>
            </a:r>
          </a:p>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Pearson recommends that the evaluator provide the client with the paper response booklet and then transfer the scoring information onto the Q-interactive platform</a:t>
            </a:r>
          </a:p>
        </p:txBody>
      </p:sp>
    </p:spTree>
    <p:extLst>
      <p:ext uri="{BB962C8B-B14F-4D97-AF65-F5344CB8AC3E}">
        <p14:creationId xmlns:p14="http://schemas.microsoft.com/office/powerpoint/2010/main" val="278112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Overview </a:t>
            </a:r>
            <a:r>
              <a:rPr lang="en-US" altLang="en-US" sz="2500" dirty="0"/>
              <a:t>[1]</a:t>
            </a:r>
            <a:endParaRPr lang="en-US" altLang="en-US" sz="2800" dirty="0"/>
          </a:p>
        </p:txBody>
      </p:sp>
      <p:sp>
        <p:nvSpPr>
          <p:cNvPr id="158723" name="Rectangle 3"/>
          <p:cNvSpPr>
            <a:spLocks noGrp="1" noChangeArrowheads="1"/>
          </p:cNvSpPr>
          <p:nvPr>
            <p:ph idx="1"/>
          </p:nvPr>
        </p:nvSpPr>
        <p:spPr>
          <a:xfrm>
            <a:off x="533400" y="1600200"/>
            <a:ext cx="8305800" cy="4800600"/>
          </a:xfrm>
        </p:spPr>
        <p:txBody>
          <a:bodyPr>
            <a:noAutofit/>
          </a:bodyPr>
          <a:lstStyle/>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Inside front cover</a:t>
            </a:r>
          </a:p>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Inside back cover</a:t>
            </a:r>
          </a:p>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Organization of text</a:t>
            </a:r>
          </a:p>
          <a:p>
            <a:pPr lvl="1"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Main text: 20 chapters</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3 new chapters:</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Learning Disability (Chapter 17)</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Intellectual Disability (Chapter 18)</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Giftedness and Creativity (Chapter 19)</a:t>
            </a:r>
          </a:p>
        </p:txBody>
      </p:sp>
    </p:spTree>
    <p:extLst>
      <p:ext uri="{BB962C8B-B14F-4D97-AF65-F5344CB8AC3E}">
        <p14:creationId xmlns:p14="http://schemas.microsoft.com/office/powerpoint/2010/main" val="210484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Canadian WISC-V </a:t>
            </a:r>
            <a:r>
              <a:rPr lang="en-US" altLang="en-US" sz="2500" dirty="0"/>
              <a:t>[8]</a:t>
            </a:r>
            <a:endParaRPr lang="en-US" altLang="en-US" sz="2800" dirty="0"/>
          </a:p>
        </p:txBody>
      </p:sp>
      <p:sp>
        <p:nvSpPr>
          <p:cNvPr id="158723" name="Rectangle 3"/>
          <p:cNvSpPr>
            <a:spLocks noGrp="1" noChangeArrowheads="1"/>
          </p:cNvSpPr>
          <p:nvPr>
            <p:ph idx="1"/>
          </p:nvPr>
        </p:nvSpPr>
        <p:spPr>
          <a:xfrm>
            <a:off x="685800" y="1447800"/>
            <a:ext cx="7620000" cy="4800600"/>
          </a:xfrm>
        </p:spPr>
        <p:txBody>
          <a:bodyPr>
            <a:noAutofit/>
          </a:bodyPr>
          <a:lstStyle/>
          <a:p>
            <a:pPr marL="0" indent="0" algn="ctr" eaLnBrk="1" fontAlgn="auto" hangingPunct="1">
              <a:spcBef>
                <a:spcPts val="800"/>
              </a:spcBef>
              <a:spcAft>
                <a:spcPts val="0"/>
              </a:spcAft>
              <a:buClr>
                <a:schemeClr val="accent3"/>
              </a:buClr>
              <a:buNone/>
              <a:defRPr/>
            </a:pPr>
            <a:r>
              <a:rPr lang="en-US" b="1" dirty="0">
                <a:latin typeface="Arial" panose="020B0604020202020204" pitchFamily="34" charset="0"/>
                <a:cs typeface="Arial" panose="020B0604020202020204" pitchFamily="34" charset="0"/>
              </a:rPr>
              <a:t>O’Brien et al. (2022) (</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p>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Additional studies are needed that compare the digital and paper versions of all psychological tests.</a:t>
            </a:r>
          </a:p>
        </p:txBody>
      </p:sp>
    </p:spTree>
    <p:extLst>
      <p:ext uri="{BB962C8B-B14F-4D97-AF65-F5344CB8AC3E}">
        <p14:creationId xmlns:p14="http://schemas.microsoft.com/office/powerpoint/2010/main" val="3935696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Canadian WISC-V </a:t>
            </a:r>
            <a:r>
              <a:rPr lang="en-US" altLang="en-US" sz="2500" dirty="0"/>
              <a:t>[9]</a:t>
            </a:r>
            <a:endParaRPr lang="en-US" altLang="en-US" sz="2800" dirty="0"/>
          </a:p>
        </p:txBody>
      </p:sp>
      <p:sp>
        <p:nvSpPr>
          <p:cNvPr id="158723" name="Rectangle 3"/>
          <p:cNvSpPr>
            <a:spLocks noGrp="1" noChangeArrowheads="1"/>
          </p:cNvSpPr>
          <p:nvPr>
            <p:ph idx="1"/>
          </p:nvPr>
        </p:nvSpPr>
        <p:spPr>
          <a:xfrm>
            <a:off x="685800" y="1447800"/>
            <a:ext cx="7620000" cy="4800600"/>
          </a:xfrm>
        </p:spPr>
        <p:txBody>
          <a:bodyPr>
            <a:noAutofit/>
          </a:bodyPr>
          <a:lstStyle/>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O'Brien, A. M., Bartlett, A. N., Frost, N., &amp; Casey, J. E. (2022). Inflated scaled scores on the digital WISC-V coding subtest in a Canadian sample. </a:t>
            </a:r>
            <a:r>
              <a:rPr lang="en-US" i="1" dirty="0">
                <a:latin typeface="Arial" panose="020B0604020202020204" pitchFamily="34" charset="0"/>
                <a:cs typeface="Arial" panose="020B0604020202020204" pitchFamily="34" charset="0"/>
              </a:rPr>
              <a:t>Applied Neuropsychology: Child, 11</a:t>
            </a:r>
            <a:r>
              <a:rPr lang="en-US" dirty="0">
                <a:latin typeface="Arial" panose="020B0604020202020204" pitchFamily="34" charset="0"/>
                <a:cs typeface="Arial" panose="020B0604020202020204" pitchFamily="34" charset="0"/>
              </a:rPr>
              <a:t>(2), 150–157. https://doi.org/10.1080/21622965.2020.1773270</a:t>
            </a:r>
          </a:p>
        </p:txBody>
      </p:sp>
    </p:spTree>
    <p:extLst>
      <p:ext uri="{BB962C8B-B14F-4D97-AF65-F5344CB8AC3E}">
        <p14:creationId xmlns:p14="http://schemas.microsoft.com/office/powerpoint/2010/main" val="3415605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Statistics About SLD in Canada </a:t>
            </a:r>
            <a:br>
              <a:rPr lang="en-US" b="1" dirty="0">
                <a:effectLst>
                  <a:outerShdw blurRad="38100" dist="38100" dir="2700000" algn="tl">
                    <a:srgbClr val="DDDDDD"/>
                  </a:outerShdw>
                </a:effectLst>
              </a:rPr>
            </a:br>
            <a:r>
              <a:rPr lang="en-US" sz="1875" dirty="0"/>
              <a:t>[1] (pp. 686</a:t>
            </a:r>
            <a:r>
              <a:rPr lang="en-US" sz="2100" dirty="0">
                <a:effectLst/>
              </a:rPr>
              <a:t>–687</a:t>
            </a:r>
            <a:r>
              <a:rPr lang="en-US" sz="1875" dirty="0"/>
              <a:t>)</a:t>
            </a:r>
          </a:p>
        </p:txBody>
      </p:sp>
      <p:sp>
        <p:nvSpPr>
          <p:cNvPr id="3" name="Content Placeholder 2"/>
          <p:cNvSpPr>
            <a:spLocks noGrp="1"/>
          </p:cNvSpPr>
          <p:nvPr>
            <p:ph idx="1"/>
          </p:nvPr>
        </p:nvSpPr>
        <p:spPr>
          <a:xfrm>
            <a:off x="457200" y="1676400"/>
            <a:ext cx="8229600" cy="3867150"/>
          </a:xfrm>
        </p:spPr>
        <p:txBody>
          <a:bodyPr>
            <a:noAutofit/>
          </a:bodyPr>
          <a:lstStyle/>
          <a:p>
            <a:r>
              <a:rPr lang="en-US" dirty="0">
                <a:latin typeface="Arial" panose="020B0604020202020204" pitchFamily="34" charset="0"/>
                <a:cs typeface="Arial" panose="020B0604020202020204" pitchFamily="34" charset="0"/>
              </a:rPr>
              <a:t>The percentage of Canadian school-aged children (ages 5 to 17) that have a learning disability/disorder is 8.4% (10.6% male/6.1% female), or 422,300.</a:t>
            </a:r>
          </a:p>
          <a:p>
            <a:r>
              <a:rPr lang="en-US" dirty="0">
                <a:latin typeface="Arial" panose="020B0604020202020204" pitchFamily="34" charset="0"/>
                <a:cs typeface="Arial" panose="020B0604020202020204" pitchFamily="34" charset="0"/>
              </a:rPr>
              <a:t>Source: Canadian Health Survey on Children and Youth. (2019). </a:t>
            </a:r>
            <a:r>
              <a:rPr lang="en-US" i="1" dirty="0">
                <a:latin typeface="Arial" panose="020B0604020202020204" pitchFamily="34" charset="0"/>
                <a:cs typeface="Arial" panose="020B0604020202020204" pitchFamily="34" charset="0"/>
              </a:rPr>
              <a:t>Health characteristics of children and youth aged 1 to 17 years, Canadian Health Survey on Children and Youth 2019.</a:t>
            </a:r>
          </a:p>
        </p:txBody>
      </p:sp>
    </p:spTree>
    <p:extLst>
      <p:ext uri="{BB962C8B-B14F-4D97-AF65-F5344CB8AC3E}">
        <p14:creationId xmlns:p14="http://schemas.microsoft.com/office/powerpoint/2010/main" val="350496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DDDDDD"/>
                  </a:outerShdw>
                </a:effectLst>
              </a:rPr>
              <a:t>Reading Disorder in Canada </a:t>
            </a:r>
            <a:br>
              <a:rPr lang="en-US" b="1" dirty="0">
                <a:effectLst>
                  <a:outerShdw blurRad="38100" dist="38100" dir="2700000" algn="tl">
                    <a:srgbClr val="DDDDDD"/>
                  </a:outerShdw>
                </a:effectLst>
              </a:rPr>
            </a:br>
            <a:r>
              <a:rPr lang="en-US" sz="1875" dirty="0"/>
              <a:t>(pp. 692-695)</a:t>
            </a:r>
          </a:p>
        </p:txBody>
      </p:sp>
      <p:sp>
        <p:nvSpPr>
          <p:cNvPr id="3" name="Content Placeholder 2"/>
          <p:cNvSpPr>
            <a:spLocks noGrp="1"/>
          </p:cNvSpPr>
          <p:nvPr>
            <p:ph idx="1"/>
          </p:nvPr>
        </p:nvSpPr>
        <p:spPr>
          <a:xfrm>
            <a:off x="650929" y="1978939"/>
            <a:ext cx="8035871" cy="3793211"/>
          </a:xfrm>
        </p:spPr>
        <p:txBody>
          <a:bodyPr>
            <a:noAutofit/>
          </a:bodyPr>
          <a:lstStyle/>
          <a:p>
            <a:r>
              <a:rPr lang="en-US" dirty="0">
                <a:latin typeface="Arial" panose="020B0604020202020204" pitchFamily="34" charset="0"/>
                <a:cs typeface="Arial" panose="020B0604020202020204" pitchFamily="34" charset="0"/>
              </a:rPr>
              <a:t>Reading disorder is the most common type of SLD</a:t>
            </a:r>
          </a:p>
          <a:p>
            <a:r>
              <a:rPr lang="en-US" dirty="0">
                <a:latin typeface="Arial" panose="020B0604020202020204" pitchFamily="34" charset="0"/>
                <a:cs typeface="Arial" panose="020B0604020202020204" pitchFamily="34" charset="0"/>
              </a:rPr>
              <a:t>Approximately 80% of children with learning disabilities in Canada have reading-related difficulties (ChatGPT, April 10, 2024). [This is the same percentage found in the US.] </a:t>
            </a:r>
          </a:p>
        </p:txBody>
      </p:sp>
    </p:spTree>
    <p:extLst>
      <p:ext uri="{BB962C8B-B14F-4D97-AF65-F5344CB8AC3E}">
        <p14:creationId xmlns:p14="http://schemas.microsoft.com/office/powerpoint/2010/main" val="528618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idx="4294967295"/>
          </p:nvPr>
        </p:nvSpPr>
        <p:spPr/>
        <p:txBody>
          <a:bodyPr/>
          <a:lstStyle/>
          <a:p>
            <a:pPr eaLnBrk="1" hangingPunct="1">
              <a:defRPr/>
            </a:pPr>
            <a:r>
              <a:rPr lang="en-US" dirty="0"/>
              <a:t>Does Scatter Invalidate the </a:t>
            </a:r>
            <a:br>
              <a:rPr lang="en-US" dirty="0"/>
            </a:br>
            <a:r>
              <a:rPr lang="en-US" dirty="0"/>
              <a:t>Full Scale IQ (FSIQ)? </a:t>
            </a:r>
            <a:r>
              <a:rPr lang="en-US" sz="2000" dirty="0"/>
              <a:t>[1](pp. 367-369)</a:t>
            </a:r>
          </a:p>
        </p:txBody>
      </p:sp>
      <p:sp>
        <p:nvSpPr>
          <p:cNvPr id="122882" name="Content Placeholder 2"/>
          <p:cNvSpPr>
            <a:spLocks noGrp="1"/>
          </p:cNvSpPr>
          <p:nvPr>
            <p:ph idx="4294967295"/>
          </p:nvPr>
        </p:nvSpPr>
        <p:spPr>
          <a:xfrm>
            <a:off x="457200" y="1676400"/>
            <a:ext cx="8229600" cy="4389438"/>
          </a:xfrm>
        </p:spPr>
        <p:txBody>
          <a:bodyPr/>
          <a:lstStyle/>
          <a:p>
            <a:pPr marL="0" indent="0" algn="ctr" eaLnBrk="1" hangingPunct="1">
              <a:spcBef>
                <a:spcPts val="800"/>
              </a:spcBef>
              <a:buNone/>
              <a:defRPr/>
            </a:pPr>
            <a:r>
              <a:rPr lang="en-US" b="1" dirty="0">
                <a:latin typeface="Arial" panose="020B0604020202020204" pitchFamily="34" charset="0"/>
                <a:cs typeface="Arial" panose="020B0604020202020204" pitchFamily="34" charset="0"/>
              </a:rPr>
              <a:t>YES</a:t>
            </a:r>
          </a:p>
          <a:p>
            <a:pPr eaLnBrk="1" hangingPunct="1">
              <a:spcBef>
                <a:spcPts val="800"/>
              </a:spcBef>
              <a:defRPr/>
            </a:pPr>
            <a:r>
              <a:rPr lang="en-US" dirty="0">
                <a:latin typeface="Arial" panose="020B0604020202020204" pitchFamily="34" charset="0"/>
                <a:cs typeface="Arial" panose="020B0604020202020204" pitchFamily="34" charset="0"/>
              </a:rPr>
              <a:t>Kaufman &amp; Lichtenberger (1999) advised that WAIS-III FSIQ may be meaningless and uninterpretable if there is a large difference between the Verbal and Performance IQs or if there is too much scatter among the subtests</a:t>
            </a:r>
          </a:p>
          <a:p>
            <a:pPr eaLnBrk="1" hangingPunct="1">
              <a:spcBef>
                <a:spcPts val="800"/>
              </a:spcBef>
              <a:defRPr/>
            </a:pPr>
            <a:r>
              <a:rPr lang="en-US" dirty="0">
                <a:latin typeface="Arial" panose="020B0604020202020204" pitchFamily="34" charset="0"/>
                <a:cs typeface="Arial" panose="020B0604020202020204" pitchFamily="34" charset="0"/>
              </a:rPr>
              <a:t>Same advice was given for the WISC-III and WPPSI-R by Kaufman &amp; Lichtenberger (2000)</a:t>
            </a:r>
          </a:p>
        </p:txBody>
      </p:sp>
    </p:spTree>
    <p:extLst>
      <p:ext uri="{BB962C8B-B14F-4D97-AF65-F5344CB8AC3E}">
        <p14:creationId xmlns:p14="http://schemas.microsoft.com/office/powerpoint/2010/main" val="13330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idx="4294967295"/>
          </p:nvPr>
        </p:nvSpPr>
        <p:spPr/>
        <p:txBody>
          <a:bodyPr/>
          <a:lstStyle/>
          <a:p>
            <a:pPr eaLnBrk="1" hangingPunct="1">
              <a:defRPr/>
            </a:pPr>
            <a:r>
              <a:rPr lang="en-US" dirty="0"/>
              <a:t>Does Scatter Invalidate the </a:t>
            </a:r>
            <a:br>
              <a:rPr lang="en-US" dirty="0"/>
            </a:br>
            <a:r>
              <a:rPr lang="en-US" dirty="0"/>
              <a:t>Full Scale IQ (FSIQ)? </a:t>
            </a:r>
            <a:r>
              <a:rPr lang="en-US" sz="2000" dirty="0"/>
              <a:t>[2](pp. 367-369)</a:t>
            </a:r>
          </a:p>
        </p:txBody>
      </p:sp>
      <p:sp>
        <p:nvSpPr>
          <p:cNvPr id="122882" name="Content Placeholder 2"/>
          <p:cNvSpPr>
            <a:spLocks noGrp="1"/>
          </p:cNvSpPr>
          <p:nvPr>
            <p:ph idx="4294967295"/>
          </p:nvPr>
        </p:nvSpPr>
        <p:spPr>
          <a:xfrm>
            <a:off x="457200" y="1676400"/>
            <a:ext cx="8229600" cy="4389438"/>
          </a:xfrm>
        </p:spPr>
        <p:txBody>
          <a:bodyPr/>
          <a:lstStyle/>
          <a:p>
            <a:pPr marL="0" indent="0" algn="ctr" eaLnBrk="1" hangingPunct="1">
              <a:spcBef>
                <a:spcPts val="800"/>
              </a:spcBef>
              <a:buNone/>
              <a:defRPr/>
            </a:pPr>
            <a:r>
              <a:rPr lang="en-US" b="1" dirty="0">
                <a:latin typeface="Arial" panose="020B0604020202020204" pitchFamily="34" charset="0"/>
                <a:cs typeface="Arial" panose="020B0604020202020204" pitchFamily="34" charset="0"/>
              </a:rPr>
              <a:t>YES (</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p>
          <a:p>
            <a:pPr eaLnBrk="1" hangingPunct="1">
              <a:spcBef>
                <a:spcPts val="800"/>
              </a:spcBef>
              <a:defRPr/>
            </a:pPr>
            <a:r>
              <a:rPr lang="en-US" dirty="0">
                <a:latin typeface="Arial" panose="020B0604020202020204" pitchFamily="34" charset="0"/>
                <a:cs typeface="Arial" panose="020B0604020202020204" pitchFamily="34" charset="0"/>
              </a:rPr>
              <a:t>Global IQs are rendered </a:t>
            </a:r>
            <a:r>
              <a:rPr lang="en-US" dirty="0" err="1">
                <a:latin typeface="Arial" panose="020B0604020202020204" pitchFamily="34" charset="0"/>
                <a:cs typeface="Arial" panose="020B0604020202020204" pitchFamily="34" charset="0"/>
              </a:rPr>
              <a:t>uniterpretable</a:t>
            </a:r>
            <a:r>
              <a:rPr lang="en-US" dirty="0">
                <a:latin typeface="Arial" panose="020B0604020202020204" pitchFamily="34" charset="0"/>
                <a:cs typeface="Arial" panose="020B0604020202020204" pitchFamily="34" charset="0"/>
              </a:rPr>
              <a:t> by significant variability among their parts—Flanagan &amp; Kaufman (2004)</a:t>
            </a:r>
          </a:p>
          <a:p>
            <a:pPr eaLnBrk="1" hangingPunct="1">
              <a:spcBef>
                <a:spcPts val="800"/>
              </a:spcBef>
              <a:defRPr/>
            </a:pPr>
            <a:r>
              <a:rPr lang="en-US" dirty="0">
                <a:latin typeface="Arial" panose="020B0604020202020204" pitchFamily="34" charset="0"/>
                <a:cs typeface="Arial" panose="020B0604020202020204" pitchFamily="34" charset="0"/>
              </a:rPr>
              <a:t>When the Index scores are variable, the FSIQ is less valid—Fiorello et al. (2007)</a:t>
            </a:r>
          </a:p>
          <a:p>
            <a:pPr eaLnBrk="1" hangingPunct="1">
              <a:spcBef>
                <a:spcPts val="800"/>
              </a:spcBef>
              <a:defRPr/>
            </a:pPr>
            <a:r>
              <a:rPr lang="en-US" dirty="0">
                <a:latin typeface="Arial" panose="020B0604020202020204" pitchFamily="34" charset="0"/>
                <a:cs typeface="Arial" panose="020B0604020202020204" pitchFamily="34" charset="0"/>
              </a:rPr>
              <a:t>The construct validity of FSIQ is diminished when variability is present—Hale et al. (2007)</a:t>
            </a:r>
          </a:p>
          <a:p>
            <a:pPr eaLnBrk="1" hangingPunct="1">
              <a:spcBef>
                <a:spcPts val="800"/>
              </a:spcBef>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505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idx="4294967295"/>
          </p:nvPr>
        </p:nvSpPr>
        <p:spPr/>
        <p:txBody>
          <a:bodyPr/>
          <a:lstStyle/>
          <a:p>
            <a:pPr eaLnBrk="1" hangingPunct="1">
              <a:defRPr/>
            </a:pPr>
            <a:r>
              <a:rPr lang="en-US" dirty="0"/>
              <a:t>Does Scatter Invalidate the </a:t>
            </a:r>
            <a:br>
              <a:rPr lang="en-US" dirty="0"/>
            </a:br>
            <a:r>
              <a:rPr lang="en-US" dirty="0"/>
              <a:t>Full Scale IQ (FSIQ)? </a:t>
            </a:r>
            <a:r>
              <a:rPr lang="en-US" sz="2000" dirty="0"/>
              <a:t>[3] (pp. 367-369)</a:t>
            </a:r>
          </a:p>
        </p:txBody>
      </p:sp>
      <p:sp>
        <p:nvSpPr>
          <p:cNvPr id="122882" name="Content Placeholder 2"/>
          <p:cNvSpPr>
            <a:spLocks noGrp="1"/>
          </p:cNvSpPr>
          <p:nvPr>
            <p:ph idx="4294967295"/>
          </p:nvPr>
        </p:nvSpPr>
        <p:spPr>
          <a:xfrm>
            <a:off x="457200" y="1676400"/>
            <a:ext cx="8229600" cy="4389438"/>
          </a:xfrm>
        </p:spPr>
        <p:txBody>
          <a:bodyPr/>
          <a:lstStyle/>
          <a:p>
            <a:pPr marL="0" indent="0" algn="ctr" eaLnBrk="1" hangingPunct="1">
              <a:spcBef>
                <a:spcPts val="800"/>
              </a:spcBef>
              <a:buNone/>
              <a:defRPr/>
            </a:pPr>
            <a:r>
              <a:rPr lang="en-US" b="1" dirty="0">
                <a:latin typeface="Arial" panose="020B0604020202020204" pitchFamily="34" charset="0"/>
                <a:cs typeface="Arial" panose="020B0604020202020204" pitchFamily="34" charset="0"/>
              </a:rPr>
              <a:t>YES (</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p>
          <a:p>
            <a:pPr eaLnBrk="1" hangingPunct="1">
              <a:spcBef>
                <a:spcPts val="800"/>
              </a:spcBef>
              <a:defRPr/>
            </a:pPr>
            <a:r>
              <a:rPr lang="en-US" dirty="0">
                <a:latin typeface="Arial" panose="020B0604020202020204" pitchFamily="34" charset="0"/>
                <a:cs typeface="Arial" panose="020B0604020202020204" pitchFamily="34" charset="0"/>
              </a:rPr>
              <a:t>The FSIQ becomes contaminated with a high degree of differences among index scores—</a:t>
            </a:r>
            <a:r>
              <a:rPr lang="en-US" dirty="0" err="1">
                <a:latin typeface="Arial" panose="020B0604020202020204" pitchFamily="34" charset="0"/>
                <a:cs typeface="Arial" panose="020B0604020202020204" pitchFamily="34" charset="0"/>
              </a:rPr>
              <a:t>Groth-Marnat</a:t>
            </a:r>
            <a:r>
              <a:rPr lang="en-US" dirty="0">
                <a:latin typeface="Arial" panose="020B0604020202020204" pitchFamily="34" charset="0"/>
                <a:cs typeface="Arial" panose="020B0604020202020204" pitchFamily="34" charset="0"/>
              </a:rPr>
              <a:t> (2009)</a:t>
            </a:r>
          </a:p>
          <a:p>
            <a:pPr eaLnBrk="1" hangingPunct="1">
              <a:spcBef>
                <a:spcPts val="800"/>
              </a:spcBef>
              <a:defRPr/>
            </a:pPr>
            <a:r>
              <a:rPr lang="en-US" dirty="0">
                <a:latin typeface="Arial" panose="020B0604020202020204" pitchFamily="34" charset="0"/>
                <a:cs typeface="Arial" panose="020B0604020202020204" pitchFamily="34" charset="0"/>
              </a:rPr>
              <a:t>See other sources on pp 367-368.</a:t>
            </a:r>
          </a:p>
        </p:txBody>
      </p:sp>
    </p:spTree>
    <p:extLst>
      <p:ext uri="{BB962C8B-B14F-4D97-AF65-F5344CB8AC3E}">
        <p14:creationId xmlns:p14="http://schemas.microsoft.com/office/powerpoint/2010/main" val="180333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idx="4294967295"/>
          </p:nvPr>
        </p:nvSpPr>
        <p:spPr/>
        <p:txBody>
          <a:bodyPr/>
          <a:lstStyle/>
          <a:p>
            <a:pPr eaLnBrk="1" hangingPunct="1">
              <a:defRPr/>
            </a:pPr>
            <a:r>
              <a:rPr lang="en-US" dirty="0"/>
              <a:t>Does Scatter Invalidate the </a:t>
            </a:r>
            <a:br>
              <a:rPr lang="en-US" dirty="0"/>
            </a:br>
            <a:r>
              <a:rPr lang="en-US" dirty="0"/>
              <a:t>Full Scale IQ (FSIQ)? </a:t>
            </a:r>
            <a:r>
              <a:rPr lang="en-US" sz="2000" dirty="0"/>
              <a:t>[4] (pp. 367-369)</a:t>
            </a:r>
          </a:p>
        </p:txBody>
      </p:sp>
      <p:sp>
        <p:nvSpPr>
          <p:cNvPr id="122882" name="Content Placeholder 2"/>
          <p:cNvSpPr>
            <a:spLocks noGrp="1"/>
          </p:cNvSpPr>
          <p:nvPr>
            <p:ph idx="4294967295"/>
          </p:nvPr>
        </p:nvSpPr>
        <p:spPr>
          <a:xfrm>
            <a:off x="457200" y="1676400"/>
            <a:ext cx="8229600" cy="4389438"/>
          </a:xfrm>
        </p:spPr>
        <p:txBody>
          <a:bodyPr/>
          <a:lstStyle/>
          <a:p>
            <a:pPr marL="0" indent="0" algn="ctr" eaLnBrk="1" hangingPunct="1">
              <a:spcBef>
                <a:spcPts val="800"/>
              </a:spcBef>
              <a:buNone/>
              <a:defRPr/>
            </a:pPr>
            <a:r>
              <a:rPr lang="en-US" b="1" dirty="0">
                <a:latin typeface="Arial" panose="020B0604020202020204" pitchFamily="34" charset="0"/>
                <a:cs typeface="Arial" panose="020B0604020202020204" pitchFamily="34" charset="0"/>
              </a:rPr>
              <a:t>NO</a:t>
            </a:r>
          </a:p>
          <a:p>
            <a:pPr eaLnBrk="1" hangingPunct="1">
              <a:spcBef>
                <a:spcPts val="800"/>
              </a:spcBef>
              <a:defRPr/>
            </a:pPr>
            <a:r>
              <a:rPr lang="en-US" dirty="0">
                <a:latin typeface="Arial" panose="020B0604020202020204" pitchFamily="34" charset="0"/>
                <a:cs typeface="Arial" panose="020B0604020202020204" pitchFamily="34" charset="0"/>
              </a:rPr>
              <a:t>The FSIQ is a robust predictor of achievement for both regular and clinical samples, regardless of factor variability—Watkins, Glutting, &amp; Lei (2007; see p. 368 in text)</a:t>
            </a:r>
          </a:p>
          <a:p>
            <a:pPr eaLnBrk="1" hangingPunct="1">
              <a:spcBef>
                <a:spcPts val="800"/>
              </a:spcBef>
              <a:defRPr/>
            </a:pPr>
            <a:r>
              <a:rPr lang="en-US" dirty="0">
                <a:latin typeface="Arial" panose="020B0604020202020204" pitchFamily="34" charset="0"/>
                <a:cs typeface="Arial" panose="020B0604020202020204" pitchFamily="34" charset="0"/>
              </a:rPr>
              <a:t>The FSIQ is equally valid at all levels of scatter—Daniel (2007)</a:t>
            </a:r>
          </a:p>
        </p:txBody>
      </p:sp>
    </p:spTree>
    <p:extLst>
      <p:ext uri="{BB962C8B-B14F-4D97-AF65-F5344CB8AC3E}">
        <p14:creationId xmlns:p14="http://schemas.microsoft.com/office/powerpoint/2010/main" val="1864744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idx="4294967295"/>
          </p:nvPr>
        </p:nvSpPr>
        <p:spPr/>
        <p:txBody>
          <a:bodyPr/>
          <a:lstStyle/>
          <a:p>
            <a:pPr eaLnBrk="1" hangingPunct="1">
              <a:defRPr/>
            </a:pPr>
            <a:r>
              <a:rPr lang="en-US" dirty="0"/>
              <a:t>Does Scatter Invalidate the </a:t>
            </a:r>
            <a:br>
              <a:rPr lang="en-US" dirty="0"/>
            </a:br>
            <a:r>
              <a:rPr lang="en-US" dirty="0"/>
              <a:t>Full Scale IQ (FSIQ)? </a:t>
            </a:r>
            <a:r>
              <a:rPr lang="en-US" sz="2000" dirty="0"/>
              <a:t>[5] (pp. 367-369)</a:t>
            </a:r>
          </a:p>
        </p:txBody>
      </p:sp>
      <p:sp>
        <p:nvSpPr>
          <p:cNvPr id="122882" name="Content Placeholder 2"/>
          <p:cNvSpPr>
            <a:spLocks noGrp="1"/>
          </p:cNvSpPr>
          <p:nvPr>
            <p:ph idx="4294967295"/>
          </p:nvPr>
        </p:nvSpPr>
        <p:spPr>
          <a:xfrm>
            <a:off x="457200" y="1676400"/>
            <a:ext cx="8229600" cy="4389438"/>
          </a:xfrm>
        </p:spPr>
        <p:txBody>
          <a:bodyPr/>
          <a:lstStyle/>
          <a:p>
            <a:pPr marL="0" indent="0" algn="ctr" eaLnBrk="1" hangingPunct="1">
              <a:spcBef>
                <a:spcPts val="800"/>
              </a:spcBef>
              <a:buNone/>
              <a:defRPr/>
            </a:pPr>
            <a:r>
              <a:rPr lang="en-US" b="1" dirty="0">
                <a:latin typeface="Arial" panose="020B0604020202020204" pitchFamily="34" charset="0"/>
                <a:cs typeface="Arial" panose="020B0604020202020204" pitchFamily="34" charset="0"/>
              </a:rPr>
              <a:t>NO (</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p>
          <a:p>
            <a:pPr eaLnBrk="1" hangingPunct="1">
              <a:spcBef>
                <a:spcPts val="800"/>
              </a:spcBef>
              <a:defRPr/>
            </a:pPr>
            <a:r>
              <a:rPr lang="en-US" dirty="0">
                <a:latin typeface="Arial" panose="020B0604020202020204" pitchFamily="34" charset="0"/>
                <a:cs typeface="Arial" panose="020B0604020202020204" pitchFamily="34" charset="0"/>
              </a:rPr>
              <a:t>In KABC-II, the general factor and broad abilities can be interpreted even when there is scatter—McGill (2016)</a:t>
            </a:r>
          </a:p>
          <a:p>
            <a:pPr eaLnBrk="1" hangingPunct="1">
              <a:spcBef>
                <a:spcPts val="800"/>
              </a:spcBef>
              <a:defRPr/>
            </a:pPr>
            <a:r>
              <a:rPr lang="en-US" dirty="0">
                <a:latin typeface="Arial" panose="020B0604020202020204" pitchFamily="34" charset="0"/>
                <a:cs typeface="Arial" panose="020B0604020202020204" pitchFamily="34" charset="0"/>
              </a:rPr>
              <a:t>The FSIQ is a valid predictor of academic achievement even in the presence of significant scatter—Freberg et al. (2008)</a:t>
            </a:r>
          </a:p>
        </p:txBody>
      </p:sp>
    </p:spTree>
    <p:extLst>
      <p:ext uri="{BB962C8B-B14F-4D97-AF65-F5344CB8AC3E}">
        <p14:creationId xmlns:p14="http://schemas.microsoft.com/office/powerpoint/2010/main" val="2673873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CD36A-62BC-A86E-8233-7ED784ABECA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ICD-11</a:t>
            </a:r>
            <a:r>
              <a:rPr lang="en-US" sz="2500" dirty="0">
                <a:latin typeface="Arial" panose="020B0604020202020204" pitchFamily="34" charset="0"/>
                <a:cs typeface="Arial" panose="020B0604020202020204" pitchFamily="34" charset="0"/>
              </a:rPr>
              <a:t>[1]</a:t>
            </a:r>
            <a:endParaRPr lang="en-US" sz="2500" dirty="0"/>
          </a:p>
        </p:txBody>
      </p:sp>
      <p:sp>
        <p:nvSpPr>
          <p:cNvPr id="3" name="Content Placeholder 2">
            <a:extLst>
              <a:ext uri="{FF2B5EF4-FFF2-40B4-BE49-F238E27FC236}">
                <a16:creationId xmlns:a16="http://schemas.microsoft.com/office/drawing/2014/main" xmlns="" id="{3558FB60-5A2A-D74B-97B4-67FC60C6A727}"/>
              </a:ext>
            </a:extLst>
          </p:cNvPr>
          <p:cNvSpPr>
            <a:spLocks noGrp="1"/>
          </p:cNvSpPr>
          <p:nvPr>
            <p:ph idx="1"/>
          </p:nvPr>
        </p:nvSpPr>
        <p:spPr>
          <a:xfrm>
            <a:off x="457200" y="1417638"/>
            <a:ext cx="8229600" cy="4525963"/>
          </a:xfrm>
        </p:spPr>
        <p:txBody>
          <a:bodyPr/>
          <a:lstStyle/>
          <a:p>
            <a:r>
              <a:rPr lang="en-US" i="1" dirty="0">
                <a:latin typeface="Arial" panose="020B0604020202020204" pitchFamily="34" charset="0"/>
                <a:cs typeface="Arial" panose="020B0604020202020204" pitchFamily="34" charset="0"/>
              </a:rPr>
              <a:t>ICD-11</a:t>
            </a:r>
            <a:r>
              <a:rPr lang="en-US" dirty="0">
                <a:latin typeface="Arial" panose="020B0604020202020204" pitchFamily="34" charset="0"/>
                <a:cs typeface="Arial" panose="020B0604020202020204" pitchFamily="34" charset="0"/>
              </a:rPr>
              <a:t> was released by the World Health Organization (WHO) in June 2018.</a:t>
            </a:r>
          </a:p>
          <a:p>
            <a:r>
              <a:rPr lang="en-US" dirty="0">
                <a:latin typeface="Arial" panose="020B0604020202020204" pitchFamily="34" charset="0"/>
                <a:cs typeface="Arial" panose="020B0604020202020204" pitchFamily="34" charset="0"/>
              </a:rPr>
              <a:t>Smaller updates and revisions often occur to address emerging health issues, new diseases, or changes in medical terminology.</a:t>
            </a:r>
          </a:p>
          <a:p>
            <a:r>
              <a:rPr lang="en-US" i="1" dirty="0">
                <a:latin typeface="Arial" panose="020B0604020202020204" pitchFamily="34" charset="0"/>
                <a:cs typeface="Arial" panose="020B0604020202020204" pitchFamily="34" charset="0"/>
              </a:rPr>
              <a:t>ICD-11</a:t>
            </a:r>
            <a:r>
              <a:rPr lang="en-US" dirty="0">
                <a:latin typeface="Arial" panose="020B0604020202020204" pitchFamily="34" charset="0"/>
                <a:cs typeface="Arial" panose="020B0604020202020204" pitchFamily="34" charset="0"/>
              </a:rPr>
              <a:t> is fully electronic and provides access to 17,000 diagnostic categories, with over 100,000 medical diagnostic index terms.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687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Overview </a:t>
            </a:r>
            <a:r>
              <a:rPr lang="en-US" altLang="en-US" sz="2500" dirty="0"/>
              <a:t>[2]</a:t>
            </a:r>
            <a:endParaRPr lang="en-US" altLang="en-US" sz="2800" dirty="0"/>
          </a:p>
        </p:txBody>
      </p:sp>
      <p:sp>
        <p:nvSpPr>
          <p:cNvPr id="158723" name="Rectangle 3"/>
          <p:cNvSpPr>
            <a:spLocks noGrp="1" noChangeArrowheads="1"/>
          </p:cNvSpPr>
          <p:nvPr>
            <p:ph idx="1"/>
          </p:nvPr>
        </p:nvSpPr>
        <p:spPr>
          <a:xfrm>
            <a:off x="352697" y="1371600"/>
            <a:ext cx="8305800" cy="4800600"/>
          </a:xfrm>
        </p:spPr>
        <p:txBody>
          <a:bodyPr>
            <a:noAutofit/>
          </a:bodyPr>
          <a:lstStyle/>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Organization of text (</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a:p>
            <a:pPr lvl="1"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Resource Guide: 15 appendixes</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Appendixes A through G cover specialized information about the major IQ tests</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Note that Table A-15 in Appendix A provides an administrative checklist for the WISC-V Q-interactive</a:t>
            </a:r>
          </a:p>
        </p:txBody>
      </p:sp>
    </p:spTree>
    <p:extLst>
      <p:ext uri="{BB962C8B-B14F-4D97-AF65-F5344CB8AC3E}">
        <p14:creationId xmlns:p14="http://schemas.microsoft.com/office/powerpoint/2010/main" val="1581422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CD36A-62BC-A86E-8233-7ED784ABECA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ICD-11</a:t>
            </a:r>
            <a:r>
              <a:rPr lang="en-US" sz="2500" dirty="0">
                <a:latin typeface="Arial" panose="020B0604020202020204" pitchFamily="34" charset="0"/>
                <a:cs typeface="Arial" panose="020B0604020202020204" pitchFamily="34" charset="0"/>
              </a:rPr>
              <a:t>[2]</a:t>
            </a:r>
            <a:endParaRPr lang="en-US" sz="2500" dirty="0"/>
          </a:p>
        </p:txBody>
      </p:sp>
      <p:sp>
        <p:nvSpPr>
          <p:cNvPr id="3" name="Content Placeholder 2">
            <a:extLst>
              <a:ext uri="{FF2B5EF4-FFF2-40B4-BE49-F238E27FC236}">
                <a16:creationId xmlns:a16="http://schemas.microsoft.com/office/drawing/2014/main" xmlns="" id="{3558FB60-5A2A-D74B-97B4-67FC60C6A727}"/>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TABLE 6.1: </a:t>
            </a:r>
            <a:r>
              <a:rPr lang="en-US" dirty="0" err="1">
                <a:latin typeface="Arial" panose="020B0604020202020204" pitchFamily="34" charset="0"/>
                <a:cs typeface="Arial" panose="020B0604020202020204" pitchFamily="34" charset="0"/>
              </a:rPr>
              <a:t>Behavioural</a:t>
            </a:r>
            <a:r>
              <a:rPr lang="en-US" dirty="0">
                <a:latin typeface="Arial" panose="020B0604020202020204" pitchFamily="34" charset="0"/>
                <a:cs typeface="Arial" panose="020B0604020202020204" pitchFamily="34" charset="0"/>
              </a:rPr>
              <a:t> Indicators Of Intellectual Functioning [see Table 18-2 on pp. 728-729 for a brief overview of the table]</a:t>
            </a:r>
          </a:p>
          <a:p>
            <a:r>
              <a:rPr lang="en-US" dirty="0">
                <a:latin typeface="Arial" panose="020B0604020202020204" pitchFamily="34" charset="0"/>
                <a:cs typeface="Arial" panose="020B0604020202020204" pitchFamily="34" charset="0"/>
              </a:rPr>
              <a:t>Link: https://icd.who.int/browse/2024-01/mms/en#605267007</a:t>
            </a:r>
          </a:p>
        </p:txBody>
      </p:sp>
    </p:spTree>
    <p:extLst>
      <p:ext uri="{BB962C8B-B14F-4D97-AF65-F5344CB8AC3E}">
        <p14:creationId xmlns:p14="http://schemas.microsoft.com/office/powerpoint/2010/main" val="3968373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CD36A-62BC-A86E-8233-7ED784ABECA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ICD-11</a:t>
            </a:r>
            <a:r>
              <a:rPr lang="en-US" sz="2500" dirty="0">
                <a:latin typeface="Arial" panose="020B0604020202020204" pitchFamily="34" charset="0"/>
                <a:cs typeface="Arial" panose="020B0604020202020204" pitchFamily="34" charset="0"/>
              </a:rPr>
              <a:t>[2]</a:t>
            </a:r>
            <a:endParaRPr lang="en-US" sz="2500" dirty="0"/>
          </a:p>
        </p:txBody>
      </p:sp>
      <p:sp>
        <p:nvSpPr>
          <p:cNvPr id="3" name="Content Placeholder 2">
            <a:extLst>
              <a:ext uri="{FF2B5EF4-FFF2-40B4-BE49-F238E27FC236}">
                <a16:creationId xmlns:a16="http://schemas.microsoft.com/office/drawing/2014/main" xmlns="" id="{3558FB60-5A2A-D74B-97B4-67FC60C6A727}"/>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Link: </a:t>
            </a:r>
            <a:r>
              <a:rPr lang="en-US" dirty="0">
                <a:latin typeface="Arial" panose="020B0604020202020204" pitchFamily="34" charset="0"/>
                <a:cs typeface="Arial" panose="020B0604020202020204" pitchFamily="34" charset="0"/>
                <a:hlinkClick r:id="rId2"/>
              </a:rPr>
              <a:t>https://icd.who.int/browse/2024-01/mms/en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Source: ChatGPT and Google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213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irHearing"/>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1636713" y="0"/>
            <a:ext cx="6288087" cy="6858000"/>
          </a:xfrm>
        </p:spPr>
      </p:pic>
    </p:spTree>
    <p:extLst>
      <p:ext uri="{BB962C8B-B14F-4D97-AF65-F5344CB8AC3E}">
        <p14:creationId xmlns:p14="http://schemas.microsoft.com/office/powerpoint/2010/main" val="963624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000" y="0"/>
            <a:ext cx="8585200" cy="6770688"/>
          </a:xfrm>
        </p:spPr>
      </p:pic>
    </p:spTree>
    <p:extLst>
      <p:ext uri="{BB962C8B-B14F-4D97-AF65-F5344CB8AC3E}">
        <p14:creationId xmlns:p14="http://schemas.microsoft.com/office/powerpoint/2010/main" val="93146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1</a:t>
            </a:r>
          </a:p>
        </p:txBody>
      </p:sp>
      <p:sp>
        <p:nvSpPr>
          <p:cNvPr id="2051" name="Rectangle 3"/>
          <p:cNvSpPr>
            <a:spLocks noGrp="1" noChangeArrowheads="1"/>
          </p:cNvSpPr>
          <p:nvPr>
            <p:ph type="subTitle" idx="1"/>
          </p:nvPr>
        </p:nvSpPr>
        <p:spPr>
          <a:xfrm>
            <a:off x="496111" y="3853738"/>
            <a:ext cx="8171234" cy="914897"/>
          </a:xfrm>
        </p:spPr>
        <p:txBody>
          <a:bodyPr>
            <a:noAutofit/>
          </a:bodyPr>
          <a:lstStyle/>
          <a:p>
            <a:pPr algn="ctr"/>
            <a:r>
              <a:rPr lang="en-US" sz="3600" b="1" dirty="0"/>
              <a:t>Challenges in Assessing Children: </a:t>
            </a:r>
            <a:br>
              <a:rPr lang="en-US" sz="3600" b="1" dirty="0"/>
            </a:br>
            <a:r>
              <a:rPr lang="en-US" sz="3600" b="1" dirty="0"/>
              <a:t>The Process</a:t>
            </a:r>
            <a:br>
              <a:rPr lang="en-US" sz="3600" b="1" dirty="0"/>
            </a:br>
            <a:endParaRPr lang="en-US" sz="3600" b="1" dirty="0"/>
          </a:p>
        </p:txBody>
      </p:sp>
    </p:spTree>
    <p:extLst>
      <p:ext uri="{BB962C8B-B14F-4D97-AF65-F5344CB8AC3E}">
        <p14:creationId xmlns:p14="http://schemas.microsoft.com/office/powerpoint/2010/main" val="354701609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Chapter 1</a:t>
            </a:r>
            <a:r>
              <a:rPr lang="en-US" altLang="en-US" sz="5600" dirty="0"/>
              <a:t> </a:t>
            </a:r>
            <a:r>
              <a:rPr lang="en-US" altLang="en-US" sz="2500" dirty="0"/>
              <a:t>[1]</a:t>
            </a:r>
            <a:endParaRPr lang="en-US" altLang="en-US" sz="2800" dirty="0"/>
          </a:p>
        </p:txBody>
      </p:sp>
      <p:sp>
        <p:nvSpPr>
          <p:cNvPr id="158723" name="Rectangle 3"/>
          <p:cNvSpPr>
            <a:spLocks noGrp="1" noChangeArrowheads="1"/>
          </p:cNvSpPr>
          <p:nvPr>
            <p:ph idx="1"/>
          </p:nvPr>
        </p:nvSpPr>
        <p:spPr>
          <a:xfrm>
            <a:off x="533400" y="1600200"/>
            <a:ext cx="7620000" cy="4800600"/>
          </a:xfrm>
        </p:spPr>
        <p:txBody>
          <a:bodyPr>
            <a:normAutofit/>
          </a:bodyPr>
          <a:lstStyle/>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Informal assessments: Table 1-1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 10)</a:t>
            </a:r>
          </a:p>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Multimethod assessment</a:t>
            </a:r>
          </a:p>
          <a:p>
            <a:pPr lvl="1" eaLnBrk="1" fontAlgn="auto" hangingPunct="1">
              <a:spcBef>
                <a:spcPts val="800"/>
              </a:spcBef>
              <a:spcAft>
                <a:spcPts val="0"/>
              </a:spcAft>
              <a:buClr>
                <a:schemeClr val="accent3"/>
              </a:buClr>
              <a:defRPr/>
            </a:pPr>
            <a:r>
              <a:rPr lang="en-US" sz="3200" dirty="0">
                <a:latin typeface="Arial" panose="020B0604020202020204" pitchFamily="34" charset="0"/>
                <a:cs typeface="Arial" panose="020B0604020202020204" pitchFamily="34" charset="0"/>
              </a:rPr>
              <a:t>Figure 1-3 (p. 11)</a:t>
            </a:r>
          </a:p>
          <a:p>
            <a:pPr lvl="1" eaLnBrk="1" fontAlgn="auto" hangingPunct="1">
              <a:spcBef>
                <a:spcPts val="800"/>
              </a:spcBef>
              <a:spcAft>
                <a:spcPts val="0"/>
              </a:spcAft>
              <a:buClr>
                <a:schemeClr val="accent3"/>
              </a:buClr>
              <a:defRPr/>
            </a:pPr>
            <a:r>
              <a:rPr lang="en-US" sz="3200" dirty="0">
                <a:latin typeface="Arial" panose="020B0604020202020204" pitchFamily="34" charset="0"/>
                <a:cs typeface="Arial" panose="020B0604020202020204" pitchFamily="34" charset="0"/>
              </a:rPr>
              <a:t>Exhibit 1-3 (p. 13)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Chapter 1</a:t>
            </a:r>
            <a:r>
              <a:rPr lang="en-US" altLang="en-US" sz="5600" dirty="0"/>
              <a:t> </a:t>
            </a:r>
            <a:r>
              <a:rPr lang="en-US" altLang="en-US" sz="2500" dirty="0"/>
              <a:t>[2]</a:t>
            </a:r>
            <a:endParaRPr lang="en-US" altLang="en-US" sz="2800" dirty="0"/>
          </a:p>
        </p:txBody>
      </p:sp>
      <p:sp>
        <p:nvSpPr>
          <p:cNvPr id="158723" name="Rectangle 3"/>
          <p:cNvSpPr>
            <a:spLocks noGrp="1" noChangeArrowheads="1"/>
          </p:cNvSpPr>
          <p:nvPr>
            <p:ph idx="1"/>
          </p:nvPr>
        </p:nvSpPr>
        <p:spPr>
          <a:xfrm>
            <a:off x="533400" y="1600200"/>
            <a:ext cx="7620000" cy="4800600"/>
          </a:xfrm>
        </p:spPr>
        <p:txBody>
          <a:bodyPr>
            <a:normAutofit/>
          </a:bodyPr>
          <a:lstStyle/>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Reviewing assessment measures: Exhibit 1-4 (p. 17)</a:t>
            </a:r>
          </a:p>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Decision-making model: Figure 1-5 (p. 21)</a:t>
            </a:r>
          </a:p>
          <a:p>
            <a:pPr marL="0" indent="0" eaLnBrk="1" fontAlgn="auto" hangingPunct="1">
              <a:spcBef>
                <a:spcPts val="800"/>
              </a:spcBef>
              <a:spcAft>
                <a:spcPts val="0"/>
              </a:spcAft>
              <a:buClr>
                <a:schemeClr val="accent3"/>
              </a:buClr>
              <a:buFont typeface="Wingdings" pitchFamily="2" charset="2"/>
              <a:buNone/>
              <a:defRPr/>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Chapter 1</a:t>
            </a:r>
            <a:r>
              <a:rPr lang="en-US" altLang="en-US" sz="5600" dirty="0"/>
              <a:t> </a:t>
            </a:r>
            <a:r>
              <a:rPr lang="en-US" altLang="en-US" sz="2500" dirty="0"/>
              <a:t>[3]</a:t>
            </a:r>
            <a:endParaRPr lang="en-US" altLang="en-US" sz="2800" dirty="0"/>
          </a:p>
        </p:txBody>
      </p:sp>
      <p:sp>
        <p:nvSpPr>
          <p:cNvPr id="158723" name="Rectangle 3"/>
          <p:cNvSpPr>
            <a:spLocks noGrp="1" noChangeArrowheads="1"/>
          </p:cNvSpPr>
          <p:nvPr>
            <p:ph idx="1"/>
          </p:nvPr>
        </p:nvSpPr>
        <p:spPr>
          <a:xfrm>
            <a:off x="533400" y="1295400"/>
            <a:ext cx="7848600" cy="4800600"/>
          </a:xfrm>
        </p:spPr>
        <p:txBody>
          <a:bodyPr>
            <a:noAutofit/>
          </a:bodyPr>
          <a:lstStyle/>
          <a:p>
            <a:pPr marL="0" indent="0" algn="ctr" eaLnBrk="1" fontAlgn="auto" hangingPunct="1">
              <a:spcBef>
                <a:spcPts val="800"/>
              </a:spcBef>
              <a:spcAft>
                <a:spcPts val="0"/>
              </a:spcAft>
              <a:buClr>
                <a:schemeClr val="accent3"/>
              </a:buClr>
              <a:buNone/>
              <a:defRPr/>
            </a:pPr>
            <a:r>
              <a:rPr lang="en-US" b="1" dirty="0">
                <a:latin typeface="Arial" panose="020B0604020202020204" pitchFamily="34" charset="0"/>
                <a:cs typeface="Arial" panose="020B0604020202020204" pitchFamily="34" charset="0"/>
              </a:rPr>
              <a:t>Concluding Comment for Chapter 1</a:t>
            </a:r>
          </a:p>
          <a:p>
            <a:pPr marL="0" indent="0" eaLnBrk="1" fontAlgn="auto" hangingPunct="1">
              <a:spcBef>
                <a:spcPts val="800"/>
              </a:spcBef>
              <a:spcAft>
                <a:spcPts val="0"/>
              </a:spcAft>
              <a:buClr>
                <a:schemeClr val="accent3"/>
              </a:buClr>
              <a:buFont typeface="Wingdings" pitchFamily="2" charset="2"/>
              <a:buNone/>
              <a:defRPr/>
            </a:pPr>
            <a:r>
              <a:rPr lang="en-US" dirty="0">
                <a:latin typeface="Arial" panose="020B0604020202020204" pitchFamily="34" charset="0"/>
                <a:cs typeface="Arial" panose="020B0604020202020204" pitchFamily="34" charset="0"/>
              </a:rPr>
              <a:t>Lovett and Nelson (2020, p. 494) provided the following overview of the assessment process:</a:t>
            </a:r>
          </a:p>
          <a:p>
            <a:pPr marL="0" indent="0" eaLnBrk="1" fontAlgn="auto" hangingPunct="1">
              <a:spcBef>
                <a:spcPts val="800"/>
              </a:spcBef>
              <a:spcAft>
                <a:spcPts val="0"/>
              </a:spcAft>
              <a:buClr>
                <a:schemeClr val="accent3"/>
              </a:buClr>
              <a:buFont typeface="Wingdings" pitchFamily="2" charset="2"/>
              <a:buNone/>
              <a:defRPr/>
            </a:pPr>
            <a:r>
              <a:rPr lang="en-US" dirty="0">
                <a:latin typeface="Arial" panose="020B0604020202020204" pitchFamily="34" charset="0"/>
                <a:cs typeface="Arial" panose="020B0604020202020204" pitchFamily="34" charset="0"/>
              </a:rPr>
              <a:t>“The regulations governing school-based evaluations are sometimes very different from what clinicians in private practice operate under. </a:t>
            </a:r>
          </a:p>
          <a:p>
            <a:pPr marL="0" indent="0" eaLnBrk="1" fontAlgn="auto" hangingPunct="1">
              <a:spcBef>
                <a:spcPts val="800"/>
              </a:spcBef>
              <a:spcAft>
                <a:spcPts val="0"/>
              </a:spcAft>
              <a:buClr>
                <a:schemeClr val="accent3"/>
              </a:buClr>
              <a:buFont typeface="Wingdings" pitchFamily="2" charset="2"/>
              <a:buNone/>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719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Chapter 1</a:t>
            </a:r>
            <a:r>
              <a:rPr lang="en-US" altLang="en-US" sz="5600" dirty="0"/>
              <a:t> </a:t>
            </a:r>
            <a:r>
              <a:rPr lang="en-US" altLang="en-US" sz="2500" dirty="0"/>
              <a:t>[4]</a:t>
            </a:r>
            <a:endParaRPr lang="en-US" altLang="en-US" sz="2800" dirty="0"/>
          </a:p>
        </p:txBody>
      </p:sp>
      <p:sp>
        <p:nvSpPr>
          <p:cNvPr id="158723" name="Rectangle 3"/>
          <p:cNvSpPr>
            <a:spLocks noGrp="1" noChangeArrowheads="1"/>
          </p:cNvSpPr>
          <p:nvPr>
            <p:ph idx="1"/>
          </p:nvPr>
        </p:nvSpPr>
        <p:spPr>
          <a:xfrm>
            <a:off x="533400" y="1600200"/>
            <a:ext cx="8077200" cy="4800600"/>
          </a:xfrm>
        </p:spPr>
        <p:txBody>
          <a:bodyPr>
            <a:normAutofit fontScale="92500" lnSpcReduction="10000"/>
          </a:bodyPr>
          <a:lstStyle/>
          <a:p>
            <a:pPr marL="0" indent="0" algn="ctr" eaLnBrk="1" fontAlgn="auto" hangingPunct="1">
              <a:spcBef>
                <a:spcPts val="800"/>
              </a:spcBef>
              <a:spcAft>
                <a:spcPts val="0"/>
              </a:spcAft>
              <a:buClr>
                <a:schemeClr val="accent3"/>
              </a:buClr>
              <a:buNone/>
              <a:defRPr/>
            </a:pPr>
            <a:r>
              <a:rPr lang="en-US" b="1" dirty="0">
                <a:latin typeface="Arial" panose="020B0604020202020204" pitchFamily="34" charset="0"/>
                <a:cs typeface="Arial" panose="020B0604020202020204" pitchFamily="34" charset="0"/>
              </a:rPr>
              <a:t>Concluding Comment</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a:p>
            <a:pPr marL="0" indent="0" eaLnBrk="1" fontAlgn="auto" hangingPunct="1">
              <a:spcBef>
                <a:spcPts val="800"/>
              </a:spcBef>
              <a:spcAft>
                <a:spcPts val="0"/>
              </a:spcAft>
              <a:buClr>
                <a:schemeClr val="accent3"/>
              </a:buClr>
              <a:buNone/>
              <a:defRPr/>
            </a:pPr>
            <a:r>
              <a:rPr lang="en-US" dirty="0">
                <a:latin typeface="Arial" panose="020B0604020202020204" pitchFamily="34" charset="0"/>
                <a:cs typeface="Arial" panose="020B0604020202020204" pitchFamily="34" charset="0"/>
              </a:rPr>
              <a:t>Different methods of assessing learning problems each have their own advantages and disadvantages. </a:t>
            </a:r>
          </a:p>
          <a:p>
            <a:pPr marL="0" indent="0" eaLnBrk="1" fontAlgn="auto" hangingPunct="1">
              <a:spcBef>
                <a:spcPts val="800"/>
              </a:spcBef>
              <a:spcAft>
                <a:spcPts val="0"/>
              </a:spcAft>
              <a:buClr>
                <a:schemeClr val="accent3"/>
              </a:buClr>
              <a:buFont typeface="Wingdings" pitchFamily="2" charset="2"/>
              <a:buNone/>
              <a:defRPr/>
            </a:pPr>
            <a:endParaRPr lang="en-US" dirty="0">
              <a:latin typeface="Arial" panose="020B0604020202020204" pitchFamily="34" charset="0"/>
              <a:cs typeface="Arial" panose="020B0604020202020204" pitchFamily="34" charset="0"/>
            </a:endParaRPr>
          </a:p>
          <a:p>
            <a:pPr marL="0" indent="0" eaLnBrk="1" fontAlgn="auto" hangingPunct="1">
              <a:spcBef>
                <a:spcPts val="800"/>
              </a:spcBef>
              <a:spcAft>
                <a:spcPts val="0"/>
              </a:spcAft>
              <a:buClr>
                <a:schemeClr val="accent3"/>
              </a:buClr>
              <a:buFont typeface="Wingdings" pitchFamily="2" charset="2"/>
              <a:buNone/>
              <a:defRPr/>
            </a:pPr>
            <a:r>
              <a:rPr lang="en-US" dirty="0">
                <a:latin typeface="Arial" panose="020B0604020202020204" pitchFamily="34" charset="0"/>
                <a:cs typeface="Arial" panose="020B0604020202020204" pitchFamily="34" charset="0"/>
              </a:rPr>
              <a:t>Determining a student’s need for testing accommodations can be a complex, multifaceted process; and formally monitoring student motivation and effort during an evaluation is paramount but often neglected. </a:t>
            </a:r>
          </a:p>
        </p:txBody>
      </p:sp>
    </p:spTree>
    <p:extLst>
      <p:ext uri="{BB962C8B-B14F-4D97-AF65-F5344CB8AC3E}">
        <p14:creationId xmlns:p14="http://schemas.microsoft.com/office/powerpoint/2010/main" val="100748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Chapter 1</a:t>
            </a:r>
            <a:r>
              <a:rPr lang="en-US" altLang="en-US" sz="5600" dirty="0"/>
              <a:t> </a:t>
            </a:r>
            <a:r>
              <a:rPr lang="en-US" altLang="en-US" sz="2500" dirty="0"/>
              <a:t>[5]</a:t>
            </a:r>
            <a:endParaRPr lang="en-US" altLang="en-US" sz="2800" dirty="0"/>
          </a:p>
        </p:txBody>
      </p:sp>
      <p:sp>
        <p:nvSpPr>
          <p:cNvPr id="158723" name="Rectangle 3"/>
          <p:cNvSpPr>
            <a:spLocks noGrp="1" noChangeArrowheads="1"/>
          </p:cNvSpPr>
          <p:nvPr>
            <p:ph idx="1"/>
          </p:nvPr>
        </p:nvSpPr>
        <p:spPr>
          <a:xfrm>
            <a:off x="533400" y="1600200"/>
            <a:ext cx="8077200" cy="4800600"/>
          </a:xfrm>
        </p:spPr>
        <p:txBody>
          <a:bodyPr>
            <a:normAutofit/>
          </a:bodyPr>
          <a:lstStyle/>
          <a:p>
            <a:pPr marL="0" indent="0" algn="ctr" eaLnBrk="1" fontAlgn="auto" hangingPunct="1">
              <a:spcBef>
                <a:spcPts val="800"/>
              </a:spcBef>
              <a:spcAft>
                <a:spcPts val="0"/>
              </a:spcAft>
              <a:buClr>
                <a:schemeClr val="accent3"/>
              </a:buClr>
              <a:buNone/>
              <a:defRPr/>
            </a:pPr>
            <a:r>
              <a:rPr lang="en-US" b="1" dirty="0">
                <a:latin typeface="Arial" panose="020B0604020202020204" pitchFamily="34" charset="0"/>
                <a:cs typeface="Arial" panose="020B0604020202020204" pitchFamily="34" charset="0"/>
              </a:rPr>
              <a:t>Concluding Comment</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a:p>
            <a:pPr marL="0" indent="0" eaLnBrk="1" fontAlgn="auto" hangingPunct="1">
              <a:spcBef>
                <a:spcPts val="800"/>
              </a:spcBef>
              <a:spcAft>
                <a:spcPts val="0"/>
              </a:spcAft>
              <a:buClr>
                <a:schemeClr val="accent3"/>
              </a:buClr>
              <a:buFont typeface="Wingdings" pitchFamily="2" charset="2"/>
              <a:buNone/>
              <a:defRPr/>
            </a:pPr>
            <a:r>
              <a:rPr lang="en-US" dirty="0">
                <a:latin typeface="Arial" panose="020B0604020202020204" pitchFamily="34" charset="0"/>
                <a:cs typeface="Arial" panose="020B0604020202020204" pitchFamily="34" charset="0"/>
              </a:rPr>
              <a:t>These challenges can be off-putting but they are also what makes the work so exciting. </a:t>
            </a:r>
          </a:p>
        </p:txBody>
      </p:sp>
    </p:spTree>
    <p:extLst>
      <p:ext uri="{BB962C8B-B14F-4D97-AF65-F5344CB8AC3E}">
        <p14:creationId xmlns:p14="http://schemas.microsoft.com/office/powerpoint/2010/main" val="252625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Overview </a:t>
            </a:r>
            <a:r>
              <a:rPr lang="en-US" altLang="en-US" sz="2500" dirty="0"/>
              <a:t>[3]</a:t>
            </a:r>
            <a:endParaRPr lang="en-US" altLang="en-US" sz="2800" dirty="0"/>
          </a:p>
        </p:txBody>
      </p:sp>
      <p:sp>
        <p:nvSpPr>
          <p:cNvPr id="158723" name="Rectangle 3"/>
          <p:cNvSpPr>
            <a:spLocks noGrp="1" noChangeArrowheads="1"/>
          </p:cNvSpPr>
          <p:nvPr>
            <p:ph idx="1"/>
          </p:nvPr>
        </p:nvSpPr>
        <p:spPr>
          <a:xfrm>
            <a:off x="352697" y="1371600"/>
            <a:ext cx="8305800" cy="4800600"/>
          </a:xfrm>
        </p:spPr>
        <p:txBody>
          <a:bodyPr>
            <a:noAutofit/>
          </a:bodyPr>
          <a:lstStyle/>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Organization of text (</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a:p>
            <a:pPr lvl="1"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Resource Guide: 15 appendixes</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Each test has one or more tables covering interpretive rationales, implications of high and low scores, and instructional implications for the subtests and, in some cases, the index scores and full scale IQ.</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Appendix H covers more specialized IQ tests</a:t>
            </a:r>
          </a:p>
        </p:txBody>
      </p:sp>
    </p:spTree>
    <p:extLst>
      <p:ext uri="{BB962C8B-B14F-4D97-AF65-F5344CB8AC3E}">
        <p14:creationId xmlns:p14="http://schemas.microsoft.com/office/powerpoint/2010/main" val="998994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Chapter 1</a:t>
            </a:r>
            <a:r>
              <a:rPr lang="en-US" altLang="en-US" sz="5600" dirty="0"/>
              <a:t> </a:t>
            </a:r>
            <a:r>
              <a:rPr lang="en-US" altLang="en-US" sz="2500" dirty="0"/>
              <a:t>[6]</a:t>
            </a:r>
            <a:endParaRPr lang="en-US" altLang="en-US" sz="2800" dirty="0"/>
          </a:p>
        </p:txBody>
      </p:sp>
      <p:sp>
        <p:nvSpPr>
          <p:cNvPr id="158723" name="Rectangle 3"/>
          <p:cNvSpPr>
            <a:spLocks noGrp="1" noChangeArrowheads="1"/>
          </p:cNvSpPr>
          <p:nvPr>
            <p:ph idx="1"/>
          </p:nvPr>
        </p:nvSpPr>
        <p:spPr>
          <a:xfrm>
            <a:off x="492034" y="1371600"/>
            <a:ext cx="7848600" cy="4800600"/>
          </a:xfrm>
        </p:spPr>
        <p:txBody>
          <a:bodyPr>
            <a:noAutofit/>
          </a:bodyPr>
          <a:lstStyle/>
          <a:p>
            <a:pPr marL="0" indent="0" algn="ctr" eaLnBrk="1" fontAlgn="auto" hangingPunct="1">
              <a:spcBef>
                <a:spcPts val="800"/>
              </a:spcBef>
              <a:spcAft>
                <a:spcPts val="0"/>
              </a:spcAft>
              <a:buClr>
                <a:schemeClr val="accent3"/>
              </a:buClr>
              <a:buNone/>
              <a:defRPr/>
            </a:pPr>
            <a:r>
              <a:rPr lang="en-US" b="1" dirty="0">
                <a:latin typeface="Arial" panose="020B0604020202020204" pitchFamily="34" charset="0"/>
                <a:cs typeface="Arial" panose="020B0604020202020204" pitchFamily="34" charset="0"/>
              </a:rPr>
              <a:t>Concluding Comment</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a:p>
            <a:pPr marL="0" indent="0" eaLnBrk="1" fontAlgn="auto" hangingPunct="1">
              <a:spcBef>
                <a:spcPts val="800"/>
              </a:spcBef>
              <a:spcAft>
                <a:spcPts val="0"/>
              </a:spcAft>
              <a:buClr>
                <a:schemeClr val="accent3"/>
              </a:buClr>
              <a:buFont typeface="Wingdings" pitchFamily="2" charset="2"/>
              <a:buNone/>
              <a:defRPr/>
            </a:pPr>
            <a:r>
              <a:rPr lang="en-US" dirty="0">
                <a:latin typeface="Arial" panose="020B0604020202020204" pitchFamily="34" charset="0"/>
                <a:cs typeface="Arial" panose="020B0604020202020204" pitchFamily="34" charset="0"/>
              </a:rPr>
              <a:t>Given the importance of valid assessment practices in this context, we hope that clinicians are motivated to surmount these challenges and perform evaluations that yield accurate information about children and adolescents, leading to thoughtful and evidence-based decisions about diagnoses, accommodations, and interventions for struggling youth.”</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709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2</a:t>
            </a:r>
          </a:p>
        </p:txBody>
      </p:sp>
      <p:sp>
        <p:nvSpPr>
          <p:cNvPr id="2051" name="Rectangle 3"/>
          <p:cNvSpPr>
            <a:spLocks noGrp="1" noChangeArrowheads="1"/>
          </p:cNvSpPr>
          <p:nvPr>
            <p:ph type="subTitle" idx="1"/>
          </p:nvPr>
        </p:nvSpPr>
        <p:spPr>
          <a:xfrm>
            <a:off x="496111" y="3853738"/>
            <a:ext cx="8171234" cy="914897"/>
          </a:xfrm>
        </p:spPr>
        <p:txBody>
          <a:bodyPr>
            <a:noAutofit/>
          </a:bodyPr>
          <a:lstStyle/>
          <a:p>
            <a:pPr algn="ctr"/>
            <a:r>
              <a:rPr lang="en-US" sz="3600" b="1" dirty="0"/>
              <a:t>Challenges in Assessing Children: </a:t>
            </a:r>
            <a:br>
              <a:rPr lang="en-US" sz="3600" b="1" dirty="0"/>
            </a:br>
            <a:r>
              <a:rPr lang="en-US" sz="3600" b="1" dirty="0"/>
              <a:t>The Context</a:t>
            </a:r>
            <a:br>
              <a:rPr lang="en-US" sz="3600" b="1" dirty="0"/>
            </a:br>
            <a:r>
              <a:rPr lang="en-US" sz="3600" b="1" dirty="0"/>
              <a:t>See pp. 25-66</a:t>
            </a:r>
          </a:p>
        </p:txBody>
      </p:sp>
    </p:spTree>
    <p:extLst>
      <p:ext uri="{BB962C8B-B14F-4D97-AF65-F5344CB8AC3E}">
        <p14:creationId xmlns:p14="http://schemas.microsoft.com/office/powerpoint/2010/main" val="266262224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3</a:t>
            </a:r>
          </a:p>
        </p:txBody>
      </p:sp>
      <p:sp>
        <p:nvSpPr>
          <p:cNvPr id="2051" name="Rectangle 3"/>
          <p:cNvSpPr>
            <a:spLocks noGrp="1" noChangeArrowheads="1"/>
          </p:cNvSpPr>
          <p:nvPr>
            <p:ph type="subTitle" idx="1"/>
          </p:nvPr>
        </p:nvSpPr>
        <p:spPr>
          <a:xfrm>
            <a:off x="496111" y="3853738"/>
            <a:ext cx="8171234" cy="914897"/>
          </a:xfrm>
        </p:spPr>
        <p:txBody>
          <a:bodyPr>
            <a:noAutofit/>
          </a:bodyPr>
          <a:lstStyle/>
          <a:p>
            <a:pPr algn="ctr"/>
            <a:r>
              <a:rPr lang="en-US" sz="3600" b="1" dirty="0"/>
              <a:t>Culturally and Linguistically Diverse Children</a:t>
            </a:r>
            <a:br>
              <a:rPr lang="en-US" sz="3600" b="1" dirty="0"/>
            </a:br>
            <a:r>
              <a:rPr lang="en-US" sz="3600" b="1" dirty="0"/>
              <a:t>See pp. 67-111</a:t>
            </a:r>
          </a:p>
        </p:txBody>
      </p:sp>
    </p:spTree>
    <p:extLst>
      <p:ext uri="{BB962C8B-B14F-4D97-AF65-F5344CB8AC3E}">
        <p14:creationId xmlns:p14="http://schemas.microsoft.com/office/powerpoint/2010/main" val="400817599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4</a:t>
            </a:r>
          </a:p>
        </p:txBody>
      </p:sp>
      <p:sp>
        <p:nvSpPr>
          <p:cNvPr id="2051" name="Rectangle 3"/>
          <p:cNvSpPr>
            <a:spLocks noGrp="1" noChangeArrowheads="1"/>
          </p:cNvSpPr>
          <p:nvPr>
            <p:ph type="subTitle" idx="1"/>
          </p:nvPr>
        </p:nvSpPr>
        <p:spPr>
          <a:xfrm>
            <a:off x="496111" y="3853738"/>
            <a:ext cx="8171234" cy="914897"/>
          </a:xfrm>
        </p:spPr>
        <p:txBody>
          <a:bodyPr>
            <a:noAutofit/>
          </a:bodyPr>
          <a:lstStyle/>
          <a:p>
            <a:pPr algn="ctr"/>
            <a:r>
              <a:rPr lang="en-US" sz="3600" b="1" dirty="0"/>
              <a:t>Role of the Evaluator in the Assessment Process</a:t>
            </a:r>
            <a:br>
              <a:rPr lang="en-US" sz="3600" b="1" dirty="0"/>
            </a:br>
            <a:endParaRPr lang="en-US" sz="3600" b="1" dirty="0"/>
          </a:p>
        </p:txBody>
      </p:sp>
    </p:spTree>
    <p:extLst>
      <p:ext uri="{BB962C8B-B14F-4D97-AF65-F5344CB8AC3E}">
        <p14:creationId xmlns:p14="http://schemas.microsoft.com/office/powerpoint/2010/main" val="334580874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152400"/>
            <a:ext cx="8229600" cy="1143000"/>
          </a:xfrm>
        </p:spPr>
        <p:txBody>
          <a:bodyPr>
            <a:normAutofit/>
          </a:bodyPr>
          <a:lstStyle/>
          <a:p>
            <a:pPr eaLnBrk="1" fontAlgn="auto" hangingPunct="1">
              <a:spcAft>
                <a:spcPts val="0"/>
              </a:spcAft>
              <a:defRPr/>
            </a:pPr>
            <a:r>
              <a:rPr lang="en-US" altLang="en-US" dirty="0"/>
              <a:t>Chapter 4</a:t>
            </a:r>
            <a:r>
              <a:rPr lang="en-US" altLang="en-US" sz="5600" dirty="0"/>
              <a:t> </a:t>
            </a:r>
            <a:r>
              <a:rPr lang="en-US" altLang="en-US" sz="2500" dirty="0"/>
              <a:t>[1]</a:t>
            </a:r>
            <a:endParaRPr lang="en-US" altLang="en-US" sz="2800" dirty="0"/>
          </a:p>
        </p:txBody>
      </p:sp>
      <p:sp>
        <p:nvSpPr>
          <p:cNvPr id="158723" name="Rectangle 3"/>
          <p:cNvSpPr>
            <a:spLocks noGrp="1" noChangeArrowheads="1"/>
          </p:cNvSpPr>
          <p:nvPr>
            <p:ph idx="1"/>
          </p:nvPr>
        </p:nvSpPr>
        <p:spPr>
          <a:xfrm>
            <a:off x="533400" y="1447800"/>
            <a:ext cx="7620000" cy="4800600"/>
          </a:xfrm>
        </p:spPr>
        <p:txBody>
          <a:bodyPr>
            <a:noAutofit/>
          </a:bodyPr>
          <a:lstStyle/>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Checklist for General Test Administration Practices: </a:t>
            </a:r>
          </a:p>
          <a:p>
            <a:pPr marL="0" indent="0" eaLnBrk="1" fontAlgn="auto" hangingPunct="1">
              <a:spcBef>
                <a:spcPts val="800"/>
              </a:spcBef>
              <a:spcAft>
                <a:spcPts val="0"/>
              </a:spcAft>
              <a:buClr>
                <a:schemeClr val="accent3"/>
              </a:buClr>
              <a:buFont typeface="Wingdings" pitchFamily="2" charset="2"/>
              <a:buNone/>
              <a:defRPr/>
            </a:pPr>
            <a:r>
              <a:rPr lang="en-US" dirty="0">
                <a:latin typeface="Arial" panose="020B0604020202020204" pitchFamily="34" charset="0"/>
                <a:cs typeface="Arial" panose="020B0604020202020204" pitchFamily="34" charset="0"/>
              </a:rPr>
              <a:t>	Table 4-2 (p. 120)</a:t>
            </a:r>
          </a:p>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Questions to consider about a child during an assessment:</a:t>
            </a:r>
          </a:p>
          <a:p>
            <a:pPr marL="457200" lvl="1" indent="0" eaLnBrk="1" fontAlgn="auto" hangingPunct="1">
              <a:spcBef>
                <a:spcPts val="800"/>
              </a:spcBef>
              <a:spcAft>
                <a:spcPts val="0"/>
              </a:spcAft>
              <a:buClr>
                <a:schemeClr val="accent3"/>
              </a:buClr>
              <a:buFont typeface="Wingdings" pitchFamily="2" charset="2"/>
              <a:buNone/>
              <a:defRPr/>
            </a:pPr>
            <a:r>
              <a:rPr lang="en-US" dirty="0">
                <a:latin typeface="Arial" panose="020B0604020202020204" pitchFamily="34" charset="0"/>
                <a:cs typeface="Arial" panose="020B0604020202020204" pitchFamily="34" charset="0"/>
              </a:rPr>
              <a:t>	 Exhibit 4-1 (pp. 127-130)</a:t>
            </a:r>
          </a:p>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Observing verbal behavior:</a:t>
            </a:r>
          </a:p>
          <a:p>
            <a:pPr marL="0" indent="0" eaLnBrk="1" fontAlgn="auto" hangingPunct="1">
              <a:spcBef>
                <a:spcPts val="800"/>
              </a:spcBef>
              <a:spcAft>
                <a:spcPts val="0"/>
              </a:spcAft>
              <a:buClr>
                <a:schemeClr val="accent3"/>
              </a:buClr>
              <a:buFont typeface="Wingdings" pitchFamily="2" charset="2"/>
              <a:buNone/>
              <a:defRPr/>
            </a:pPr>
            <a:r>
              <a:rPr lang="en-US" dirty="0">
                <a:latin typeface="Arial" panose="020B0604020202020204" pitchFamily="34" charset="0"/>
                <a:cs typeface="Arial" panose="020B0604020202020204" pitchFamily="34" charset="0"/>
              </a:rPr>
              <a:t>	 Exhibit 4-1 (pp. 127-130)</a:t>
            </a:r>
          </a:p>
          <a:p>
            <a:pPr marL="0" indent="0" eaLnBrk="1" fontAlgn="auto" hangingPunct="1">
              <a:spcBef>
                <a:spcPts val="800"/>
              </a:spcBef>
              <a:spcAft>
                <a:spcPts val="0"/>
              </a:spcAft>
              <a:buClr>
                <a:schemeClr val="accent3"/>
              </a:buClr>
              <a:buFont typeface="Wingdings" pitchFamily="2" charset="2"/>
              <a:buNone/>
              <a:defRPr/>
            </a:pPr>
            <a:r>
              <a:rPr lang="en-US" dirty="0">
                <a:latin typeface="Arial" panose="020B0604020202020204" pitchFamily="34" charset="0"/>
                <a:cs typeface="Arial" panose="020B0604020202020204" pitchFamily="34" charset="0"/>
              </a:rPr>
              <a:t>	 Exhibit 4-2 (pp. 133-134)</a:t>
            </a:r>
          </a:p>
          <a:p>
            <a:pPr marL="0" indent="0" eaLnBrk="1" fontAlgn="auto" hangingPunct="1">
              <a:spcBef>
                <a:spcPts val="800"/>
              </a:spcBef>
              <a:spcAft>
                <a:spcPts val="0"/>
              </a:spcAft>
              <a:buClr>
                <a:schemeClr val="accent3"/>
              </a:buClr>
              <a:buFont typeface="Wingdings" pitchFamily="2" charset="2"/>
              <a:buNone/>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388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152400"/>
            <a:ext cx="8229600" cy="1143000"/>
          </a:xfrm>
        </p:spPr>
        <p:txBody>
          <a:bodyPr>
            <a:normAutofit/>
          </a:bodyPr>
          <a:lstStyle/>
          <a:p>
            <a:pPr eaLnBrk="1" fontAlgn="auto" hangingPunct="1">
              <a:spcAft>
                <a:spcPts val="0"/>
              </a:spcAft>
              <a:defRPr/>
            </a:pPr>
            <a:r>
              <a:rPr lang="en-US" altLang="en-US" dirty="0"/>
              <a:t>Chapter 4</a:t>
            </a:r>
            <a:r>
              <a:rPr lang="en-US" altLang="en-US" sz="5600" dirty="0"/>
              <a:t> </a:t>
            </a:r>
            <a:r>
              <a:rPr lang="en-US" altLang="en-US" sz="2500" dirty="0"/>
              <a:t>[2]</a:t>
            </a:r>
            <a:endParaRPr lang="en-US" altLang="en-US" sz="2800" dirty="0"/>
          </a:p>
        </p:txBody>
      </p:sp>
      <p:sp>
        <p:nvSpPr>
          <p:cNvPr id="158723" name="Rectangle 3"/>
          <p:cNvSpPr>
            <a:spLocks noGrp="1" noChangeArrowheads="1"/>
          </p:cNvSpPr>
          <p:nvPr>
            <p:ph idx="1"/>
          </p:nvPr>
        </p:nvSpPr>
        <p:spPr>
          <a:xfrm>
            <a:off x="533400" y="1447800"/>
            <a:ext cx="7620000" cy="4800600"/>
          </a:xfrm>
        </p:spPr>
        <p:txBody>
          <a:bodyPr>
            <a:noAutofit/>
          </a:bodyPr>
          <a:lstStyle/>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Behavior and attitude checklist:	 Table 4-4 (p. 137)</a:t>
            </a:r>
          </a:p>
        </p:txBody>
      </p:sp>
    </p:spTree>
    <p:extLst>
      <p:ext uri="{BB962C8B-B14F-4D97-AF65-F5344CB8AC3E}">
        <p14:creationId xmlns:p14="http://schemas.microsoft.com/office/powerpoint/2010/main" val="2114874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5</a:t>
            </a:r>
          </a:p>
        </p:txBody>
      </p:sp>
      <p:sp>
        <p:nvSpPr>
          <p:cNvPr id="2051" name="Rectangle 3"/>
          <p:cNvSpPr>
            <a:spLocks noGrp="1" noChangeArrowheads="1"/>
          </p:cNvSpPr>
          <p:nvPr>
            <p:ph type="subTitle" idx="1"/>
          </p:nvPr>
        </p:nvSpPr>
        <p:spPr>
          <a:xfrm>
            <a:off x="496111" y="3853738"/>
            <a:ext cx="8171234" cy="914897"/>
          </a:xfrm>
        </p:spPr>
        <p:txBody>
          <a:bodyPr>
            <a:noAutofit/>
          </a:bodyPr>
          <a:lstStyle/>
          <a:p>
            <a:pPr algn="ctr"/>
            <a:r>
              <a:rPr lang="en-US" sz="3600" b="1" dirty="0"/>
              <a:t>Historical Survey and Theories of Intelligence</a:t>
            </a:r>
            <a:br>
              <a:rPr lang="en-US" sz="3600" b="1" dirty="0"/>
            </a:br>
            <a:endParaRPr lang="en-US" sz="3600" b="1" dirty="0"/>
          </a:p>
        </p:txBody>
      </p:sp>
    </p:spTree>
    <p:extLst>
      <p:ext uri="{BB962C8B-B14F-4D97-AF65-F5344CB8AC3E}">
        <p14:creationId xmlns:p14="http://schemas.microsoft.com/office/powerpoint/2010/main" val="68118260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Chapter 5 </a:t>
            </a:r>
            <a:r>
              <a:rPr lang="en-US" sz="2500" dirty="0"/>
              <a:t>[1]</a:t>
            </a:r>
          </a:p>
        </p:txBody>
      </p:sp>
      <p:sp>
        <p:nvSpPr>
          <p:cNvPr id="3" name="Content Placeholder 2"/>
          <p:cNvSpPr>
            <a:spLocks noGrp="1"/>
          </p:cNvSpPr>
          <p:nvPr>
            <p:ph idx="1"/>
          </p:nvPr>
        </p:nvSpPr>
        <p:spPr/>
        <p:txBody>
          <a:bodyPr/>
          <a:lstStyle/>
          <a:p>
            <a:pPr marL="0" indent="0">
              <a:buFont typeface="Wingdings" pitchFamily="2" charset="2"/>
              <a:buNone/>
              <a:defRPr/>
            </a:pPr>
            <a:r>
              <a:rPr lang="en-US" sz="2800" dirty="0">
                <a:latin typeface="Arial" panose="020B0604020202020204" pitchFamily="34" charset="0"/>
                <a:cs typeface="Arial" panose="020B0604020202020204" pitchFamily="34" charset="0"/>
              </a:rPr>
              <a:t>“Intelligence is important in psychology for two reasons. First, it is one of the most scientifically developed corners of the subject, giving the student as complete a view as is possible anywhere of the way scientific method can be applied to psychological problems. Secondly, it is of immense practical importance, educationally, socially, and in regard to physiology and genetics.” </a:t>
            </a:r>
          </a:p>
          <a:p>
            <a:pPr marL="0" indent="0" algn="r">
              <a:buFont typeface="Wingdings" pitchFamily="2" charset="2"/>
              <a:buNone/>
              <a:defRPr/>
            </a:pPr>
            <a:r>
              <a:rPr lang="en-US" sz="2800" dirty="0">
                <a:latin typeface="Arial" panose="020B0604020202020204" pitchFamily="34" charset="0"/>
                <a:cs typeface="Arial" panose="020B0604020202020204" pitchFamily="34" charset="0"/>
              </a:rPr>
              <a:t>— </a:t>
            </a:r>
            <a:r>
              <a:rPr lang="en-US" sz="2800" u="sng" dirty="0">
                <a:latin typeface="Arial" panose="020B0604020202020204" pitchFamily="34" charset="0"/>
                <a:cs typeface="Arial" panose="020B0604020202020204" pitchFamily="34" charset="0"/>
                <a:hlinkClick r:id="rId2"/>
              </a:rPr>
              <a:t>Raymond Cattell</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668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Chapter 5 </a:t>
            </a:r>
            <a:r>
              <a:rPr lang="en-US" sz="2500" dirty="0"/>
              <a:t>[2]</a:t>
            </a:r>
          </a:p>
        </p:txBody>
      </p:sp>
      <p:sp>
        <p:nvSpPr>
          <p:cNvPr id="3" name="Content Placeholder 2"/>
          <p:cNvSpPr>
            <a:spLocks noGrp="1"/>
          </p:cNvSpPr>
          <p:nvPr>
            <p:ph idx="1"/>
          </p:nvPr>
        </p:nvSpPr>
        <p:spPr/>
        <p:txBody>
          <a:bodyPr/>
          <a:lstStyle/>
          <a:p>
            <a:pPr marL="0" indent="0">
              <a:buFont typeface="Wingdings" pitchFamily="2" charset="2"/>
              <a:buNone/>
              <a:defRPr/>
            </a:pPr>
            <a:r>
              <a:rPr lang="en-US" sz="3000" dirty="0">
                <a:latin typeface="Arial" panose="020B0604020202020204" pitchFamily="34" charset="0"/>
                <a:cs typeface="Arial" panose="020B0604020202020204" pitchFamily="34" charset="0"/>
              </a:rPr>
              <a:t>“Our purpose is to be able to measure the intellectual capacity of a child who is brought to us in order to know whether he is normal or retarded. ... We do not attempt to establish or prepare a prognosis and we leave unanswered the question of whether this retardation is curable, or even </a:t>
            </a:r>
            <a:r>
              <a:rPr lang="en-US" sz="3000" dirty="0" err="1">
                <a:latin typeface="Arial" panose="020B0604020202020204" pitchFamily="34" charset="0"/>
                <a:cs typeface="Arial" panose="020B0604020202020204" pitchFamily="34" charset="0"/>
              </a:rPr>
              <a:t>improveable</a:t>
            </a:r>
            <a:r>
              <a:rPr lang="en-US" sz="3000" dirty="0">
                <a:latin typeface="Arial" panose="020B0604020202020204" pitchFamily="34" charset="0"/>
                <a:cs typeface="Arial" panose="020B0604020202020204" pitchFamily="34" charset="0"/>
              </a:rPr>
              <a:t>. We shall limit ourselves to ascertaining the truth in regard to his present mental state.” </a:t>
            </a:r>
          </a:p>
          <a:p>
            <a:pPr marL="0" indent="0" algn="r">
              <a:buFont typeface="Wingdings" pitchFamily="2" charset="2"/>
              <a:buNone/>
              <a:defRPr/>
            </a:pPr>
            <a:r>
              <a:rPr lang="en-US" sz="3000" dirty="0">
                <a:latin typeface="Arial" panose="020B0604020202020204" pitchFamily="34" charset="0"/>
                <a:cs typeface="Arial" panose="020B0604020202020204" pitchFamily="34" charset="0"/>
              </a:rPr>
              <a:t>— </a:t>
            </a:r>
            <a:r>
              <a:rPr lang="en-US" sz="3000" u="sng" dirty="0">
                <a:latin typeface="Arial" panose="020B0604020202020204" pitchFamily="34" charset="0"/>
                <a:cs typeface="Arial" panose="020B0604020202020204" pitchFamily="34" charset="0"/>
                <a:hlinkClick r:id="rId2"/>
              </a:rPr>
              <a:t>Alfred </a:t>
            </a:r>
            <a:r>
              <a:rPr lang="en-US" sz="3000" u="sng" dirty="0" err="1">
                <a:latin typeface="Arial" panose="020B0604020202020204" pitchFamily="34" charset="0"/>
                <a:cs typeface="Arial" panose="020B0604020202020204" pitchFamily="34" charset="0"/>
                <a:hlinkClick r:id="rId2"/>
              </a:rPr>
              <a:t>Binet</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846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6</a:t>
            </a:r>
          </a:p>
        </p:txBody>
      </p:sp>
      <p:sp>
        <p:nvSpPr>
          <p:cNvPr id="2051" name="Rectangle 3"/>
          <p:cNvSpPr>
            <a:spLocks noGrp="1" noChangeArrowheads="1"/>
          </p:cNvSpPr>
          <p:nvPr>
            <p:ph type="subTitle" idx="1"/>
          </p:nvPr>
        </p:nvSpPr>
        <p:spPr>
          <a:xfrm>
            <a:off x="496111" y="3853738"/>
            <a:ext cx="8171234" cy="914897"/>
          </a:xfrm>
        </p:spPr>
        <p:txBody>
          <a:bodyPr>
            <a:noAutofit/>
          </a:bodyPr>
          <a:lstStyle/>
          <a:p>
            <a:pPr algn="ctr"/>
            <a:r>
              <a:rPr lang="en-US" sz="3600" b="1" dirty="0"/>
              <a:t>Correlates of Intelligence</a:t>
            </a:r>
            <a:br>
              <a:rPr lang="en-US" sz="3600" b="1" dirty="0"/>
            </a:br>
            <a:endParaRPr lang="en-US" sz="3600" b="1" dirty="0"/>
          </a:p>
        </p:txBody>
      </p:sp>
    </p:spTree>
    <p:extLst>
      <p:ext uri="{BB962C8B-B14F-4D97-AF65-F5344CB8AC3E}">
        <p14:creationId xmlns:p14="http://schemas.microsoft.com/office/powerpoint/2010/main" val="73887897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Overview </a:t>
            </a:r>
            <a:r>
              <a:rPr lang="en-US" altLang="en-US" sz="2500" dirty="0"/>
              <a:t>[4]</a:t>
            </a:r>
            <a:endParaRPr lang="en-US" altLang="en-US" sz="2800" dirty="0"/>
          </a:p>
        </p:txBody>
      </p:sp>
      <p:sp>
        <p:nvSpPr>
          <p:cNvPr id="158723" name="Rectangle 3"/>
          <p:cNvSpPr>
            <a:spLocks noGrp="1" noChangeArrowheads="1"/>
          </p:cNvSpPr>
          <p:nvPr>
            <p:ph idx="1"/>
          </p:nvPr>
        </p:nvSpPr>
        <p:spPr>
          <a:xfrm>
            <a:off x="533400" y="1295400"/>
            <a:ext cx="8305800" cy="5105400"/>
          </a:xfrm>
        </p:spPr>
        <p:txBody>
          <a:bodyPr>
            <a:noAutofit/>
          </a:bodyPr>
          <a:lstStyle/>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Organization of text (</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a:p>
            <a:pPr lvl="1"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Resource Guide: 15 appendixes</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Appendix I covers academic achievement tests</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Appendix J covers expressive and receptive language tests</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Appendix K covers ethical, legal, and professional issues (A shorter version of this appendix was in Chapter 3 in the Sixth Edition)</a:t>
            </a:r>
          </a:p>
        </p:txBody>
      </p:sp>
    </p:spTree>
    <p:extLst>
      <p:ext uri="{BB962C8B-B14F-4D97-AF65-F5344CB8AC3E}">
        <p14:creationId xmlns:p14="http://schemas.microsoft.com/office/powerpoint/2010/main" val="2168559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143000"/>
          </a:xfrm>
        </p:spPr>
        <p:txBody>
          <a:bodyPr/>
          <a:lstStyle/>
          <a:p>
            <a:pPr>
              <a:defRPr/>
            </a:pPr>
            <a:r>
              <a:rPr lang="en-US" altLang="en-US" dirty="0"/>
              <a:t>Executive Functions </a:t>
            </a:r>
            <a:r>
              <a:rPr lang="en-US" altLang="en-US" sz="2500" dirty="0"/>
              <a:t>[1] </a:t>
            </a:r>
            <a:r>
              <a:rPr lang="en-US" sz="2500" dirty="0"/>
              <a:t>(pp. 203-205)</a:t>
            </a:r>
            <a:endParaRPr lang="en-US" dirty="0"/>
          </a:p>
        </p:txBody>
      </p:sp>
      <p:sp>
        <p:nvSpPr>
          <p:cNvPr id="3" name="Content Placeholder 2"/>
          <p:cNvSpPr>
            <a:spLocks noGrp="1"/>
          </p:cNvSpPr>
          <p:nvPr>
            <p:ph idx="1"/>
          </p:nvPr>
        </p:nvSpPr>
        <p:spPr>
          <a:xfrm>
            <a:off x="457200" y="1447800"/>
            <a:ext cx="8229600" cy="4525963"/>
          </a:xfrm>
        </p:spPr>
        <p:txBody>
          <a:bodyPr/>
          <a:lstStyle/>
          <a:p>
            <a:pPr>
              <a:defRPr/>
            </a:pPr>
            <a:r>
              <a:rPr lang="en-US" sz="2800" dirty="0">
                <a:effectLst/>
                <a:latin typeface="Arial" panose="020B0604020202020204" pitchFamily="34" charset="0"/>
                <a:cs typeface="Arial" panose="020B0604020202020204" pitchFamily="34" charset="0"/>
              </a:rPr>
              <a:t>Primary executive functions (see p. 203)</a:t>
            </a:r>
          </a:p>
          <a:p>
            <a:pPr>
              <a:defRPr/>
            </a:pPr>
            <a:r>
              <a:rPr lang="en-US" sz="2800" dirty="0">
                <a:effectLst/>
                <a:latin typeface="Arial" panose="020B0604020202020204" pitchFamily="34" charset="0"/>
                <a:cs typeface="Arial" panose="020B0604020202020204" pitchFamily="34" charset="0"/>
              </a:rPr>
              <a:t>Executive functions, genetics, and intelligence (see p. 204)</a:t>
            </a:r>
          </a:p>
          <a:p>
            <a:pPr>
              <a:defRPr/>
            </a:pPr>
            <a:r>
              <a:rPr lang="en-US" sz="2800" dirty="0">
                <a:effectLst/>
                <a:latin typeface="Arial" panose="020B0604020202020204" pitchFamily="34" charset="0"/>
                <a:cs typeface="Arial" panose="020B0604020202020204" pitchFamily="34" charset="0"/>
              </a:rPr>
              <a:t>Assessment of executive functions (see p. 204 and Table 6-3 on p. 205)</a:t>
            </a:r>
          </a:p>
        </p:txBody>
      </p:sp>
    </p:spTree>
    <p:extLst>
      <p:ext uri="{BB962C8B-B14F-4D97-AF65-F5344CB8AC3E}">
        <p14:creationId xmlns:p14="http://schemas.microsoft.com/office/powerpoint/2010/main" val="393876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143000"/>
          </a:xfrm>
        </p:spPr>
        <p:txBody>
          <a:bodyPr/>
          <a:lstStyle/>
          <a:p>
            <a:pPr>
              <a:defRPr/>
            </a:pPr>
            <a:r>
              <a:rPr lang="en-US" altLang="en-US" dirty="0"/>
              <a:t>Life Outcomes and Intelligence </a:t>
            </a:r>
            <a:r>
              <a:rPr lang="en-US" altLang="en-US" sz="2500" dirty="0"/>
              <a:t>[1] </a:t>
            </a:r>
            <a:r>
              <a:rPr lang="en-US" sz="2500" dirty="0"/>
              <a:t>(pp. 204-207)</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Font typeface="Wingdings" pitchFamily="2" charset="2"/>
              <a:buNone/>
              <a:defRPr/>
            </a:pPr>
            <a:r>
              <a:rPr lang="en-US" sz="3000" dirty="0">
                <a:latin typeface="Arial" panose="020B0604020202020204" pitchFamily="34" charset="0"/>
                <a:cs typeface="Arial" panose="020B0604020202020204" pitchFamily="34" charset="0"/>
              </a:rPr>
              <a:t>Research shows a strong relationship between intelligence test scores and life outcomes such as economic and social competence. For example: </a:t>
            </a:r>
          </a:p>
          <a:p>
            <a:pPr>
              <a:defRPr/>
            </a:pPr>
            <a:r>
              <a:rPr lang="en-US" sz="3000" dirty="0">
                <a:latin typeface="Arial" panose="020B0604020202020204" pitchFamily="34" charset="0"/>
                <a:cs typeface="Arial" panose="020B0604020202020204" pitchFamily="34" charset="0"/>
              </a:rPr>
              <a:t>Achieved better educational goals</a:t>
            </a:r>
          </a:p>
          <a:p>
            <a:pPr>
              <a:defRPr/>
            </a:pPr>
            <a:r>
              <a:rPr lang="en-US" sz="3000" dirty="0">
                <a:latin typeface="Arial" panose="020B0604020202020204" pitchFamily="34" charset="0"/>
                <a:cs typeface="Arial" panose="020B0604020202020204" pitchFamily="34" charset="0"/>
              </a:rPr>
              <a:t>Achieved better job attainment</a:t>
            </a:r>
          </a:p>
          <a:p>
            <a:pPr>
              <a:defRPr/>
            </a:pPr>
            <a:r>
              <a:rPr lang="en-US" sz="3000" dirty="0">
                <a:latin typeface="Arial" panose="020B0604020202020204" pitchFamily="34" charset="0"/>
                <a:cs typeface="Arial" panose="020B0604020202020204" pitchFamily="34" charset="0"/>
              </a:rPr>
              <a:t>Reduced risk of mental health problems</a:t>
            </a:r>
          </a:p>
          <a:p>
            <a:pPr>
              <a:defRPr/>
            </a:pPr>
            <a:r>
              <a:rPr lang="en-US" sz="3000" dirty="0">
                <a:latin typeface="Arial" panose="020B0604020202020204" pitchFamily="34" charset="0"/>
                <a:cs typeface="Arial" panose="020B0604020202020204" pitchFamily="34" charset="0"/>
              </a:rPr>
              <a:t>Better mortality </a:t>
            </a:r>
          </a:p>
        </p:txBody>
      </p:sp>
    </p:spTree>
    <p:extLst>
      <p:ext uri="{BB962C8B-B14F-4D97-AF65-F5344CB8AC3E}">
        <p14:creationId xmlns:p14="http://schemas.microsoft.com/office/powerpoint/2010/main" val="3879119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143000"/>
          </a:xfrm>
        </p:spPr>
        <p:txBody>
          <a:bodyPr/>
          <a:lstStyle/>
          <a:p>
            <a:pPr>
              <a:defRPr/>
            </a:pPr>
            <a:r>
              <a:rPr lang="en-US" altLang="en-US" dirty="0"/>
              <a:t>Life Outcomes and Intelligence </a:t>
            </a:r>
            <a:r>
              <a:rPr lang="en-US" altLang="en-US" sz="2500" dirty="0"/>
              <a:t>[2] </a:t>
            </a:r>
            <a:r>
              <a:rPr lang="en-US" sz="2500" dirty="0"/>
              <a:t>(pp. 204-207)</a:t>
            </a:r>
            <a:endParaRPr lang="en-US" dirty="0"/>
          </a:p>
        </p:txBody>
      </p:sp>
      <p:sp>
        <p:nvSpPr>
          <p:cNvPr id="3" name="Content Placeholder 2"/>
          <p:cNvSpPr>
            <a:spLocks noGrp="1"/>
          </p:cNvSpPr>
          <p:nvPr>
            <p:ph idx="1"/>
          </p:nvPr>
        </p:nvSpPr>
        <p:spPr>
          <a:xfrm>
            <a:off x="457200" y="1447800"/>
            <a:ext cx="8229600" cy="4525963"/>
          </a:xfrm>
        </p:spPr>
        <p:txBody>
          <a:bodyPr/>
          <a:lstStyle/>
          <a:p>
            <a:pPr>
              <a:defRPr/>
            </a:pPr>
            <a:r>
              <a:rPr lang="en-US" sz="3000" dirty="0">
                <a:latin typeface="Arial" panose="020B0604020202020204" pitchFamily="34" charset="0"/>
                <a:cs typeface="Arial" panose="020B0604020202020204" pitchFamily="34" charset="0"/>
              </a:rPr>
              <a:t>Fewer hospitalizations</a:t>
            </a:r>
          </a:p>
          <a:p>
            <a:pPr>
              <a:defRPr/>
            </a:pPr>
            <a:r>
              <a:rPr lang="en-US" sz="3000" dirty="0">
                <a:latin typeface="Arial" panose="020B0604020202020204" pitchFamily="34" charset="0"/>
                <a:cs typeface="Arial" panose="020B0604020202020204" pitchFamily="34" charset="0"/>
              </a:rPr>
              <a:t>Higher annual income</a:t>
            </a:r>
          </a:p>
          <a:p>
            <a:pPr>
              <a:defRPr/>
            </a:pP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651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152400"/>
            <a:ext cx="8229600" cy="1143000"/>
          </a:xfrm>
        </p:spPr>
        <p:txBody>
          <a:bodyPr>
            <a:normAutofit fontScale="90000"/>
          </a:bodyPr>
          <a:lstStyle/>
          <a:p>
            <a:pPr eaLnBrk="1" fontAlgn="auto" hangingPunct="1">
              <a:spcAft>
                <a:spcPts val="0"/>
              </a:spcAft>
              <a:defRPr/>
            </a:pPr>
            <a:r>
              <a:rPr lang="en-US" altLang="en-US" dirty="0"/>
              <a:t>Stability and Change in Intelligence </a:t>
            </a:r>
            <a:r>
              <a:rPr lang="en-US" altLang="en-US" sz="2500" dirty="0"/>
              <a:t>[1] (pp. 207-208)</a:t>
            </a:r>
          </a:p>
        </p:txBody>
      </p:sp>
      <p:sp>
        <p:nvSpPr>
          <p:cNvPr id="158723" name="Rectangle 3"/>
          <p:cNvSpPr>
            <a:spLocks noGrp="1" noChangeArrowheads="1"/>
          </p:cNvSpPr>
          <p:nvPr>
            <p:ph idx="1"/>
          </p:nvPr>
        </p:nvSpPr>
        <p:spPr>
          <a:xfrm>
            <a:off x="533400" y="1447800"/>
            <a:ext cx="7620000" cy="4800600"/>
          </a:xfrm>
        </p:spPr>
        <p:txBody>
          <a:bodyPr>
            <a:noAutofit/>
          </a:bodyPr>
          <a:lstStyle/>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The studies on stability and change in intelligence are on pp. 207-208.</a:t>
            </a:r>
          </a:p>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The older the child is when first tested and the shorter the interval between tests, the greater the constancy of the IQ.</a:t>
            </a:r>
          </a:p>
          <a:p>
            <a:pPr marL="0" indent="0" eaLnBrk="1" fontAlgn="auto" hangingPunct="1">
              <a:spcBef>
                <a:spcPts val="800"/>
              </a:spcBef>
              <a:spcAft>
                <a:spcPts val="0"/>
              </a:spcAft>
              <a:buClr>
                <a:schemeClr val="accent3"/>
              </a:buClr>
              <a:buFont typeface="Wingdings" pitchFamily="2" charset="2"/>
              <a:buNone/>
              <a:defRPr/>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152400"/>
            <a:ext cx="8229600" cy="1143000"/>
          </a:xfrm>
        </p:spPr>
        <p:txBody>
          <a:bodyPr>
            <a:normAutofit fontScale="90000"/>
          </a:bodyPr>
          <a:lstStyle/>
          <a:p>
            <a:pPr eaLnBrk="1" fontAlgn="auto" hangingPunct="1">
              <a:spcAft>
                <a:spcPts val="0"/>
              </a:spcAft>
              <a:defRPr/>
            </a:pPr>
            <a:r>
              <a:rPr lang="en-US" altLang="en-US" dirty="0"/>
              <a:t>Stability and Change in Intelligence </a:t>
            </a:r>
            <a:r>
              <a:rPr lang="en-US" altLang="en-US" sz="2500" dirty="0"/>
              <a:t>[2] (pp. 207-208)</a:t>
            </a:r>
          </a:p>
        </p:txBody>
      </p:sp>
      <p:sp>
        <p:nvSpPr>
          <p:cNvPr id="158723" name="Rectangle 3"/>
          <p:cNvSpPr>
            <a:spLocks noGrp="1" noChangeArrowheads="1"/>
          </p:cNvSpPr>
          <p:nvPr>
            <p:ph idx="1"/>
          </p:nvPr>
        </p:nvSpPr>
        <p:spPr>
          <a:xfrm>
            <a:off x="533400" y="1447800"/>
            <a:ext cx="7620000" cy="4800600"/>
          </a:xfrm>
        </p:spPr>
        <p:txBody>
          <a:bodyPr>
            <a:noAutofit/>
          </a:bodyPr>
          <a:lstStyle/>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Despite high test‑retest correlations, it is important to conduct frequent and periodic testing if test scores are used for guidance or placement decisions.</a:t>
            </a:r>
          </a:p>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Thus, extreme caution must be used in predicting a child’s future level of intellectual functioning.</a:t>
            </a:r>
          </a:p>
          <a:p>
            <a:pPr marL="0" indent="0" eaLnBrk="1" fontAlgn="auto" hangingPunct="1">
              <a:spcBef>
                <a:spcPts val="800"/>
              </a:spcBef>
              <a:spcAft>
                <a:spcPts val="0"/>
              </a:spcAft>
              <a:buClr>
                <a:schemeClr val="accent3"/>
              </a:buClr>
              <a:buFont typeface="Wingdings" pitchFamily="2" charset="2"/>
              <a:buNone/>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533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0"/>
            <a:ext cx="8382000" cy="1384995"/>
          </a:xfrm>
          <a:prstGeom prst="rect">
            <a:avLst/>
          </a:prstGeom>
          <a:noFill/>
        </p:spPr>
        <p:txBody>
          <a:bodyPr wrap="square" rtlCol="0">
            <a:spAutoFit/>
          </a:bodyPr>
          <a:lstStyle/>
          <a:p>
            <a:pPr algn="ctr"/>
            <a:r>
              <a:rPr lang="en-US" sz="2800" b="1" dirty="0"/>
              <a:t>“The Board of Education authorized seeing eye dogs and canes for all students who have smartphones.” </a:t>
            </a:r>
          </a:p>
        </p:txBody>
      </p:sp>
      <p:pic>
        <p:nvPicPr>
          <p:cNvPr id="5" name="Content Placeholder 4"/>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1866900" y="0"/>
            <a:ext cx="5410200" cy="5410200"/>
          </a:xfrm>
        </p:spPr>
      </p:pic>
    </p:spTree>
    <p:extLst>
      <p:ext uri="{BB962C8B-B14F-4D97-AF65-F5344CB8AC3E}">
        <p14:creationId xmlns:p14="http://schemas.microsoft.com/office/powerpoint/2010/main" val="1426818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7</a:t>
            </a:r>
          </a:p>
        </p:txBody>
      </p:sp>
      <p:sp>
        <p:nvSpPr>
          <p:cNvPr id="2051" name="Rectangle 3"/>
          <p:cNvSpPr>
            <a:spLocks noGrp="1" noChangeArrowheads="1"/>
          </p:cNvSpPr>
          <p:nvPr>
            <p:ph type="subTitle" idx="1"/>
          </p:nvPr>
        </p:nvSpPr>
        <p:spPr>
          <a:xfrm>
            <a:off x="496111" y="3853738"/>
            <a:ext cx="8171234" cy="914897"/>
          </a:xfrm>
        </p:spPr>
        <p:txBody>
          <a:bodyPr>
            <a:noAutofit/>
          </a:bodyPr>
          <a:lstStyle/>
          <a:p>
            <a:r>
              <a:rPr lang="en-US" sz="3600" dirty="0"/>
              <a:t> </a:t>
            </a:r>
            <a:r>
              <a:rPr lang="en-US" sz="3600" b="1" dirty="0"/>
              <a:t>Wechsler Intelligence Scale for Children– Fifth Edition (WISC–V): Description </a:t>
            </a:r>
            <a:br>
              <a:rPr lang="en-US" sz="3600" b="1" dirty="0"/>
            </a:br>
            <a:endParaRPr lang="en-US" sz="3600" b="1" dirty="0"/>
          </a:p>
        </p:txBody>
      </p:sp>
    </p:spTree>
    <p:extLst>
      <p:ext uri="{BB962C8B-B14F-4D97-AF65-F5344CB8AC3E}">
        <p14:creationId xmlns:p14="http://schemas.microsoft.com/office/powerpoint/2010/main" val="509328169"/>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381000"/>
            <a:ext cx="8229600" cy="1143000"/>
          </a:xfrm>
        </p:spPr>
        <p:txBody>
          <a:bodyPr/>
          <a:lstStyle/>
          <a:p>
            <a:pPr eaLnBrk="1" hangingPunct="1">
              <a:defRPr/>
            </a:pPr>
            <a:r>
              <a:rPr lang="en-US" altLang="en-US" dirty="0"/>
              <a:t>History of the WISC–V </a:t>
            </a:r>
            <a:r>
              <a:rPr lang="en-US" altLang="en-US" sz="2200" dirty="0"/>
              <a:t>(not in text)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52494183"/>
              </p:ext>
            </p:extLst>
          </p:nvPr>
        </p:nvGraphicFramePr>
        <p:xfrm>
          <a:off x="457200" y="13716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1492" name="TextBox 2"/>
          <p:cNvSpPr txBox="1">
            <a:spLocks noChangeArrowheads="1"/>
          </p:cNvSpPr>
          <p:nvPr/>
        </p:nvSpPr>
        <p:spPr bwMode="auto">
          <a:xfrm>
            <a:off x="363538" y="1600200"/>
            <a:ext cx="5105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800">
                <a:latin typeface="Constantia" pitchFamily="18" charset="0"/>
              </a:rPr>
              <a:t>Revisions of the WISC</a:t>
            </a:r>
          </a:p>
          <a:p>
            <a:pPr>
              <a:spcBef>
                <a:spcPct val="0"/>
              </a:spcBef>
              <a:buClrTx/>
              <a:buSzTx/>
              <a:buFontTx/>
              <a:buNone/>
            </a:pPr>
            <a:endParaRPr lang="en-US" altLang="en-US" sz="1800">
              <a:latin typeface="Constantia" pitchFamily="18" charset="0"/>
            </a:endParaRPr>
          </a:p>
        </p:txBody>
      </p:sp>
      <p:sp>
        <p:nvSpPr>
          <p:cNvPr id="191493" name="Rectangle 3"/>
          <p:cNvSpPr>
            <a:spLocks noChangeArrowheads="1"/>
          </p:cNvSpPr>
          <p:nvPr/>
        </p:nvSpPr>
        <p:spPr bwMode="auto">
          <a:xfrm>
            <a:off x="3962400" y="5848350"/>
            <a:ext cx="5181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200" dirty="0">
                <a:latin typeface="Constantia" pitchFamily="18" charset="0"/>
              </a:rPr>
              <a:t>David Wechsler, the original author, died in 1982.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idx="4294967295"/>
          </p:nvPr>
        </p:nvSpPr>
        <p:spPr/>
        <p:txBody>
          <a:bodyPr/>
          <a:lstStyle/>
          <a:p>
            <a:pPr eaLnBrk="1" hangingPunct="1">
              <a:defRPr/>
            </a:pPr>
            <a:r>
              <a:rPr lang="en-US" altLang="en-US" dirty="0"/>
              <a:t>Supplementary Instructions for Administration </a:t>
            </a:r>
            <a:r>
              <a:rPr lang="en-US" altLang="en-US" sz="2200" dirty="0"/>
              <a:t>[1] (pp. 252</a:t>
            </a:r>
            <a:r>
              <a:rPr lang="en-US" sz="2200" dirty="0"/>
              <a:t>–253</a:t>
            </a:r>
            <a:r>
              <a:rPr lang="en-US" altLang="en-US" sz="2200" dirty="0"/>
              <a:t>)</a:t>
            </a:r>
            <a:endParaRPr lang="en-US" sz="2200" dirty="0"/>
          </a:p>
        </p:txBody>
      </p:sp>
      <p:sp>
        <p:nvSpPr>
          <p:cNvPr id="112642" name="Content Placeholder 2"/>
          <p:cNvSpPr>
            <a:spLocks noGrp="1"/>
          </p:cNvSpPr>
          <p:nvPr>
            <p:ph idx="4294967295"/>
          </p:nvPr>
        </p:nvSpPr>
        <p:spPr>
          <a:xfrm>
            <a:off x="457200" y="1722438"/>
            <a:ext cx="8229600" cy="4525962"/>
          </a:xfrm>
        </p:spPr>
        <p:txBody>
          <a:bodyPr/>
          <a:lstStyle/>
          <a:p>
            <a:pPr marL="0" indent="0" algn="ctr" eaLnBrk="1" hangingPunct="1">
              <a:buFont typeface="Arial" charset="0"/>
              <a:buNone/>
              <a:defRPr/>
            </a:pPr>
            <a:r>
              <a:rPr lang="en-US" b="1" dirty="0">
                <a:latin typeface="Arial" panose="020B0604020202020204" pitchFamily="34" charset="0"/>
                <a:cs typeface="Arial" panose="020B0604020202020204" pitchFamily="34" charset="0"/>
              </a:rPr>
              <a:t>Exhibit 7-2</a:t>
            </a:r>
          </a:p>
          <a:p>
            <a:pPr marL="274320" indent="-274320" eaLnBrk="1" hangingPunct="1">
              <a:buFont typeface="Arial" charset="0"/>
              <a:buChar char="•"/>
              <a:defRPr/>
            </a:pPr>
            <a:r>
              <a:rPr lang="en-US" dirty="0">
                <a:latin typeface="Arial" panose="020B0604020202020204" pitchFamily="34" charset="0"/>
                <a:cs typeface="Arial" panose="020B0604020202020204" pitchFamily="34" charset="0"/>
              </a:rPr>
              <a:t>Study carefully the supplementary instructions for administering the WISC–V</a:t>
            </a:r>
          </a:p>
          <a:p>
            <a:pPr marL="274320" indent="-274320" eaLnBrk="1" hangingPunct="1">
              <a:buFont typeface="Arial" charset="0"/>
              <a:buChar char="•"/>
              <a:defRPr/>
            </a:pPr>
            <a:r>
              <a:rPr lang="en-US" dirty="0">
                <a:latin typeface="Arial" panose="020B0604020202020204" pitchFamily="34" charset="0"/>
                <a:cs typeface="Arial" panose="020B0604020202020204" pitchFamily="34" charset="0"/>
              </a:rPr>
              <a:t>The instructions cover the following areas:</a:t>
            </a:r>
          </a:p>
          <a:p>
            <a:pPr lvl="1" eaLnBrk="1" hangingPunct="1">
              <a:buFont typeface="Arial" charset="0"/>
              <a:buChar char="•"/>
              <a:defRPr/>
            </a:pPr>
            <a:r>
              <a:rPr lang="en-US" sz="3200" dirty="0">
                <a:latin typeface="Arial" panose="020B0604020202020204" pitchFamily="34" charset="0"/>
                <a:cs typeface="Arial" panose="020B0604020202020204" pitchFamily="34" charset="0"/>
              </a:rPr>
              <a:t>Preparing to administer the WISC–V</a:t>
            </a:r>
          </a:p>
          <a:p>
            <a:pPr lvl="1" eaLnBrk="1" hangingPunct="1">
              <a:buFont typeface="Arial" charset="0"/>
              <a:buChar char="•"/>
              <a:defRPr/>
            </a:pPr>
            <a:r>
              <a:rPr lang="en-US" sz="3200" dirty="0">
                <a:latin typeface="Arial" panose="020B0604020202020204" pitchFamily="34" charset="0"/>
                <a:cs typeface="Arial" panose="020B0604020202020204" pitchFamily="34" charset="0"/>
              </a:rPr>
              <a:t>Administering the WISC–V</a:t>
            </a:r>
          </a:p>
          <a:p>
            <a:pPr lvl="1" eaLnBrk="1" hangingPunct="1">
              <a:buFont typeface="Arial" charset="0"/>
              <a:buChar char="•"/>
              <a:defRPr/>
            </a:pPr>
            <a:r>
              <a:rPr lang="en-US" sz="3200" dirty="0">
                <a:latin typeface="Arial" panose="020B0604020202020204" pitchFamily="34" charset="0"/>
                <a:cs typeface="Arial" panose="020B0604020202020204" pitchFamily="34" charset="0"/>
              </a:rPr>
              <a:t>Scoring </a:t>
            </a:r>
          </a:p>
          <a:p>
            <a:pPr lvl="1" eaLnBrk="1" hangingPunct="1">
              <a:buFont typeface="Arial" charset="0"/>
              <a:buChar char="•"/>
              <a:defRPr/>
            </a:pPr>
            <a:r>
              <a:rPr lang="en-US" sz="3200" dirty="0">
                <a:latin typeface="Arial" panose="020B0604020202020204" pitchFamily="34" charset="0"/>
                <a:cs typeface="Arial" panose="020B0604020202020204" pitchFamily="34" charset="0"/>
              </a:rPr>
              <a:t>Record Form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idx="4294967295"/>
          </p:nvPr>
        </p:nvSpPr>
        <p:spPr/>
        <p:txBody>
          <a:bodyPr/>
          <a:lstStyle/>
          <a:p>
            <a:pPr eaLnBrk="1" hangingPunct="1">
              <a:defRPr/>
            </a:pPr>
            <a:r>
              <a:rPr lang="en-US" altLang="en-US" dirty="0"/>
              <a:t>Supplementary Instructions for Administration </a:t>
            </a:r>
            <a:r>
              <a:rPr lang="en-US" altLang="en-US" sz="2200" dirty="0"/>
              <a:t>[2] (pp. 252</a:t>
            </a:r>
            <a:r>
              <a:rPr lang="en-US" sz="2200" dirty="0"/>
              <a:t>–253</a:t>
            </a:r>
            <a:r>
              <a:rPr lang="en-US" altLang="en-US" sz="2200" dirty="0"/>
              <a:t>)</a:t>
            </a:r>
            <a:endParaRPr lang="en-US" sz="2200" dirty="0"/>
          </a:p>
        </p:txBody>
      </p:sp>
      <p:sp>
        <p:nvSpPr>
          <p:cNvPr id="112642" name="Content Placeholder 2"/>
          <p:cNvSpPr>
            <a:spLocks noGrp="1"/>
          </p:cNvSpPr>
          <p:nvPr>
            <p:ph idx="4294967295"/>
          </p:nvPr>
        </p:nvSpPr>
        <p:spPr>
          <a:xfrm>
            <a:off x="457200" y="1722438"/>
            <a:ext cx="8229600" cy="4525962"/>
          </a:xfrm>
        </p:spPr>
        <p:txBody>
          <a:bodyPr/>
          <a:lstStyle/>
          <a:p>
            <a:pPr marL="0" indent="0" algn="ctr" eaLnBrk="1" hangingPunct="1">
              <a:buFont typeface="Arial" charset="0"/>
              <a:buNone/>
              <a:defRPr/>
            </a:pPr>
            <a:r>
              <a:rPr lang="en-US" b="1" dirty="0">
                <a:latin typeface="Arial" panose="020B0604020202020204" pitchFamily="34" charset="0"/>
                <a:cs typeface="Arial" panose="020B0604020202020204" pitchFamily="34" charset="0"/>
              </a:rPr>
              <a:t>Exhibit 7-2 (</a:t>
            </a:r>
            <a:r>
              <a:rPr lang="en-US" b="1" i="1" dirty="0">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p>
          <a:p>
            <a:pPr marL="274320" indent="-274320" eaLnBrk="1" hangingPunct="1">
              <a:buFont typeface="Arial" charset="0"/>
              <a:buChar char="•"/>
              <a:defRPr/>
            </a:pPr>
            <a:r>
              <a:rPr lang="en-US" dirty="0">
                <a:latin typeface="Arial" panose="020B0604020202020204" pitchFamily="34" charset="0"/>
                <a:cs typeface="Arial" panose="020B0604020202020204" pitchFamily="34" charset="0"/>
              </a:rPr>
              <a:t>The instructions cover the following areas:</a:t>
            </a:r>
          </a:p>
          <a:p>
            <a:pPr lvl="1" eaLnBrk="1" hangingPunct="1">
              <a:buFont typeface="Arial" charset="0"/>
              <a:buChar char="•"/>
              <a:defRPr/>
            </a:pPr>
            <a:r>
              <a:rPr lang="en-US" sz="3200" dirty="0">
                <a:latin typeface="Arial" panose="020B0604020202020204" pitchFamily="34" charset="0"/>
                <a:cs typeface="Arial" panose="020B0604020202020204" pitchFamily="34" charset="0"/>
              </a:rPr>
              <a:t>General guidelines for completing the Record Form</a:t>
            </a:r>
          </a:p>
          <a:p>
            <a:pPr lvl="1" eaLnBrk="1" hangingPunct="1">
              <a:buFont typeface="Arial" charset="0"/>
              <a:buChar char="•"/>
              <a:defRPr/>
            </a:pPr>
            <a:r>
              <a:rPr lang="en-US" sz="3200" dirty="0">
                <a:latin typeface="Arial" panose="020B0604020202020204" pitchFamily="34" charset="0"/>
                <a:cs typeface="Arial" panose="020B0604020202020204" pitchFamily="34" charset="0"/>
              </a:rPr>
              <a:t>Miscellaneous information and suggestions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Overview </a:t>
            </a:r>
            <a:r>
              <a:rPr lang="en-US" altLang="en-US" sz="2500" dirty="0"/>
              <a:t>[5]</a:t>
            </a:r>
            <a:endParaRPr lang="en-US" altLang="en-US" sz="2800" dirty="0"/>
          </a:p>
        </p:txBody>
      </p:sp>
      <p:sp>
        <p:nvSpPr>
          <p:cNvPr id="158723" name="Rectangle 3"/>
          <p:cNvSpPr>
            <a:spLocks noGrp="1" noChangeArrowheads="1"/>
          </p:cNvSpPr>
          <p:nvPr>
            <p:ph idx="1"/>
          </p:nvPr>
        </p:nvSpPr>
        <p:spPr>
          <a:xfrm>
            <a:off x="533400" y="1295400"/>
            <a:ext cx="8305800" cy="5105400"/>
          </a:xfrm>
        </p:spPr>
        <p:txBody>
          <a:bodyPr>
            <a:noAutofit/>
          </a:bodyPr>
          <a:lstStyle/>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Organization of text (</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a:p>
            <a:pPr lvl="1"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Resource Guide: 15 appendixes</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Appendix L covers statistics and psychometrics (This material was covered in Chapter 4 in the Sixth Edition)</a:t>
            </a:r>
          </a:p>
        </p:txBody>
      </p:sp>
    </p:spTree>
    <p:extLst>
      <p:ext uri="{BB962C8B-B14F-4D97-AF65-F5344CB8AC3E}">
        <p14:creationId xmlns:p14="http://schemas.microsoft.com/office/powerpoint/2010/main" val="1857387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idx="4294967295"/>
          </p:nvPr>
        </p:nvSpPr>
        <p:spPr/>
        <p:txBody>
          <a:bodyPr/>
          <a:lstStyle/>
          <a:p>
            <a:pPr eaLnBrk="1" hangingPunct="1">
              <a:defRPr/>
            </a:pPr>
            <a:r>
              <a:rPr lang="en-US" dirty="0"/>
              <a:t>Subtest Substitution in the WISC–V </a:t>
            </a:r>
            <a:r>
              <a:rPr lang="en-US" sz="2000" dirty="0"/>
              <a:t>[1] (p. 259)</a:t>
            </a:r>
          </a:p>
        </p:txBody>
      </p:sp>
      <p:sp>
        <p:nvSpPr>
          <p:cNvPr id="122882" name="Content Placeholder 2"/>
          <p:cNvSpPr>
            <a:spLocks noGrp="1"/>
          </p:cNvSpPr>
          <p:nvPr>
            <p:ph idx="4294967295"/>
          </p:nvPr>
        </p:nvSpPr>
        <p:spPr>
          <a:xfrm>
            <a:off x="457200" y="1676400"/>
            <a:ext cx="8229600" cy="4389438"/>
          </a:xfrm>
        </p:spPr>
        <p:txBody>
          <a:bodyPr/>
          <a:lstStyle/>
          <a:p>
            <a:pPr marL="274320" indent="-274320" eaLnBrk="1" hangingPunct="1">
              <a:spcBef>
                <a:spcPts val="800"/>
              </a:spcBef>
              <a:buFont typeface="Arial" charset="0"/>
              <a:buChar char="•"/>
              <a:defRPr/>
            </a:pPr>
            <a:r>
              <a:rPr lang="en-US" dirty="0">
                <a:latin typeface="Arial" panose="020B0604020202020204" pitchFamily="34" charset="0"/>
                <a:cs typeface="Arial" panose="020B0604020202020204" pitchFamily="34" charset="0"/>
              </a:rPr>
              <a:t>Only substitute a subtest if absolutely necessary</a:t>
            </a:r>
          </a:p>
          <a:p>
            <a:pPr marL="274320" indent="-274320" eaLnBrk="1" hangingPunct="1">
              <a:spcBef>
                <a:spcPts val="800"/>
              </a:spcBef>
              <a:buFont typeface="Arial" charset="0"/>
              <a:buChar char="•"/>
              <a:defRPr/>
            </a:pPr>
            <a:r>
              <a:rPr lang="en-US" dirty="0">
                <a:latin typeface="Arial" panose="020B0604020202020204" pitchFamily="34" charset="0"/>
                <a:cs typeface="Arial" panose="020B0604020202020204" pitchFamily="34" charset="0"/>
              </a:rPr>
              <a:t>When you substitute, </a:t>
            </a:r>
          </a:p>
          <a:p>
            <a:pPr lvl="1" eaLnBrk="1" hangingPunct="1">
              <a:spcBef>
                <a:spcPts val="800"/>
              </a:spcBef>
              <a:buFont typeface="Arial" charset="0"/>
              <a:buChar char="•"/>
              <a:defRPr/>
            </a:pPr>
            <a:r>
              <a:rPr lang="en-US" sz="3200" dirty="0">
                <a:latin typeface="Arial" panose="020B0604020202020204" pitchFamily="34" charset="0"/>
                <a:cs typeface="Arial" panose="020B0604020202020204" pitchFamily="34" charset="0"/>
              </a:rPr>
              <a:t>Psychometric properties of the FSIQ may change</a:t>
            </a:r>
          </a:p>
          <a:p>
            <a:pPr lvl="1" eaLnBrk="1" hangingPunct="1">
              <a:spcBef>
                <a:spcPts val="800"/>
              </a:spcBef>
              <a:buFont typeface="Arial" charset="0"/>
              <a:buChar char="•"/>
              <a:defRPr/>
            </a:pPr>
            <a:r>
              <a:rPr lang="en-US" sz="3200" dirty="0">
                <a:latin typeface="Arial" panose="020B0604020202020204" pitchFamily="34" charset="0"/>
                <a:cs typeface="Arial" panose="020B0604020202020204" pitchFamily="34" charset="0"/>
              </a:rPr>
              <a:t>Reliabilities and validities of the FSIQ may change</a:t>
            </a:r>
          </a:p>
          <a:p>
            <a:pPr lvl="1" eaLnBrk="1" hangingPunct="1">
              <a:spcBef>
                <a:spcPts val="800"/>
              </a:spcBef>
              <a:buFont typeface="Arial" charset="0"/>
              <a:buChar char="•"/>
              <a:defRPr/>
            </a:pPr>
            <a:r>
              <a:rPr lang="en-US" sz="3200" dirty="0">
                <a:latin typeface="Arial" panose="020B0604020202020204" pitchFamily="34" charset="0"/>
                <a:cs typeface="Arial" panose="020B0604020202020204" pitchFamily="34" charset="0"/>
              </a:rPr>
              <a:t>Confidence intervals of the FSIQ may change</a:t>
            </a:r>
          </a:p>
        </p:txBody>
      </p:sp>
    </p:spTree>
    <p:extLst>
      <p:ext uri="{BB962C8B-B14F-4D97-AF65-F5344CB8AC3E}">
        <p14:creationId xmlns:p14="http://schemas.microsoft.com/office/powerpoint/2010/main" val="1390286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idx="4294967295"/>
          </p:nvPr>
        </p:nvSpPr>
        <p:spPr/>
        <p:txBody>
          <a:bodyPr/>
          <a:lstStyle/>
          <a:p>
            <a:pPr eaLnBrk="1" hangingPunct="1">
              <a:defRPr/>
            </a:pPr>
            <a:r>
              <a:rPr lang="en-US" dirty="0"/>
              <a:t>Subtest Substitution in the WISC–V </a:t>
            </a:r>
            <a:r>
              <a:rPr lang="en-US" sz="2000" dirty="0"/>
              <a:t>[2] (p. 259)</a:t>
            </a:r>
          </a:p>
        </p:txBody>
      </p:sp>
      <p:sp>
        <p:nvSpPr>
          <p:cNvPr id="122882" name="Content Placeholder 2"/>
          <p:cNvSpPr>
            <a:spLocks noGrp="1"/>
          </p:cNvSpPr>
          <p:nvPr>
            <p:ph idx="4294967295"/>
          </p:nvPr>
        </p:nvSpPr>
        <p:spPr>
          <a:xfrm>
            <a:off x="457200" y="1676400"/>
            <a:ext cx="8229600" cy="4389438"/>
          </a:xfrm>
        </p:spPr>
        <p:txBody>
          <a:bodyPr/>
          <a:lstStyle/>
          <a:p>
            <a:pPr marL="274320" indent="-274320" eaLnBrk="1" hangingPunct="1">
              <a:spcBef>
                <a:spcPts val="800"/>
              </a:spcBef>
              <a:buFont typeface="Arial" charset="0"/>
              <a:buChar char="•"/>
              <a:defRPr/>
            </a:pPr>
            <a:r>
              <a:rPr lang="en-US" dirty="0">
                <a:latin typeface="Arial" panose="020B0604020202020204" pitchFamily="34" charset="0"/>
                <a:cs typeface="Arial" panose="020B0604020202020204" pitchFamily="34" charset="0"/>
              </a:rPr>
              <a:t>When you substitute, (</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a:p>
            <a:pPr lvl="1" eaLnBrk="1" hangingPunct="1">
              <a:spcBef>
                <a:spcPts val="800"/>
              </a:spcBef>
              <a:buFont typeface="Arial" charset="0"/>
              <a:buChar char="•"/>
              <a:defRPr/>
            </a:pPr>
            <a:r>
              <a:rPr lang="en-US" sz="3200" dirty="0">
                <a:latin typeface="Arial" panose="020B0604020202020204" pitchFamily="34" charset="0"/>
                <a:cs typeface="Arial" panose="020B0604020202020204" pitchFamily="34" charset="0"/>
              </a:rPr>
              <a:t>No empirical data for substitutions</a:t>
            </a:r>
          </a:p>
          <a:p>
            <a:pPr lvl="1" eaLnBrk="1" hangingPunct="1">
              <a:spcBef>
                <a:spcPts val="800"/>
              </a:spcBef>
              <a:buFont typeface="Arial" charset="0"/>
              <a:buChar char="•"/>
              <a:defRPr/>
            </a:pPr>
            <a:r>
              <a:rPr lang="en-US" sz="3200" dirty="0">
                <a:latin typeface="Arial" panose="020B0604020202020204" pitchFamily="34" charset="0"/>
                <a:cs typeface="Arial" panose="020B0604020202020204" pitchFamily="34" charset="0"/>
              </a:rPr>
              <a:t>No empirical data for number of substitutions</a:t>
            </a:r>
          </a:p>
        </p:txBody>
      </p:sp>
    </p:spTree>
    <p:extLst>
      <p:ext uri="{BB962C8B-B14F-4D97-AF65-F5344CB8AC3E}">
        <p14:creationId xmlns:p14="http://schemas.microsoft.com/office/powerpoint/2010/main" val="11961091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49362"/>
          </a:xfrm>
        </p:spPr>
        <p:txBody>
          <a:bodyPr>
            <a:normAutofit fontScale="90000"/>
          </a:bodyPr>
          <a:lstStyle/>
          <a:p>
            <a:pPr eaLnBrk="1" fontAlgn="auto" hangingPunct="1">
              <a:spcAft>
                <a:spcPts val="0"/>
              </a:spcAft>
              <a:defRPr/>
            </a:pPr>
            <a:r>
              <a:rPr lang="en-US" sz="5600" dirty="0"/>
              <a:t>Potential Problems in Administering the WISC–V </a:t>
            </a:r>
            <a:br>
              <a:rPr lang="en-US" sz="5600" dirty="0"/>
            </a:br>
            <a:r>
              <a:rPr lang="en-US" sz="2200" dirty="0"/>
              <a:t>(pp. 260</a:t>
            </a:r>
            <a:r>
              <a:rPr lang="en-US" sz="2400" dirty="0"/>
              <a:t>–26</a:t>
            </a:r>
            <a:r>
              <a:rPr lang="en-US" sz="2200" dirty="0"/>
              <a:t>3)</a:t>
            </a:r>
          </a:p>
        </p:txBody>
      </p:sp>
      <p:sp>
        <p:nvSpPr>
          <p:cNvPr id="3" name="Content Placeholder 2"/>
          <p:cNvSpPr>
            <a:spLocks noGrp="1"/>
          </p:cNvSpPr>
          <p:nvPr>
            <p:ph idx="1"/>
          </p:nvPr>
        </p:nvSpPr>
        <p:spPr>
          <a:xfrm>
            <a:off x="457200" y="2209800"/>
            <a:ext cx="8229600" cy="3916363"/>
          </a:xfrm>
        </p:spPr>
        <p:txBody>
          <a:bodyPr>
            <a:normAutofit/>
          </a:bodyPr>
          <a:lstStyle/>
          <a:p>
            <a:pPr marL="0" indent="0" eaLnBrk="1" hangingPunct="1">
              <a:spcBef>
                <a:spcPts val="800"/>
              </a:spcBef>
              <a:buFont typeface="Wingdings 2" pitchFamily="18" charset="2"/>
              <a:buNone/>
              <a:defRPr/>
            </a:pPr>
            <a:r>
              <a:rPr lang="en-US" dirty="0">
                <a:latin typeface="Arial" panose="020B0604020202020204" pitchFamily="34" charset="0"/>
                <a:cs typeface="Arial" panose="020B0604020202020204" pitchFamily="34" charset="0"/>
              </a:rPr>
              <a:t>See potential problems (see Exhibit 7-3, pp. 261–262)</a:t>
            </a:r>
          </a:p>
        </p:txBody>
      </p:sp>
    </p:spTree>
    <p:extLst>
      <p:ext uri="{BB962C8B-B14F-4D97-AF65-F5344CB8AC3E}">
        <p14:creationId xmlns:p14="http://schemas.microsoft.com/office/powerpoint/2010/main" val="402186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457200" y="457200"/>
            <a:ext cx="8229600" cy="1143000"/>
          </a:xfrm>
        </p:spPr>
        <p:txBody>
          <a:bodyPr/>
          <a:lstStyle/>
          <a:p>
            <a:pPr eaLnBrk="1" hangingPunct="1">
              <a:defRPr/>
            </a:pPr>
            <a:r>
              <a:rPr lang="en-US" altLang="en-US" dirty="0"/>
              <a:t>Strengths of WISC</a:t>
            </a:r>
            <a:r>
              <a:rPr lang="en-US" dirty="0"/>
              <a:t>–</a:t>
            </a:r>
            <a:r>
              <a:rPr lang="en-US" altLang="en-US" dirty="0"/>
              <a:t>V </a:t>
            </a:r>
            <a:r>
              <a:rPr lang="en-US" altLang="en-US" sz="2200" dirty="0"/>
              <a:t>(p. 267)</a:t>
            </a:r>
          </a:p>
        </p:txBody>
      </p:sp>
      <p:sp>
        <p:nvSpPr>
          <p:cNvPr id="131074" name="Rectangle 3"/>
          <p:cNvSpPr>
            <a:spLocks noGrp="1" noChangeArrowheads="1"/>
          </p:cNvSpPr>
          <p:nvPr>
            <p:ph idx="1"/>
          </p:nvPr>
        </p:nvSpPr>
        <p:spPr>
          <a:xfrm>
            <a:off x="457200" y="1600200"/>
            <a:ext cx="8305800" cy="4525963"/>
          </a:xfrm>
        </p:spPr>
        <p:txBody>
          <a:bodyPr/>
          <a:lstStyle/>
          <a:p>
            <a:pPr marL="514350" indent="-514350" eaLnBrk="1" hangingPunct="1">
              <a:spcBef>
                <a:spcPts val="800"/>
              </a:spcBef>
              <a:buFont typeface="Calibri" pitchFamily="34" charset="0"/>
              <a:buAutoNum type="arabicPeriod"/>
              <a:defRPr/>
            </a:pPr>
            <a:r>
              <a:rPr lang="en-US" altLang="en-US" dirty="0">
                <a:latin typeface="Arial" panose="020B0604020202020204" pitchFamily="34" charset="0"/>
                <a:cs typeface="Arial" panose="020B0604020202020204" pitchFamily="34" charset="0"/>
              </a:rPr>
              <a:t>Excellent standardization</a:t>
            </a:r>
          </a:p>
          <a:p>
            <a:pPr marL="514350" indent="-514350" eaLnBrk="1" hangingPunct="1">
              <a:spcBef>
                <a:spcPts val="800"/>
              </a:spcBef>
              <a:buFont typeface="Calibri" pitchFamily="34" charset="0"/>
              <a:buAutoNum type="arabicPeriod"/>
              <a:defRPr/>
            </a:pPr>
            <a:r>
              <a:rPr lang="en-US" altLang="en-US" dirty="0">
                <a:latin typeface="Arial" panose="020B0604020202020204" pitchFamily="34" charset="0"/>
                <a:cs typeface="Arial" panose="020B0604020202020204" pitchFamily="34" charset="0"/>
              </a:rPr>
              <a:t>Good overall psychometric properties </a:t>
            </a:r>
          </a:p>
          <a:p>
            <a:pPr marL="514350" indent="-514350" eaLnBrk="1" hangingPunct="1">
              <a:spcBef>
                <a:spcPts val="800"/>
              </a:spcBef>
              <a:buFont typeface="Calibri" pitchFamily="34" charset="0"/>
              <a:buAutoNum type="arabicPeriod"/>
              <a:defRPr/>
            </a:pPr>
            <a:r>
              <a:rPr lang="en-US" altLang="en-US" dirty="0">
                <a:latin typeface="Arial" panose="020B0604020202020204" pitchFamily="34" charset="0"/>
                <a:cs typeface="Arial" panose="020B0604020202020204" pitchFamily="34" charset="0"/>
              </a:rPr>
              <a:t>Useful diagnostic information </a:t>
            </a:r>
          </a:p>
          <a:p>
            <a:pPr marL="514350" indent="-514350" eaLnBrk="1" hangingPunct="1">
              <a:spcBef>
                <a:spcPts val="800"/>
              </a:spcBef>
              <a:buFont typeface="Calibri" pitchFamily="34" charset="0"/>
              <a:buAutoNum type="arabicPeriod"/>
              <a:defRPr/>
            </a:pPr>
            <a:r>
              <a:rPr lang="en-US" altLang="en-US" dirty="0">
                <a:latin typeface="Arial" panose="020B0604020202020204" pitchFamily="34" charset="0"/>
                <a:cs typeface="Arial" panose="020B0604020202020204" pitchFamily="34" charset="0"/>
              </a:rPr>
              <a:t>Good administration procedures</a:t>
            </a:r>
          </a:p>
          <a:p>
            <a:pPr marL="514350" indent="-514350" eaLnBrk="1" hangingPunct="1">
              <a:spcBef>
                <a:spcPts val="800"/>
              </a:spcBef>
              <a:buFont typeface="Calibri" pitchFamily="34" charset="0"/>
              <a:buAutoNum type="arabicPeriod"/>
              <a:defRPr/>
            </a:pPr>
            <a:r>
              <a:rPr lang="en-US" altLang="en-US" dirty="0">
                <a:latin typeface="Arial" panose="020B0604020202020204" pitchFamily="34" charset="0"/>
                <a:cs typeface="Arial" panose="020B0604020202020204" pitchFamily="34" charset="0"/>
              </a:rPr>
              <a:t>Good manuals and interesting test materials</a:t>
            </a:r>
          </a:p>
          <a:p>
            <a:pPr marL="514350" indent="-514350" eaLnBrk="1" hangingPunct="1">
              <a:spcBef>
                <a:spcPts val="800"/>
              </a:spcBef>
              <a:buFont typeface="Calibri" pitchFamily="34" charset="0"/>
              <a:buAutoNum type="arabicPeriod"/>
              <a:defRPr/>
            </a:pPr>
            <a:r>
              <a:rPr lang="en-US" altLang="en-US" dirty="0">
                <a:latin typeface="Arial" panose="020B0604020202020204" pitchFamily="34" charset="0"/>
                <a:cs typeface="Arial" panose="020B0604020202020204" pitchFamily="34" charset="0"/>
              </a:rPr>
              <a:t>Helpful scoring criteria</a:t>
            </a:r>
          </a:p>
          <a:p>
            <a:pPr marL="514350" indent="-514350" eaLnBrk="1" hangingPunct="1">
              <a:spcBef>
                <a:spcPts val="800"/>
              </a:spcBef>
              <a:buFont typeface="Calibri" pitchFamily="34" charset="0"/>
              <a:buAutoNum type="arabicPeriod"/>
              <a:defRPr/>
            </a:pPr>
            <a:r>
              <a:rPr lang="en-US" dirty="0">
                <a:latin typeface="Arial" panose="020B0604020202020204" pitchFamily="34" charset="0"/>
                <a:cs typeface="Arial" panose="020B0604020202020204" pitchFamily="34" charset="0"/>
              </a:rPr>
              <a:t>Usefulness for children with some disabilities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815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fontScale="90000"/>
          </a:bodyPr>
          <a:lstStyle/>
          <a:p>
            <a:pPr eaLnBrk="1" fontAlgn="auto" hangingPunct="1">
              <a:spcAft>
                <a:spcPts val="0"/>
              </a:spcAft>
              <a:defRPr/>
            </a:pPr>
            <a:r>
              <a:rPr lang="en-US" altLang="en-US" sz="5600" dirty="0"/>
              <a:t>Limitations of WISC</a:t>
            </a:r>
            <a:r>
              <a:rPr lang="en-US" sz="5400" dirty="0"/>
              <a:t>–</a:t>
            </a:r>
            <a:r>
              <a:rPr lang="en-US" altLang="en-US" sz="5600" dirty="0"/>
              <a:t>V</a:t>
            </a:r>
            <a:r>
              <a:rPr lang="en-US" altLang="en-US" sz="2800" dirty="0"/>
              <a:t> [1]</a:t>
            </a:r>
            <a:br>
              <a:rPr lang="en-US" altLang="en-US" sz="2800" dirty="0"/>
            </a:br>
            <a:r>
              <a:rPr lang="en-US" altLang="en-US" sz="2800" dirty="0"/>
              <a:t>(pp. 268</a:t>
            </a:r>
            <a:r>
              <a:rPr lang="en-US" sz="2800" dirty="0"/>
              <a:t>–</a:t>
            </a:r>
            <a:r>
              <a:rPr lang="en-US" altLang="en-US" sz="2800" dirty="0"/>
              <a:t>269)</a:t>
            </a:r>
          </a:p>
        </p:txBody>
      </p:sp>
      <p:sp>
        <p:nvSpPr>
          <p:cNvPr id="158723" name="Rectangle 3"/>
          <p:cNvSpPr>
            <a:spLocks noGrp="1" noChangeArrowheads="1"/>
          </p:cNvSpPr>
          <p:nvPr>
            <p:ph idx="1"/>
          </p:nvPr>
        </p:nvSpPr>
        <p:spPr>
          <a:xfrm>
            <a:off x="533400" y="1600200"/>
            <a:ext cx="7620000" cy="4800600"/>
          </a:xfrm>
        </p:spPr>
        <p:txBody>
          <a:bodyPr>
            <a:noAutofit/>
          </a:bodyPr>
          <a:lstStyle/>
          <a:p>
            <a:pPr marL="514350" indent="-514350" eaLnBrk="1" fontAlgn="auto" hangingPunct="1">
              <a:spcBef>
                <a:spcPts val="800"/>
              </a:spcBef>
              <a:spcAft>
                <a:spcPts val="0"/>
              </a:spcAft>
              <a:buClr>
                <a:srgbClr val="FFC000"/>
              </a:buClr>
              <a:buFont typeface="Wingdings 2"/>
              <a:buAutoNum type="arabicPeriod"/>
              <a:defRPr/>
            </a:pPr>
            <a:r>
              <a:rPr lang="en-US" dirty="0">
                <a:latin typeface="Arial" panose="020B0604020202020204" pitchFamily="34" charset="0"/>
                <a:cs typeface="Arial" panose="020B0604020202020204" pitchFamily="34" charset="0"/>
              </a:rPr>
              <a:t>Limited breadth of coverage of the FSIQ</a:t>
            </a:r>
          </a:p>
          <a:p>
            <a:pPr marL="514350" indent="-514350" eaLnBrk="1" fontAlgn="auto" hangingPunct="1">
              <a:spcBef>
                <a:spcPts val="800"/>
              </a:spcBef>
              <a:spcAft>
                <a:spcPts val="0"/>
              </a:spcAft>
              <a:buClr>
                <a:srgbClr val="FFC000"/>
              </a:buClr>
              <a:buFont typeface="Wingdings 2"/>
              <a:buAutoNum type="arabicPeriod"/>
              <a:defRPr/>
            </a:pPr>
            <a:r>
              <a:rPr lang="en-US" dirty="0">
                <a:latin typeface="Arial" panose="020B0604020202020204" pitchFamily="34" charset="0"/>
                <a:cs typeface="Arial" panose="020B0604020202020204" pitchFamily="34" charset="0"/>
              </a:rPr>
              <a:t>Failure to provide conversion tables when substitutions are made</a:t>
            </a:r>
          </a:p>
          <a:p>
            <a:pPr marL="514350" indent="-514350" eaLnBrk="1" fontAlgn="auto" hangingPunct="1">
              <a:spcBef>
                <a:spcPts val="800"/>
              </a:spcBef>
              <a:spcAft>
                <a:spcPts val="0"/>
              </a:spcAft>
              <a:buClr>
                <a:srgbClr val="FFC000"/>
              </a:buClr>
              <a:buFont typeface="Arial" panose="020B0604020202020204" pitchFamily="34" charset="0"/>
              <a:buAutoNum type="arabicPeriod"/>
              <a:defRPr/>
            </a:pPr>
            <a:r>
              <a:rPr lang="en-US" dirty="0">
                <a:latin typeface="Arial" panose="020B0604020202020204" pitchFamily="34" charset="0"/>
                <a:cs typeface="Arial" panose="020B0604020202020204" pitchFamily="34" charset="0"/>
              </a:rPr>
              <a:t>Failure to provide a psychometric basis for requiring raw scores of 1 in order to compute FSIQ</a:t>
            </a:r>
          </a:p>
          <a:p>
            <a:pPr marL="514350" indent="-514350" eaLnBrk="1" fontAlgn="auto" hangingPunct="1">
              <a:spcBef>
                <a:spcPts val="800"/>
              </a:spcBef>
              <a:spcAft>
                <a:spcPts val="0"/>
              </a:spcAft>
              <a:buClr>
                <a:srgbClr val="FFC000"/>
              </a:buClr>
              <a:buFont typeface="Arial" panose="020B0604020202020204" pitchFamily="34" charset="0"/>
              <a:buAutoNum type="arabicPeriod"/>
              <a:defRPr/>
            </a:pPr>
            <a:r>
              <a:rPr lang="en-US" dirty="0">
                <a:latin typeface="Arial" panose="020B0604020202020204" pitchFamily="34" charset="0"/>
                <a:cs typeface="Arial" panose="020B0604020202020204" pitchFamily="34" charset="0"/>
              </a:rPr>
              <a:t>Limited range of scores for extremely low or high functioning children</a:t>
            </a:r>
          </a:p>
        </p:txBody>
      </p:sp>
    </p:spTree>
    <p:extLst>
      <p:ext uri="{BB962C8B-B14F-4D97-AF65-F5344CB8AC3E}">
        <p14:creationId xmlns:p14="http://schemas.microsoft.com/office/powerpoint/2010/main" val="3466282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fontScale="90000"/>
          </a:bodyPr>
          <a:lstStyle/>
          <a:p>
            <a:pPr eaLnBrk="1" fontAlgn="auto" hangingPunct="1">
              <a:spcAft>
                <a:spcPts val="0"/>
              </a:spcAft>
              <a:defRPr/>
            </a:pPr>
            <a:r>
              <a:rPr lang="en-US" altLang="en-US" sz="5600" dirty="0"/>
              <a:t>Limitations of WISC</a:t>
            </a:r>
            <a:r>
              <a:rPr lang="en-US" sz="5400" dirty="0"/>
              <a:t>–</a:t>
            </a:r>
            <a:r>
              <a:rPr lang="en-US" altLang="en-US" sz="5600" dirty="0"/>
              <a:t>V</a:t>
            </a:r>
            <a:r>
              <a:rPr lang="en-US" altLang="en-US" sz="2800" dirty="0"/>
              <a:t> [2]</a:t>
            </a:r>
            <a:br>
              <a:rPr lang="en-US" altLang="en-US" sz="2800" dirty="0"/>
            </a:br>
            <a:r>
              <a:rPr lang="en-US" altLang="en-US" sz="2800" dirty="0"/>
              <a:t>(pp. 268</a:t>
            </a:r>
            <a:r>
              <a:rPr lang="en-US" sz="2800" dirty="0"/>
              <a:t>–</a:t>
            </a:r>
            <a:r>
              <a:rPr lang="en-US" altLang="en-US" sz="2800" dirty="0"/>
              <a:t>269)</a:t>
            </a:r>
          </a:p>
        </p:txBody>
      </p:sp>
      <p:sp>
        <p:nvSpPr>
          <p:cNvPr id="158723" name="Rectangle 3"/>
          <p:cNvSpPr>
            <a:spLocks noGrp="1" noChangeArrowheads="1"/>
          </p:cNvSpPr>
          <p:nvPr>
            <p:ph idx="1"/>
          </p:nvPr>
        </p:nvSpPr>
        <p:spPr>
          <a:xfrm>
            <a:off x="533400" y="1600200"/>
            <a:ext cx="7620000" cy="4800600"/>
          </a:xfrm>
        </p:spPr>
        <p:txBody>
          <a:bodyPr>
            <a:noAutofit/>
          </a:bodyPr>
          <a:lstStyle/>
          <a:p>
            <a:pPr marL="514350" indent="-514350" eaLnBrk="1" fontAlgn="auto" hangingPunct="1">
              <a:spcBef>
                <a:spcPts val="800"/>
              </a:spcBef>
              <a:spcAft>
                <a:spcPts val="0"/>
              </a:spcAft>
              <a:buClr>
                <a:srgbClr val="FFC000"/>
              </a:buClr>
              <a:buFont typeface="+mj-lt"/>
              <a:buAutoNum type="arabicPeriod" startAt="5"/>
              <a:defRPr/>
            </a:pPr>
            <a:r>
              <a:rPr lang="en-US" dirty="0">
                <a:latin typeface="Arial" panose="020B0604020202020204" pitchFamily="34" charset="0"/>
                <a:cs typeface="Arial" panose="020B0604020202020204" pitchFamily="34" charset="0"/>
              </a:rPr>
              <a:t>Limited criterion validity studies</a:t>
            </a:r>
          </a:p>
          <a:p>
            <a:pPr marL="514350" indent="-514350" eaLnBrk="1" fontAlgn="auto" hangingPunct="1">
              <a:spcBef>
                <a:spcPts val="800"/>
              </a:spcBef>
              <a:spcAft>
                <a:spcPts val="0"/>
              </a:spcAft>
              <a:buClr>
                <a:srgbClr val="FFC000"/>
              </a:buClr>
              <a:buFont typeface="Arial" panose="020B0604020202020204" pitchFamily="34" charset="0"/>
              <a:buAutoNum type="arabicPeriod" startAt="5"/>
              <a:defRPr/>
            </a:pPr>
            <a:r>
              <a:rPr lang="en-US" dirty="0">
                <a:latin typeface="Arial" panose="020B0604020202020204" pitchFamily="34" charset="0"/>
                <a:cs typeface="Arial" panose="020B0604020202020204" pitchFamily="34" charset="0"/>
              </a:rPr>
              <a:t>Possible difficulties in scoring responses</a:t>
            </a:r>
          </a:p>
          <a:p>
            <a:pPr marL="514350" indent="-514350" eaLnBrk="1" hangingPunct="1">
              <a:spcBef>
                <a:spcPts val="800"/>
              </a:spcBef>
              <a:buClr>
                <a:srgbClr val="FFC000"/>
              </a:buClr>
              <a:buFont typeface="Calibri" pitchFamily="34" charset="0"/>
              <a:buAutoNum type="arabicPeriod" startAt="7"/>
              <a:defRPr/>
            </a:pPr>
            <a:r>
              <a:rPr lang="en-US" dirty="0">
                <a:latin typeface="Arial" panose="020B0604020202020204" pitchFamily="34" charset="0"/>
                <a:cs typeface="Arial" panose="020B0604020202020204" pitchFamily="34" charset="0"/>
              </a:rPr>
              <a:t>Somewhat large practice effects</a:t>
            </a:r>
          </a:p>
          <a:p>
            <a:pPr marL="514350" indent="-514350" eaLnBrk="1" hangingPunct="1">
              <a:spcBef>
                <a:spcPts val="800"/>
              </a:spcBef>
              <a:buClr>
                <a:srgbClr val="FFC000"/>
              </a:buClr>
              <a:buFont typeface="Wingdings 2" pitchFamily="18" charset="2"/>
              <a:buAutoNum type="arabicPeriod" startAt="7"/>
              <a:defRPr/>
            </a:pPr>
            <a:r>
              <a:rPr lang="en-US" dirty="0">
                <a:latin typeface="Arial" panose="020B0604020202020204" pitchFamily="34" charset="0"/>
                <a:cs typeface="Arial" panose="020B0604020202020204" pitchFamily="34" charset="0"/>
              </a:rPr>
              <a:t>Occasional confusing guidelines</a:t>
            </a:r>
          </a:p>
          <a:p>
            <a:pPr marL="514350" indent="-514350" eaLnBrk="1" hangingPunct="1">
              <a:spcBef>
                <a:spcPts val="800"/>
              </a:spcBef>
              <a:buClr>
                <a:srgbClr val="FFC000"/>
              </a:buClr>
              <a:buFont typeface="Wingdings 2" pitchFamily="18" charset="2"/>
              <a:buAutoNum type="arabicPeriod" startAt="7"/>
              <a:defRPr/>
            </a:pPr>
            <a:r>
              <a:rPr lang="en-US" dirty="0">
                <a:latin typeface="Arial" panose="020B0604020202020204" pitchFamily="34" charset="0"/>
                <a:cs typeface="Arial" panose="020B0604020202020204" pitchFamily="34" charset="0"/>
              </a:rPr>
              <a:t>Poor quality of some test materials</a:t>
            </a:r>
          </a:p>
        </p:txBody>
      </p:sp>
    </p:spTree>
    <p:extLst>
      <p:ext uri="{BB962C8B-B14F-4D97-AF65-F5344CB8AC3E}">
        <p14:creationId xmlns:p14="http://schemas.microsoft.com/office/powerpoint/2010/main" val="1138467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8</a:t>
            </a:r>
          </a:p>
        </p:txBody>
      </p:sp>
      <p:sp>
        <p:nvSpPr>
          <p:cNvPr id="2051" name="Rectangle 3"/>
          <p:cNvSpPr>
            <a:spLocks noGrp="1" noChangeArrowheads="1"/>
          </p:cNvSpPr>
          <p:nvPr>
            <p:ph type="subTitle" idx="1"/>
          </p:nvPr>
        </p:nvSpPr>
        <p:spPr>
          <a:xfrm>
            <a:off x="496111" y="3853738"/>
            <a:ext cx="8171234" cy="914897"/>
          </a:xfrm>
        </p:spPr>
        <p:txBody>
          <a:bodyPr>
            <a:noAutofit/>
          </a:bodyPr>
          <a:lstStyle/>
          <a:p>
            <a:r>
              <a:rPr lang="en-US" sz="3600" dirty="0"/>
              <a:t> </a:t>
            </a:r>
            <a:r>
              <a:rPr lang="en-US" sz="3600" b="1" dirty="0"/>
              <a:t>WISC–V Subtests </a:t>
            </a:r>
            <a:br>
              <a:rPr lang="en-US" sz="3600" b="1" dirty="0"/>
            </a:br>
            <a:r>
              <a:rPr lang="en-US" sz="3600" b="1" dirty="0"/>
              <a:t>see pp. 275-337</a:t>
            </a:r>
          </a:p>
        </p:txBody>
      </p:sp>
    </p:spTree>
    <p:extLst>
      <p:ext uri="{BB962C8B-B14F-4D97-AF65-F5344CB8AC3E}">
        <p14:creationId xmlns:p14="http://schemas.microsoft.com/office/powerpoint/2010/main" val="3702736856"/>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9</a:t>
            </a:r>
          </a:p>
        </p:txBody>
      </p:sp>
      <p:sp>
        <p:nvSpPr>
          <p:cNvPr id="2051" name="Rectangle 3"/>
          <p:cNvSpPr>
            <a:spLocks noGrp="1" noChangeArrowheads="1"/>
          </p:cNvSpPr>
          <p:nvPr>
            <p:ph type="subTitle" idx="1"/>
          </p:nvPr>
        </p:nvSpPr>
        <p:spPr>
          <a:xfrm>
            <a:off x="496111" y="3853738"/>
            <a:ext cx="8171234" cy="914897"/>
          </a:xfrm>
        </p:spPr>
        <p:txBody>
          <a:bodyPr>
            <a:noAutofit/>
          </a:bodyPr>
          <a:lstStyle/>
          <a:p>
            <a:r>
              <a:rPr lang="en-US" sz="3600" dirty="0"/>
              <a:t> </a:t>
            </a:r>
            <a:r>
              <a:rPr lang="en-US" sz="3600" b="1" dirty="0"/>
              <a:t>Interpreting the WISC–V </a:t>
            </a:r>
            <a:br>
              <a:rPr lang="en-US" sz="3600" b="1" dirty="0"/>
            </a:br>
            <a:endParaRPr lang="en-US" sz="3600" b="1" dirty="0"/>
          </a:p>
        </p:txBody>
      </p:sp>
    </p:spTree>
    <p:extLst>
      <p:ext uri="{BB962C8B-B14F-4D97-AF65-F5344CB8AC3E}">
        <p14:creationId xmlns:p14="http://schemas.microsoft.com/office/powerpoint/2010/main" val="3995713254"/>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idx="4294967295"/>
          </p:nvPr>
        </p:nvSpPr>
        <p:spPr/>
        <p:txBody>
          <a:bodyPr/>
          <a:lstStyle/>
          <a:p>
            <a:pPr eaLnBrk="1" hangingPunct="1">
              <a:defRPr/>
            </a:pPr>
            <a:r>
              <a:rPr lang="en-US" altLang="en-US" dirty="0"/>
              <a:t>Cognitive Proficiency Index </a:t>
            </a:r>
            <a:br>
              <a:rPr lang="en-US" altLang="en-US" dirty="0"/>
            </a:br>
            <a:r>
              <a:rPr lang="en-US" altLang="en-US" sz="2200" dirty="0"/>
              <a:t>(p. 342)</a:t>
            </a:r>
            <a:endParaRPr lang="en-US" sz="2200" dirty="0"/>
          </a:p>
        </p:txBody>
      </p:sp>
      <p:sp>
        <p:nvSpPr>
          <p:cNvPr id="112642" name="Content Placeholder 2"/>
          <p:cNvSpPr>
            <a:spLocks noGrp="1"/>
          </p:cNvSpPr>
          <p:nvPr>
            <p:ph idx="4294967295"/>
          </p:nvPr>
        </p:nvSpPr>
        <p:spPr>
          <a:xfrm>
            <a:off x="457200" y="1722438"/>
            <a:ext cx="8229600" cy="4525962"/>
          </a:xfrm>
        </p:spPr>
        <p:txBody>
          <a:bodyPr/>
          <a:lstStyle/>
          <a:p>
            <a:pPr eaLnBrk="1" hangingPunct="1">
              <a:buFont typeface="Wingdings" panose="05000000000000000000" pitchFamily="2" charset="2"/>
              <a:buChar char="§"/>
              <a:defRPr/>
            </a:pPr>
            <a:r>
              <a:rPr lang="en-US" sz="3200" dirty="0">
                <a:latin typeface="Arial" panose="020B0604020202020204" pitchFamily="34" charset="0"/>
                <a:cs typeface="Arial" panose="020B0604020202020204" pitchFamily="34" charset="0"/>
              </a:rPr>
              <a:t>Digit Span</a:t>
            </a:r>
          </a:p>
          <a:p>
            <a:pPr eaLnBrk="1" hangingPunct="1">
              <a:buFont typeface="Wingdings" panose="05000000000000000000" pitchFamily="2" charset="2"/>
              <a:buChar char="§"/>
              <a:defRPr/>
            </a:pPr>
            <a:r>
              <a:rPr lang="en-US" dirty="0">
                <a:latin typeface="Arial" panose="020B0604020202020204" pitchFamily="34" charset="0"/>
                <a:cs typeface="Arial" panose="020B0604020202020204" pitchFamily="34" charset="0"/>
              </a:rPr>
              <a:t>Picture Span</a:t>
            </a:r>
          </a:p>
          <a:p>
            <a:pPr eaLnBrk="1" hangingPunct="1">
              <a:buFont typeface="Wingdings" panose="05000000000000000000" pitchFamily="2" charset="2"/>
              <a:buChar char="§"/>
              <a:defRPr/>
            </a:pPr>
            <a:r>
              <a:rPr lang="en-US" sz="3200" dirty="0">
                <a:latin typeface="Arial" panose="020B0604020202020204" pitchFamily="34" charset="0"/>
                <a:cs typeface="Arial" panose="020B0604020202020204" pitchFamily="34" charset="0"/>
              </a:rPr>
              <a:t>Coding</a:t>
            </a:r>
          </a:p>
          <a:p>
            <a:pPr eaLnBrk="1" hangingPunct="1">
              <a:buFont typeface="Wingdings" panose="05000000000000000000" pitchFamily="2" charset="2"/>
              <a:buChar char="§"/>
              <a:defRPr/>
            </a:pPr>
            <a:r>
              <a:rPr lang="en-US" dirty="0">
                <a:latin typeface="Arial" panose="020B0604020202020204" pitchFamily="34" charset="0"/>
                <a:cs typeface="Arial" panose="020B0604020202020204" pitchFamily="34" charset="0"/>
              </a:rPr>
              <a:t>Symbol Search</a:t>
            </a:r>
          </a:p>
          <a:p>
            <a:pPr marL="0" indent="0" eaLnBrk="1" hangingPunct="1">
              <a:buNone/>
              <a:defRPr/>
            </a:pPr>
            <a:r>
              <a:rPr lang="en-US" dirty="0">
                <a:latin typeface="Arial" panose="020B0604020202020204" pitchFamily="34" charset="0"/>
                <a:cs typeface="Arial" panose="020B0604020202020204" pitchFamily="34" charset="0"/>
              </a:rPr>
              <a:t>[A measure of working memory and processing speed; Similarities, Vocabulary,  Block Design, Matrix Reasoning, and Figure Weights are </a:t>
            </a:r>
            <a:r>
              <a:rPr lang="en-US" b="1" i="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part of the CPI]</a:t>
            </a:r>
          </a:p>
          <a:p>
            <a:pPr marL="274320" indent="-274320" eaLnBrk="1" hangingPunct="1">
              <a:buFont typeface="Arial" charset="0"/>
              <a:buChar char="•"/>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4702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idx="4294967295"/>
          </p:nvPr>
        </p:nvSpPr>
        <p:spPr/>
        <p:txBody>
          <a:bodyPr/>
          <a:lstStyle/>
          <a:p>
            <a:pPr eaLnBrk="1" hangingPunct="1">
              <a:defRPr/>
            </a:pPr>
            <a:r>
              <a:rPr lang="en-US" altLang="en-US" dirty="0"/>
              <a:t>General Ability Index </a:t>
            </a:r>
            <a:br>
              <a:rPr lang="en-US" altLang="en-US" dirty="0"/>
            </a:br>
            <a:r>
              <a:rPr lang="en-US" altLang="en-US" sz="2200" dirty="0"/>
              <a:t>(p. 342)</a:t>
            </a:r>
            <a:endParaRPr lang="en-US" sz="2200" dirty="0"/>
          </a:p>
        </p:txBody>
      </p:sp>
      <p:sp>
        <p:nvSpPr>
          <p:cNvPr id="112642" name="Content Placeholder 2"/>
          <p:cNvSpPr>
            <a:spLocks noGrp="1"/>
          </p:cNvSpPr>
          <p:nvPr>
            <p:ph idx="4294967295"/>
          </p:nvPr>
        </p:nvSpPr>
        <p:spPr>
          <a:xfrm>
            <a:off x="457200" y="1600200"/>
            <a:ext cx="8229600" cy="4525962"/>
          </a:xfrm>
        </p:spPr>
        <p:txBody>
          <a:bodyPr/>
          <a:lstStyle/>
          <a:p>
            <a:pPr eaLnBrk="1" hangingPunct="1">
              <a:buFont typeface="Wingdings" panose="05000000000000000000" pitchFamily="2" charset="2"/>
              <a:buChar char="§"/>
              <a:defRPr/>
            </a:pPr>
            <a:r>
              <a:rPr lang="en-US" sz="3200" dirty="0">
                <a:latin typeface="Arial" panose="020B0604020202020204" pitchFamily="34" charset="0"/>
                <a:cs typeface="Arial" panose="020B0604020202020204" pitchFamily="34" charset="0"/>
              </a:rPr>
              <a:t>Similarities</a:t>
            </a:r>
          </a:p>
          <a:p>
            <a:pPr eaLnBrk="1" hangingPunct="1">
              <a:buFont typeface="Wingdings" panose="05000000000000000000" pitchFamily="2" charset="2"/>
              <a:buChar char="§"/>
              <a:defRPr/>
            </a:pPr>
            <a:r>
              <a:rPr lang="en-US" dirty="0">
                <a:latin typeface="Arial" panose="020B0604020202020204" pitchFamily="34" charset="0"/>
                <a:cs typeface="Arial" panose="020B0604020202020204" pitchFamily="34" charset="0"/>
              </a:rPr>
              <a:t>Vocabulary</a:t>
            </a:r>
          </a:p>
          <a:p>
            <a:pPr eaLnBrk="1" hangingPunct="1">
              <a:buFont typeface="Wingdings" panose="05000000000000000000" pitchFamily="2" charset="2"/>
              <a:buChar char="§"/>
              <a:defRPr/>
            </a:pPr>
            <a:r>
              <a:rPr lang="en-US" sz="3200" dirty="0">
                <a:latin typeface="Arial" panose="020B0604020202020204" pitchFamily="34" charset="0"/>
                <a:cs typeface="Arial" panose="020B0604020202020204" pitchFamily="34" charset="0"/>
              </a:rPr>
              <a:t>Block Design</a:t>
            </a:r>
          </a:p>
          <a:p>
            <a:pPr eaLnBrk="1" hangingPunct="1">
              <a:buFont typeface="Wingdings" panose="05000000000000000000" pitchFamily="2" charset="2"/>
              <a:buChar char="§"/>
              <a:defRPr/>
            </a:pPr>
            <a:r>
              <a:rPr lang="en-US" dirty="0">
                <a:latin typeface="Arial" panose="020B0604020202020204" pitchFamily="34" charset="0"/>
                <a:cs typeface="Arial" panose="020B0604020202020204" pitchFamily="34" charset="0"/>
              </a:rPr>
              <a:t>Matrix Reasoning</a:t>
            </a:r>
          </a:p>
          <a:p>
            <a:pPr eaLnBrk="1" hangingPunct="1">
              <a:buFont typeface="Wingdings" panose="05000000000000000000" pitchFamily="2" charset="2"/>
              <a:buChar char="§"/>
              <a:defRPr/>
            </a:pPr>
            <a:r>
              <a:rPr lang="en-US" sz="3200" dirty="0">
                <a:latin typeface="Arial" panose="020B0604020202020204" pitchFamily="34" charset="0"/>
                <a:cs typeface="Arial" panose="020B0604020202020204" pitchFamily="34" charset="0"/>
              </a:rPr>
              <a:t>Figure Weights</a:t>
            </a:r>
          </a:p>
          <a:p>
            <a:pPr marL="0" indent="0" eaLnBrk="1" hangingPunct="1">
              <a:buNone/>
              <a:defRPr/>
            </a:pPr>
            <a:r>
              <a:rPr lang="en-US" dirty="0">
                <a:latin typeface="Arial" panose="020B0604020202020204" pitchFamily="34" charset="0"/>
                <a:cs typeface="Arial" panose="020B0604020202020204" pitchFamily="34" charset="0"/>
              </a:rPr>
              <a:t>[A measure of verbal comprehension and perceptual reasoning; Digit Span, Picture Span, Coding, and Symbol Search are </a:t>
            </a:r>
            <a:r>
              <a:rPr lang="en-US" b="1" i="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part of the GAI]</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726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Overview </a:t>
            </a:r>
            <a:r>
              <a:rPr lang="en-US" altLang="en-US" sz="2500" dirty="0"/>
              <a:t>[6]</a:t>
            </a:r>
            <a:endParaRPr lang="en-US" altLang="en-US" sz="2800" dirty="0"/>
          </a:p>
        </p:txBody>
      </p:sp>
      <p:sp>
        <p:nvSpPr>
          <p:cNvPr id="158723" name="Rectangle 3"/>
          <p:cNvSpPr>
            <a:spLocks noGrp="1" noChangeArrowheads="1"/>
          </p:cNvSpPr>
          <p:nvPr>
            <p:ph idx="1"/>
          </p:nvPr>
        </p:nvSpPr>
        <p:spPr>
          <a:xfrm>
            <a:off x="533400" y="1295400"/>
            <a:ext cx="8305800" cy="5105400"/>
          </a:xfrm>
        </p:spPr>
        <p:txBody>
          <a:bodyPr>
            <a:noAutofit/>
          </a:bodyPr>
          <a:lstStyle/>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Organization of text (</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a:p>
            <a:pPr lvl="1"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Resource Guide: 15 appendixes</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Appendix M covers miscellaneous tables and exhibits</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Appendix N covers US Laws covering disability evaluation</a:t>
            </a:r>
          </a:p>
          <a:p>
            <a:pPr lvl="2" eaLnBrk="1" fontAlgn="auto" hangingPunct="1">
              <a:spcBef>
                <a:spcPts val="800"/>
              </a:spcBef>
              <a:spcAft>
                <a:spcPts val="0"/>
              </a:spcAft>
              <a:buClr>
                <a:srgbClr val="FFC000"/>
              </a:buClr>
              <a:defRPr/>
            </a:pPr>
            <a:r>
              <a:rPr lang="en-US" sz="3200" dirty="0">
                <a:latin typeface="Arial" panose="020B0604020202020204" pitchFamily="34" charset="0"/>
                <a:cs typeface="Arial" panose="020B0604020202020204" pitchFamily="34" charset="0"/>
              </a:rPr>
              <a:t>Appendix O covers challenges of being an expert witness</a:t>
            </a:r>
          </a:p>
          <a:p>
            <a:pPr lvl="2" eaLnBrk="1" fontAlgn="auto" hangingPunct="1">
              <a:spcBef>
                <a:spcPts val="800"/>
              </a:spcBef>
              <a:spcAft>
                <a:spcPts val="0"/>
              </a:spcAft>
              <a:buClr>
                <a:srgbClr val="FFC000"/>
              </a:buClr>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2239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p:txBody>
          <a:bodyPr/>
          <a:lstStyle/>
          <a:p>
            <a:pPr eaLnBrk="1" hangingPunct="1">
              <a:defRPr/>
            </a:pPr>
            <a:r>
              <a:rPr lang="en-US" altLang="en-US" sz="4600" dirty="0"/>
              <a:t>Is the Cognitive Proficiency Index a Misnomer? </a:t>
            </a:r>
            <a:r>
              <a:rPr lang="en-US" altLang="en-US" sz="2500" dirty="0"/>
              <a:t>[1] (p. 369)</a:t>
            </a:r>
            <a:endParaRPr lang="en-US" altLang="en-US" sz="4600" dirty="0"/>
          </a:p>
        </p:txBody>
      </p:sp>
      <p:sp>
        <p:nvSpPr>
          <p:cNvPr id="43010" name="Rectangle 3"/>
          <p:cNvSpPr>
            <a:spLocks noGrp="1" noChangeArrowheads="1"/>
          </p:cNvSpPr>
          <p:nvPr>
            <p:ph idx="4294967295"/>
          </p:nvPr>
        </p:nvSpPr>
        <p:spPr>
          <a:xfrm>
            <a:off x="457200" y="1600200"/>
            <a:ext cx="8382000" cy="4525963"/>
          </a:xfrm>
        </p:spPr>
        <p:txBody>
          <a:bodyPr/>
          <a:lstStyle/>
          <a:p>
            <a:pPr algn="ctr">
              <a:buFont typeface="Wingdings 2" pitchFamily="18" charset="2"/>
              <a:buNone/>
              <a:defRPr/>
            </a:pPr>
            <a:r>
              <a:rPr lang="en-US" altLang="en-US" b="1" dirty="0">
                <a:latin typeface="Arial" panose="020B0604020202020204" pitchFamily="34" charset="0"/>
                <a:cs typeface="Arial" panose="020B0604020202020204" pitchFamily="34" charset="0"/>
              </a:rPr>
              <a:t>Definition of  </a:t>
            </a:r>
            <a:r>
              <a:rPr lang="en-US" altLang="en-US" b="1" i="1" dirty="0">
                <a:latin typeface="Arial" panose="020B0604020202020204" pitchFamily="34" charset="0"/>
                <a:cs typeface="Arial" panose="020B0604020202020204" pitchFamily="34" charset="0"/>
              </a:rPr>
              <a:t>Cognitive</a:t>
            </a:r>
            <a:endParaRPr lang="en-US" altLang="en-US" b="1" dirty="0">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“of or relating to the mental processes of perception, memory, judgment, and reasoning, as contrasted with emotional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and volitional processes.”</a:t>
            </a:r>
          </a:p>
          <a:p>
            <a:pPr>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From: dictionary.com</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p:txBody>
          <a:bodyPr/>
          <a:lstStyle/>
          <a:p>
            <a:pPr eaLnBrk="1" hangingPunct="1">
              <a:defRPr/>
            </a:pPr>
            <a:r>
              <a:rPr lang="en-US" altLang="en-US" sz="4600" dirty="0"/>
              <a:t>Is the Cognitive Proficiency Index a Misnomer? </a:t>
            </a:r>
            <a:r>
              <a:rPr lang="en-US" altLang="en-US" sz="2500" dirty="0"/>
              <a:t>[2] (p. 369)</a:t>
            </a:r>
            <a:endParaRPr lang="en-US" altLang="en-US" sz="4600" dirty="0"/>
          </a:p>
        </p:txBody>
      </p:sp>
      <p:sp>
        <p:nvSpPr>
          <p:cNvPr id="43010" name="Rectangle 3"/>
          <p:cNvSpPr>
            <a:spLocks noGrp="1" noChangeArrowheads="1"/>
          </p:cNvSpPr>
          <p:nvPr>
            <p:ph idx="4294967295"/>
          </p:nvPr>
        </p:nvSpPr>
        <p:spPr/>
        <p:txBody>
          <a:bodyPr/>
          <a:lstStyle/>
          <a:p>
            <a:pPr algn="ctr">
              <a:buFont typeface="Wingdings 2" pitchFamily="18" charset="2"/>
              <a:buNone/>
              <a:defRPr/>
            </a:pPr>
            <a:r>
              <a:rPr lang="en-US" altLang="en-US" b="1" dirty="0">
                <a:latin typeface="Arial" panose="020B0604020202020204" pitchFamily="34" charset="0"/>
                <a:cs typeface="Arial" panose="020B0604020202020204" pitchFamily="34" charset="0"/>
              </a:rPr>
              <a:t>Definition of </a:t>
            </a:r>
            <a:r>
              <a:rPr lang="en-US" altLang="en-US" b="1" i="1" dirty="0">
                <a:latin typeface="Arial" panose="020B0604020202020204" pitchFamily="34" charset="0"/>
                <a:cs typeface="Arial" panose="020B0604020202020204" pitchFamily="34" charset="0"/>
              </a:rPr>
              <a:t>Proficiency</a:t>
            </a:r>
            <a:endParaRPr lang="en-US" altLang="en-US" b="1" dirty="0">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“a high degree of competence or skill; expertise”</a:t>
            </a:r>
          </a:p>
          <a:p>
            <a:pPr>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From: google.com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pPr eaLnBrk="1" hangingPunct="1">
              <a:defRPr/>
            </a:pPr>
            <a:r>
              <a:rPr lang="en-US" altLang="en-US" sz="4600" dirty="0"/>
              <a:t>Is the General Ability Index a Misnomer? </a:t>
            </a:r>
            <a:r>
              <a:rPr lang="en-US" altLang="en-US" sz="2500" dirty="0"/>
              <a:t>[3] (p. 369)</a:t>
            </a:r>
            <a:endParaRPr lang="en-US" altLang="en-US" sz="4600" dirty="0"/>
          </a:p>
        </p:txBody>
      </p:sp>
      <p:sp>
        <p:nvSpPr>
          <p:cNvPr id="45058" name="Rectangle 3"/>
          <p:cNvSpPr>
            <a:spLocks noGrp="1" noChangeArrowheads="1"/>
          </p:cNvSpPr>
          <p:nvPr>
            <p:ph idx="4294967295"/>
          </p:nvPr>
        </p:nvSpPr>
        <p:spPr/>
        <p:txBody>
          <a:bodyPr/>
          <a:lstStyle/>
          <a:p>
            <a:pPr algn="ctr">
              <a:buFont typeface="Wingdings 2" pitchFamily="18" charset="2"/>
              <a:buNone/>
              <a:defRPr/>
            </a:pPr>
            <a:r>
              <a:rPr lang="en-US" altLang="en-US" b="1" dirty="0">
                <a:latin typeface="Arial" panose="020B0604020202020204" pitchFamily="34" charset="0"/>
                <a:cs typeface="Arial" panose="020B0604020202020204" pitchFamily="34" charset="0"/>
              </a:rPr>
              <a:t>Definition of </a:t>
            </a:r>
            <a:r>
              <a:rPr lang="en-US" altLang="en-US" b="1" i="1" dirty="0">
                <a:latin typeface="Arial" panose="020B0604020202020204" pitchFamily="34" charset="0"/>
                <a:cs typeface="Arial" panose="020B0604020202020204" pitchFamily="34" charset="0"/>
              </a:rPr>
              <a:t>General Ability</a:t>
            </a:r>
            <a:r>
              <a:rPr lang="en-US" altLang="en-US" b="1" dirty="0">
                <a:latin typeface="Arial" panose="020B0604020202020204" pitchFamily="34" charset="0"/>
                <a:cs typeface="Arial" panose="020B0604020202020204" pitchFamily="34" charset="0"/>
              </a:rPr>
              <a:t> </a:t>
            </a:r>
          </a:p>
          <a:p>
            <a:pPr>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 term that is used to describe the measurable ability believed to underlie skill in handling all types of intellectual tasks.”</a:t>
            </a:r>
          </a:p>
          <a:p>
            <a:pPr>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“Our general ability is the skill underlying all tasks.”</a:t>
            </a:r>
          </a:p>
          <a:p>
            <a:pPr>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From: psychologydictionary.org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800" dirty="0">
                <a:cs typeface="Times New Roman" panose="02020603050405020304" pitchFamily="18" charset="0"/>
              </a:rPr>
              <a:t>A Successive Level of Approach to Test Interpretation </a:t>
            </a:r>
            <a:r>
              <a:rPr lang="en-US" sz="2800" dirty="0">
                <a:cs typeface="Times New Roman" panose="02020603050405020304" pitchFamily="18" charset="0"/>
              </a:rPr>
              <a:t>(p. 370)</a:t>
            </a:r>
            <a:endParaRPr lang="en-US" sz="2800" dirty="0"/>
          </a:p>
        </p:txBody>
      </p:sp>
      <p:sp>
        <p:nvSpPr>
          <p:cNvPr id="3" name="Content Placeholder 2"/>
          <p:cNvSpPr>
            <a:spLocks noGrp="1"/>
          </p:cNvSpPr>
          <p:nvPr>
            <p:ph idx="1"/>
          </p:nvPr>
        </p:nvSpPr>
        <p:spPr/>
        <p:txBody>
          <a:bodyPr/>
          <a:lstStyle/>
          <a:p>
            <a:pPr>
              <a:defRPr/>
            </a:pPr>
            <a:r>
              <a:rPr lang="en-US" dirty="0">
                <a:latin typeface="Arial" panose="020B0604020202020204" pitchFamily="34" charset="0"/>
                <a:cs typeface="Arial" panose="020B0604020202020204" pitchFamily="34" charset="0"/>
              </a:rPr>
              <a:t>Level 1: Full Scale, Total Scale, General Intellectual Ability</a:t>
            </a:r>
          </a:p>
          <a:p>
            <a:pPr>
              <a:defRPr/>
            </a:pPr>
            <a:r>
              <a:rPr lang="en-US" dirty="0">
                <a:latin typeface="Arial" panose="020B0604020202020204" pitchFamily="34" charset="0"/>
                <a:cs typeface="Arial" panose="020B0604020202020204" pitchFamily="34" charset="0"/>
              </a:rPr>
              <a:t>Level 2: Index, composite, or cluster standard scores</a:t>
            </a:r>
          </a:p>
          <a:p>
            <a:pPr>
              <a:defRPr/>
            </a:pPr>
            <a:r>
              <a:rPr lang="en-US" dirty="0">
                <a:latin typeface="Arial" panose="020B0604020202020204" pitchFamily="34" charset="0"/>
                <a:cs typeface="Arial" panose="020B0604020202020204" pitchFamily="34" charset="0"/>
              </a:rPr>
              <a:t>Level 3: Scaled scores</a:t>
            </a:r>
          </a:p>
          <a:p>
            <a:pPr>
              <a:defRPr/>
            </a:pPr>
            <a:r>
              <a:rPr lang="en-US" dirty="0">
                <a:latin typeface="Arial" panose="020B0604020202020204" pitchFamily="34" charset="0"/>
                <a:cs typeface="Arial" panose="020B0604020202020204" pitchFamily="34" charset="0"/>
              </a:rPr>
              <a:t>Level 4: </a:t>
            </a:r>
            <a:r>
              <a:rPr lang="en-US" dirty="0" err="1">
                <a:latin typeface="Arial" panose="020B0604020202020204" pitchFamily="34" charset="0"/>
                <a:cs typeface="Arial" panose="020B0604020202020204" pitchFamily="34" charset="0"/>
              </a:rPr>
              <a:t>Intersubtest</a:t>
            </a:r>
            <a:r>
              <a:rPr lang="en-US" dirty="0">
                <a:latin typeface="Arial" panose="020B0604020202020204" pitchFamily="34" charset="0"/>
                <a:cs typeface="Arial" panose="020B0604020202020204" pitchFamily="34" charset="0"/>
              </a:rPr>
              <a:t> variability</a:t>
            </a:r>
          </a:p>
          <a:p>
            <a:pPr>
              <a:defRPr/>
            </a:pPr>
            <a:r>
              <a:rPr lang="en-US" dirty="0">
                <a:latin typeface="Arial" panose="020B0604020202020204" pitchFamily="34" charset="0"/>
                <a:cs typeface="Arial" panose="020B0604020202020204" pitchFamily="34" charset="0"/>
              </a:rPr>
              <a:t>Level 5: </a:t>
            </a:r>
            <a:r>
              <a:rPr lang="en-US" dirty="0" err="1">
                <a:latin typeface="Arial" panose="020B0604020202020204" pitchFamily="34" charset="0"/>
                <a:cs typeface="Arial" panose="020B0604020202020204" pitchFamily="34" charset="0"/>
              </a:rPr>
              <a:t>Intrasubtest</a:t>
            </a:r>
            <a:r>
              <a:rPr lang="en-US" dirty="0">
                <a:latin typeface="Arial" panose="020B0604020202020204" pitchFamily="34" charset="0"/>
                <a:cs typeface="Arial" panose="020B0604020202020204" pitchFamily="34" charset="0"/>
              </a:rPr>
              <a:t> variability</a:t>
            </a:r>
          </a:p>
          <a:p>
            <a:pPr>
              <a:defRPr/>
            </a:pPr>
            <a:r>
              <a:rPr lang="en-US" dirty="0">
                <a:latin typeface="Arial" panose="020B0604020202020204" pitchFamily="34" charset="0"/>
                <a:cs typeface="Arial" panose="020B0604020202020204" pitchFamily="34" charset="0"/>
              </a:rPr>
              <a:t>Level 6: Qualitative analysis</a:t>
            </a:r>
          </a:p>
          <a:p>
            <a:pP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733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Reflections on Intelligence and Childhood</a:t>
            </a:r>
          </a:p>
        </p:txBody>
      </p:sp>
      <p:sp>
        <p:nvSpPr>
          <p:cNvPr id="3" name="Content Placeholder 2"/>
          <p:cNvSpPr>
            <a:spLocks noGrp="1"/>
          </p:cNvSpPr>
          <p:nvPr>
            <p:ph idx="1"/>
          </p:nvPr>
        </p:nvSpPr>
        <p:spPr/>
        <p:txBody>
          <a:bodyPr/>
          <a:lstStyle/>
          <a:p>
            <a:pPr marL="0" indent="0">
              <a:buFont typeface="Wingdings" pitchFamily="2" charset="2"/>
              <a:buNone/>
              <a:defRPr/>
            </a:pPr>
            <a:r>
              <a:rPr lang="en-US" dirty="0">
                <a:latin typeface="Arial" panose="020B0604020202020204" pitchFamily="34" charset="0"/>
                <a:cs typeface="Arial" panose="020B0604020202020204" pitchFamily="34" charset="0"/>
              </a:rPr>
              <a:t>“Too often we give children answers to </a:t>
            </a:r>
            <a:r>
              <a:rPr lang="en-US" i="1" dirty="0">
                <a:latin typeface="Arial" panose="020B0604020202020204" pitchFamily="34" charset="0"/>
                <a:cs typeface="Arial" panose="020B0604020202020204" pitchFamily="34" charset="0"/>
              </a:rPr>
              <a:t>remember</a:t>
            </a:r>
            <a:r>
              <a:rPr lang="en-US" dirty="0">
                <a:latin typeface="Arial" panose="020B0604020202020204" pitchFamily="34" charset="0"/>
                <a:cs typeface="Arial" panose="020B0604020202020204" pitchFamily="34" charset="0"/>
              </a:rPr>
              <a:t> rather than </a:t>
            </a:r>
            <a:r>
              <a:rPr lang="en-US" i="1" dirty="0">
                <a:latin typeface="Arial" panose="020B0604020202020204" pitchFamily="34" charset="0"/>
                <a:cs typeface="Arial" panose="020B0604020202020204" pitchFamily="34" charset="0"/>
              </a:rPr>
              <a:t>problems</a:t>
            </a:r>
            <a:r>
              <a:rPr lang="en-US" dirty="0">
                <a:latin typeface="Arial" panose="020B0604020202020204" pitchFamily="34" charset="0"/>
                <a:cs typeface="Arial" panose="020B0604020202020204" pitchFamily="34" charset="0"/>
              </a:rPr>
              <a:t> to solve.”</a:t>
            </a:r>
          </a:p>
          <a:p>
            <a:pPr marL="0" indent="0" algn="r">
              <a:buFont typeface="Wingdings" pitchFamily="2" charset="2"/>
              <a:buNone/>
              <a:defRPr/>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Roger Lewin</a:t>
            </a: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152400"/>
            <a:ext cx="8229600" cy="1143000"/>
          </a:xfrm>
        </p:spPr>
        <p:txBody>
          <a:bodyPr>
            <a:normAutofit/>
          </a:bodyPr>
          <a:lstStyle/>
          <a:p>
            <a:pPr eaLnBrk="1" fontAlgn="auto" hangingPunct="1">
              <a:spcAft>
                <a:spcPts val="0"/>
              </a:spcAft>
              <a:defRPr/>
            </a:pPr>
            <a:r>
              <a:rPr lang="en-US" altLang="en-US" dirty="0"/>
              <a:t>Chapters 10, 11, &amp; 12</a:t>
            </a:r>
            <a:endParaRPr lang="en-US" altLang="en-US" sz="2800" dirty="0"/>
          </a:p>
        </p:txBody>
      </p:sp>
      <p:sp>
        <p:nvSpPr>
          <p:cNvPr id="158723" name="Rectangle 3"/>
          <p:cNvSpPr>
            <a:spLocks noGrp="1" noChangeArrowheads="1"/>
          </p:cNvSpPr>
          <p:nvPr>
            <p:ph idx="1"/>
          </p:nvPr>
        </p:nvSpPr>
        <p:spPr>
          <a:xfrm>
            <a:off x="533400" y="1447800"/>
            <a:ext cx="7620000" cy="4800600"/>
          </a:xfrm>
        </p:spPr>
        <p:txBody>
          <a:bodyPr>
            <a:noAutofit/>
          </a:bodyPr>
          <a:lstStyle/>
          <a:p>
            <a:pPr marL="0" indent="0" algn="ctr" eaLnBrk="1" fontAlgn="auto" hangingPunct="1">
              <a:spcBef>
                <a:spcPts val="800"/>
              </a:spcBef>
              <a:spcAft>
                <a:spcPts val="0"/>
              </a:spcAft>
              <a:buClr>
                <a:schemeClr val="accent3"/>
              </a:buClr>
              <a:buFont typeface="Wingdings" pitchFamily="2" charset="2"/>
              <a:buNone/>
              <a:defRPr/>
            </a:pPr>
            <a:r>
              <a:rPr lang="en-US" b="1" dirty="0">
                <a:latin typeface="+mj-lt"/>
                <a:cs typeface="Arial" panose="020B0604020202020204" pitchFamily="34" charset="0"/>
              </a:rPr>
              <a:t>CHAPTER 10</a:t>
            </a:r>
          </a:p>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Description of WPPSI-IV: pp. 377-422</a:t>
            </a:r>
          </a:p>
          <a:p>
            <a:pPr marL="0" indent="0" algn="ctr" eaLnBrk="1" fontAlgn="auto" hangingPunct="1">
              <a:spcBef>
                <a:spcPts val="800"/>
              </a:spcBef>
              <a:spcAft>
                <a:spcPts val="0"/>
              </a:spcAft>
              <a:buClr>
                <a:schemeClr val="accent3"/>
              </a:buClr>
              <a:buFont typeface="Wingdings" pitchFamily="2" charset="2"/>
              <a:buNone/>
              <a:defRPr/>
            </a:pPr>
            <a:r>
              <a:rPr lang="en-US" b="1" dirty="0">
                <a:latin typeface="+mj-lt"/>
                <a:cs typeface="Arial" panose="020B0604020202020204" pitchFamily="34" charset="0"/>
              </a:rPr>
              <a:t>CHAPTER 11</a:t>
            </a:r>
          </a:p>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WPPSI-IV subtests: pp. 423-464</a:t>
            </a:r>
          </a:p>
          <a:p>
            <a:pPr marL="0" indent="0" algn="ctr" eaLnBrk="1" fontAlgn="auto" hangingPunct="1">
              <a:spcBef>
                <a:spcPts val="800"/>
              </a:spcBef>
              <a:spcAft>
                <a:spcPts val="0"/>
              </a:spcAft>
              <a:buClr>
                <a:schemeClr val="accent3"/>
              </a:buClr>
              <a:buFont typeface="Wingdings" pitchFamily="2" charset="2"/>
              <a:buNone/>
              <a:defRPr/>
            </a:pPr>
            <a:r>
              <a:rPr lang="en-US" b="1" dirty="0">
                <a:latin typeface="+mj-lt"/>
                <a:cs typeface="Arial" panose="020B0604020202020204" pitchFamily="34" charset="0"/>
              </a:rPr>
              <a:t>CHAPTER 12</a:t>
            </a:r>
          </a:p>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Interpreting the WPPSI-IV: pp. 465-492</a:t>
            </a:r>
          </a:p>
          <a:p>
            <a:pPr marL="0" indent="0" eaLnBrk="1" fontAlgn="auto" hangingPunct="1">
              <a:spcBef>
                <a:spcPts val="800"/>
              </a:spcBef>
              <a:spcAft>
                <a:spcPts val="0"/>
              </a:spcAft>
              <a:buClr>
                <a:schemeClr val="accent3"/>
              </a:buClr>
              <a:buFont typeface="Wingdings" pitchFamily="2" charset="2"/>
              <a:buNone/>
              <a:defRPr/>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sz="4500" dirty="0"/>
              <a:t>Substitution and Proration on the WPPSI–IV </a:t>
            </a:r>
            <a:r>
              <a:rPr lang="en-US" sz="2200" dirty="0"/>
              <a:t>[1] (p. 412)</a:t>
            </a:r>
            <a:endParaRPr lang="en-US" sz="4500" dirty="0"/>
          </a:p>
        </p:txBody>
      </p:sp>
      <p:sp>
        <p:nvSpPr>
          <p:cNvPr id="3" name="Content Placeholder 2"/>
          <p:cNvSpPr>
            <a:spLocks noGrp="1"/>
          </p:cNvSpPr>
          <p:nvPr>
            <p:ph idx="1"/>
          </p:nvPr>
        </p:nvSpPr>
        <p:spPr>
          <a:xfrm>
            <a:off x="152400" y="1447800"/>
            <a:ext cx="8839200" cy="4525963"/>
          </a:xfrm>
        </p:spPr>
        <p:txBody>
          <a:bodyPr/>
          <a:lstStyle/>
          <a:p>
            <a:pPr>
              <a:buFont typeface="Arial" panose="020B0604020202020204" pitchFamily="34" charset="0"/>
              <a:buChar char="•"/>
              <a:defRPr/>
            </a:pPr>
            <a:r>
              <a:rPr lang="en-US" dirty="0">
                <a:latin typeface="Arial" panose="020B0604020202020204" pitchFamily="34" charset="0"/>
                <a:cs typeface="Arial" panose="020B0604020202020204" pitchFamily="34" charset="0"/>
              </a:rPr>
              <a:t>Zhu and Cayton (2013) report that substitution or proration can lead to increased measurement error and to changes of as much as 15 points (higher or lower) in the FSIQ.</a:t>
            </a:r>
          </a:p>
          <a:p>
            <a:pPr>
              <a:buFont typeface="Arial" panose="020B0604020202020204" pitchFamily="34" charset="0"/>
              <a:buChar char="•"/>
              <a:defRPr/>
            </a:pPr>
            <a:r>
              <a:rPr lang="en-US" dirty="0">
                <a:latin typeface="Arial" panose="020B0604020202020204" pitchFamily="34" charset="0"/>
                <a:cs typeface="Arial" panose="020B0604020202020204" pitchFamily="34" charset="0"/>
              </a:rPr>
              <a:t>More studies are needed on substitution and proration for all tests.</a:t>
            </a:r>
          </a:p>
        </p:txBody>
      </p:sp>
    </p:spTree>
    <p:extLst>
      <p:ext uri="{BB962C8B-B14F-4D97-AF65-F5344CB8AC3E}">
        <p14:creationId xmlns:p14="http://schemas.microsoft.com/office/powerpoint/2010/main" val="888785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152400"/>
            <a:ext cx="8229600" cy="1143000"/>
          </a:xfrm>
        </p:spPr>
        <p:txBody>
          <a:bodyPr>
            <a:normAutofit/>
          </a:bodyPr>
          <a:lstStyle/>
          <a:p>
            <a:pPr eaLnBrk="1" fontAlgn="auto" hangingPunct="1">
              <a:spcAft>
                <a:spcPts val="0"/>
              </a:spcAft>
              <a:defRPr/>
            </a:pPr>
            <a:r>
              <a:rPr lang="en-US" altLang="en-US" dirty="0"/>
              <a:t>Chapters 13, 14, 15, &amp; 16</a:t>
            </a:r>
          </a:p>
        </p:txBody>
      </p:sp>
      <p:sp>
        <p:nvSpPr>
          <p:cNvPr id="158723" name="Rectangle 3"/>
          <p:cNvSpPr>
            <a:spLocks noGrp="1" noChangeArrowheads="1"/>
          </p:cNvSpPr>
          <p:nvPr>
            <p:ph idx="1"/>
          </p:nvPr>
        </p:nvSpPr>
        <p:spPr>
          <a:xfrm>
            <a:off x="533400" y="1447800"/>
            <a:ext cx="7620000" cy="4800600"/>
          </a:xfrm>
        </p:spPr>
        <p:txBody>
          <a:bodyPr>
            <a:noAutofit/>
          </a:bodyPr>
          <a:lstStyle/>
          <a:p>
            <a:pPr marL="0" indent="0" algn="ctr" eaLnBrk="1" fontAlgn="auto" hangingPunct="1">
              <a:spcBef>
                <a:spcPts val="800"/>
              </a:spcBef>
              <a:spcAft>
                <a:spcPts val="0"/>
              </a:spcAft>
              <a:buClr>
                <a:schemeClr val="accent3"/>
              </a:buClr>
              <a:buFont typeface="Wingdings" pitchFamily="2" charset="2"/>
              <a:buNone/>
              <a:defRPr/>
            </a:pPr>
            <a:r>
              <a:rPr lang="en-US" b="1" dirty="0">
                <a:latin typeface="+mj-lt"/>
                <a:cs typeface="Arial" panose="020B0604020202020204" pitchFamily="34" charset="0"/>
              </a:rPr>
              <a:t>CHAPTER 13</a:t>
            </a:r>
          </a:p>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SB5: pp. 493-532</a:t>
            </a:r>
          </a:p>
          <a:p>
            <a:pPr marL="0" indent="0" algn="ctr" eaLnBrk="1" fontAlgn="auto" hangingPunct="1">
              <a:spcBef>
                <a:spcPts val="800"/>
              </a:spcBef>
              <a:spcAft>
                <a:spcPts val="0"/>
              </a:spcAft>
              <a:buClr>
                <a:schemeClr val="accent3"/>
              </a:buClr>
              <a:buFont typeface="Wingdings" pitchFamily="2" charset="2"/>
              <a:buNone/>
              <a:defRPr/>
            </a:pPr>
            <a:r>
              <a:rPr lang="en-US" b="1" dirty="0">
                <a:latin typeface="+mj-lt"/>
                <a:cs typeface="Arial" panose="020B0604020202020204" pitchFamily="34" charset="0"/>
              </a:rPr>
              <a:t>CHAPTER 14</a:t>
            </a:r>
          </a:p>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DAS-II NU: pp. 533-580</a:t>
            </a:r>
          </a:p>
          <a:p>
            <a:pPr marL="0" indent="0" algn="ctr" eaLnBrk="1" fontAlgn="auto" hangingPunct="1">
              <a:spcBef>
                <a:spcPts val="800"/>
              </a:spcBef>
              <a:spcAft>
                <a:spcPts val="0"/>
              </a:spcAft>
              <a:buClr>
                <a:schemeClr val="accent3"/>
              </a:buClr>
              <a:buFont typeface="Wingdings" pitchFamily="2" charset="2"/>
              <a:buNone/>
              <a:defRPr/>
            </a:pPr>
            <a:r>
              <a:rPr lang="en-US" b="1" dirty="0">
                <a:latin typeface="+mj-lt"/>
                <a:cs typeface="Arial" panose="020B0604020202020204" pitchFamily="34" charset="0"/>
              </a:rPr>
              <a:t>CHAPTER 15</a:t>
            </a:r>
          </a:p>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WJ IV COG: pp. 581-618</a:t>
            </a:r>
          </a:p>
          <a:p>
            <a:pPr marL="0" indent="0" algn="ctr" eaLnBrk="1" fontAlgn="auto" hangingPunct="1">
              <a:spcBef>
                <a:spcPts val="800"/>
              </a:spcBef>
              <a:spcAft>
                <a:spcPts val="0"/>
              </a:spcAft>
              <a:buClr>
                <a:schemeClr val="accent3"/>
              </a:buClr>
              <a:buNone/>
              <a:defRPr/>
            </a:pPr>
            <a:r>
              <a:rPr lang="en-US" b="1" dirty="0">
                <a:latin typeface="+mj-lt"/>
                <a:cs typeface="Arial" panose="020B0604020202020204" pitchFamily="34" charset="0"/>
              </a:rPr>
              <a:t>CHAPTER 16</a:t>
            </a:r>
            <a:endParaRPr lang="en-US" dirty="0">
              <a:latin typeface="+mj-lt"/>
              <a:cs typeface="Arial" panose="020B0604020202020204" pitchFamily="34" charset="0"/>
            </a:endParaRPr>
          </a:p>
          <a:p>
            <a:pPr eaLnBrk="1" fontAlgn="auto" hangingPunct="1">
              <a:spcBef>
                <a:spcPts val="800"/>
              </a:spcBef>
              <a:spcAft>
                <a:spcPts val="0"/>
              </a:spcAft>
              <a:buClr>
                <a:schemeClr val="accent3"/>
              </a:buClr>
              <a:defRPr/>
            </a:pPr>
            <a:r>
              <a:rPr lang="en-US" dirty="0">
                <a:latin typeface="Arial" panose="020B0604020202020204" pitchFamily="34" charset="0"/>
                <a:cs typeface="Arial" panose="020B0604020202020204" pitchFamily="34" charset="0"/>
              </a:rPr>
              <a:t>KABC-II NU: pp. 619-680</a:t>
            </a:r>
          </a:p>
          <a:p>
            <a:pPr marL="0" indent="0" eaLnBrk="1" fontAlgn="auto" hangingPunct="1">
              <a:spcBef>
                <a:spcPts val="800"/>
              </a:spcBef>
              <a:spcAft>
                <a:spcPts val="0"/>
              </a:spcAft>
              <a:buClr>
                <a:schemeClr val="accent3"/>
              </a:buClr>
              <a:buFont typeface="Wingdings" pitchFamily="2" charset="2"/>
              <a:buNone/>
              <a:defRPr/>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90423" y="2244849"/>
            <a:ext cx="6858000" cy="1231118"/>
          </a:xfrm>
        </p:spPr>
        <p:txBody>
          <a:bodyPr>
            <a:normAutofit/>
          </a:bodyPr>
          <a:lstStyle/>
          <a:p>
            <a:pPr algn="ctr">
              <a:defRPr/>
            </a:pPr>
            <a:r>
              <a:rPr lang="en-US" altLang="en-US" sz="5400" dirty="0">
                <a:effectLst>
                  <a:outerShdw blurRad="38100" dist="38100" dir="2700000" algn="tl">
                    <a:srgbClr val="000000">
                      <a:alpha val="43137"/>
                    </a:srgbClr>
                  </a:outerShdw>
                </a:effectLst>
              </a:rPr>
              <a:t>Chapter 17</a:t>
            </a:r>
          </a:p>
        </p:txBody>
      </p:sp>
      <p:sp>
        <p:nvSpPr>
          <p:cNvPr id="2051" name="Rectangle 3"/>
          <p:cNvSpPr>
            <a:spLocks noGrp="1" noChangeArrowheads="1"/>
          </p:cNvSpPr>
          <p:nvPr>
            <p:ph type="subTitle" idx="1"/>
          </p:nvPr>
        </p:nvSpPr>
        <p:spPr>
          <a:xfrm>
            <a:off x="496111" y="3853738"/>
            <a:ext cx="8171234" cy="914897"/>
          </a:xfrm>
        </p:spPr>
        <p:txBody>
          <a:bodyPr>
            <a:noAutofit/>
          </a:bodyPr>
          <a:lstStyle/>
          <a:p>
            <a:pPr algn="ctr"/>
            <a:r>
              <a:rPr lang="en-US" sz="3600" b="1" dirty="0"/>
              <a:t>Specific Learning Disability</a:t>
            </a:r>
          </a:p>
        </p:txBody>
      </p:sp>
    </p:spTree>
    <p:extLst>
      <p:ext uri="{BB962C8B-B14F-4D97-AF65-F5344CB8AC3E}">
        <p14:creationId xmlns:p14="http://schemas.microsoft.com/office/powerpoint/2010/main" val="4214618083"/>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Definitions of SLD </a:t>
            </a:r>
            <a:r>
              <a:rPr lang="en-US" sz="1875" dirty="0"/>
              <a:t>[1] (pp. 682</a:t>
            </a:r>
            <a:r>
              <a:rPr lang="en-US" sz="2100" dirty="0">
                <a:effectLst/>
              </a:rPr>
              <a:t>–68</a:t>
            </a:r>
            <a:r>
              <a:rPr lang="en-US" sz="1875" dirty="0"/>
              <a:t>5)</a:t>
            </a:r>
          </a:p>
        </p:txBody>
      </p:sp>
      <p:sp>
        <p:nvSpPr>
          <p:cNvPr id="3" name="Content Placeholder 2"/>
          <p:cNvSpPr>
            <a:spLocks noGrp="1"/>
          </p:cNvSpPr>
          <p:nvPr>
            <p:ph idx="1"/>
          </p:nvPr>
        </p:nvSpPr>
        <p:spPr>
          <a:xfrm>
            <a:off x="304800" y="1417638"/>
            <a:ext cx="8229600" cy="4906962"/>
          </a:xfrm>
        </p:spPr>
        <p:txBody>
          <a:bodyPr>
            <a:noAutofit/>
          </a:bodyPr>
          <a:lstStyle/>
          <a:p>
            <a:r>
              <a:rPr lang="en-US" dirty="0">
                <a:latin typeface="Arial" panose="020B0604020202020204" pitchFamily="34" charset="0"/>
                <a:cs typeface="Arial" panose="020B0604020202020204" pitchFamily="34" charset="0"/>
              </a:rPr>
              <a:t>Definition from Learning Disabilities Association of Canada: See p. 683</a:t>
            </a:r>
          </a:p>
          <a:p>
            <a:r>
              <a:rPr lang="en-US" dirty="0">
                <a:latin typeface="Arial" panose="020B0604020202020204" pitchFamily="34" charset="0"/>
                <a:cs typeface="Arial" panose="020B0604020202020204" pitchFamily="34" charset="0"/>
              </a:rPr>
              <a:t>First, it emphasizes that disorders can be in either verbal or nonverbal areas. </a:t>
            </a:r>
          </a:p>
          <a:p>
            <a:r>
              <a:rPr lang="en-US" dirty="0">
                <a:latin typeface="Arial" panose="020B0604020202020204" pitchFamily="34" charset="0"/>
                <a:cs typeface="Arial" panose="020B0604020202020204" pitchFamily="34" charset="0"/>
              </a:rPr>
              <a:t>Second, it indicates that a learning disability label applies only to individuals who have average thinking and/or reasoning abilities. </a:t>
            </a:r>
          </a:p>
        </p:txBody>
      </p:sp>
    </p:spTree>
    <p:extLst>
      <p:ext uri="{BB962C8B-B14F-4D97-AF65-F5344CB8AC3E}">
        <p14:creationId xmlns:p14="http://schemas.microsoft.com/office/powerpoint/2010/main" val="111534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Overview </a:t>
            </a:r>
            <a:r>
              <a:rPr lang="en-US" altLang="en-US" sz="2500" dirty="0"/>
              <a:t>[7]</a:t>
            </a:r>
            <a:endParaRPr lang="en-US" altLang="en-US" sz="2800" dirty="0"/>
          </a:p>
        </p:txBody>
      </p:sp>
      <p:sp>
        <p:nvSpPr>
          <p:cNvPr id="158723" name="Rectangle 3"/>
          <p:cNvSpPr>
            <a:spLocks noGrp="1" noChangeArrowheads="1"/>
          </p:cNvSpPr>
          <p:nvPr>
            <p:ph idx="1"/>
          </p:nvPr>
        </p:nvSpPr>
        <p:spPr>
          <a:xfrm>
            <a:off x="533400" y="1600200"/>
            <a:ext cx="7924800" cy="5105400"/>
          </a:xfrm>
        </p:spPr>
        <p:txBody>
          <a:bodyPr>
            <a:normAutofit fontScale="85000" lnSpcReduction="10000"/>
          </a:bodyPr>
          <a:lstStyle/>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Errata sheet: </a:t>
            </a:r>
            <a:r>
              <a:rPr lang="en-US" dirty="0">
                <a:latin typeface="Arial" panose="020B0604020202020204" pitchFamily="34" charset="0"/>
                <a:cs typeface="Arial" panose="020B0604020202020204" pitchFamily="34" charset="0"/>
                <a:hlinkClick r:id="rId3"/>
              </a:rPr>
              <a:t>https://sattlerpublisher.com/cog7e_errata.htm</a:t>
            </a:r>
            <a:endParaRPr lang="en-US" dirty="0">
              <a:latin typeface="Arial" panose="020B0604020202020204" pitchFamily="34" charset="0"/>
              <a:cs typeface="Arial" panose="020B0604020202020204" pitchFamily="34" charset="0"/>
            </a:endParaRPr>
          </a:p>
          <a:p>
            <a:pPr marL="0" indent="0" algn="ctr" eaLnBrk="1" fontAlgn="auto" hangingPunct="1">
              <a:spcBef>
                <a:spcPts val="800"/>
              </a:spcBef>
              <a:spcAft>
                <a:spcPts val="0"/>
              </a:spcAft>
              <a:buClr>
                <a:srgbClr val="FFC000"/>
              </a:buClr>
              <a:buNone/>
              <a:defRPr/>
            </a:pPr>
            <a:r>
              <a:rPr lang="en-US" b="1" dirty="0">
                <a:latin typeface="Arial" panose="020B0604020202020204" pitchFamily="34" charset="0"/>
                <a:cs typeface="Arial" panose="020B0604020202020204" pitchFamily="34" charset="0"/>
              </a:rPr>
              <a:t>In the main text:</a:t>
            </a:r>
          </a:p>
          <a:p>
            <a:pPr eaLnBrk="1" fontAlgn="auto" hangingPunct="1">
              <a:spcBef>
                <a:spcPts val="800"/>
              </a:spcBef>
              <a:spcAft>
                <a:spcPts val="0"/>
              </a:spcAft>
              <a:buClr>
                <a:srgbClr val="FFC000"/>
              </a:buClr>
              <a:defRPr/>
            </a:pPr>
            <a:r>
              <a:rPr lang="en-US" dirty="0" smtClean="0">
                <a:latin typeface="Arial" panose="020B0604020202020204" pitchFamily="34" charset="0"/>
                <a:cs typeface="Arial" panose="020B0604020202020204" pitchFamily="34" charset="0"/>
              </a:rPr>
              <a:t>1. Table 7-20 in Chapter 7, p. 267 is incorrect. Go to the errata sheet shown above to see the corrected Table 7-20.</a:t>
            </a:r>
          </a:p>
          <a:p>
            <a:pPr eaLnBrk="1" fontAlgn="auto" hangingPunct="1">
              <a:spcBef>
                <a:spcPts val="800"/>
              </a:spcBef>
              <a:spcAft>
                <a:spcPts val="0"/>
              </a:spcAft>
              <a:buClr>
                <a:srgbClr val="FFC000"/>
              </a:buClr>
              <a:defRPr/>
            </a:pPr>
            <a:r>
              <a:rPr lang="en-US" dirty="0" smtClean="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Chapter 16, p. 626, right column, last bullet should read:</a:t>
            </a:r>
          </a:p>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Table D.4 shows the percentile ranks corresponding to standard scores and scaled scores. Tables BC-1 and BC-8 on the inside back cover provide similar information.</a:t>
            </a:r>
          </a:p>
        </p:txBody>
      </p:sp>
    </p:spTree>
    <p:extLst>
      <p:ext uri="{BB962C8B-B14F-4D97-AF65-F5344CB8AC3E}">
        <p14:creationId xmlns:p14="http://schemas.microsoft.com/office/powerpoint/2010/main" val="33108727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Definitions of SLD </a:t>
            </a:r>
            <a:r>
              <a:rPr lang="en-US" sz="1875" dirty="0"/>
              <a:t>[2] (pp. 682</a:t>
            </a:r>
            <a:r>
              <a:rPr lang="en-US" sz="2100" dirty="0">
                <a:effectLst/>
              </a:rPr>
              <a:t>–68</a:t>
            </a:r>
            <a:r>
              <a:rPr lang="en-US" sz="1875" dirty="0"/>
              <a:t>5)</a:t>
            </a:r>
          </a:p>
        </p:txBody>
      </p:sp>
      <p:sp>
        <p:nvSpPr>
          <p:cNvPr id="3" name="Content Placeholder 2"/>
          <p:cNvSpPr>
            <a:spLocks noGrp="1"/>
          </p:cNvSpPr>
          <p:nvPr>
            <p:ph idx="1"/>
          </p:nvPr>
        </p:nvSpPr>
        <p:spPr>
          <a:xfrm>
            <a:off x="304800" y="1417638"/>
            <a:ext cx="8229600" cy="4906962"/>
          </a:xfrm>
        </p:spPr>
        <p:txBody>
          <a:bodyPr>
            <a:noAutofit/>
          </a:bodyPr>
          <a:lstStyle/>
          <a:p>
            <a:r>
              <a:rPr lang="en-US" dirty="0">
                <a:latin typeface="Arial" panose="020B0604020202020204" pitchFamily="34" charset="0"/>
                <a:cs typeface="Arial" panose="020B0604020202020204" pitchFamily="34" charset="0"/>
              </a:rPr>
              <a:t>Definition from Learning Disabilities Association of Canada: See p. 683 (</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Third, it emphasizes that learning disability also may involve problems in organizational skills, social perception, social interaction, and perspective taking. </a:t>
            </a:r>
          </a:p>
          <a:p>
            <a:r>
              <a:rPr lang="en-US" dirty="0">
                <a:latin typeface="Arial" panose="020B0604020202020204" pitchFamily="34" charset="0"/>
                <a:cs typeface="Arial" panose="020B0604020202020204" pitchFamily="34" charset="0"/>
              </a:rPr>
              <a:t>Finally, it stresses the need for early identification and intervention.</a:t>
            </a:r>
          </a:p>
        </p:txBody>
      </p:sp>
    </p:spTree>
    <p:extLst>
      <p:ext uri="{BB962C8B-B14F-4D97-AF65-F5344CB8AC3E}">
        <p14:creationId xmlns:p14="http://schemas.microsoft.com/office/powerpoint/2010/main" val="15717899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Definitions of SLD </a:t>
            </a:r>
            <a:r>
              <a:rPr lang="en-US" sz="1875" dirty="0"/>
              <a:t>[3] (pp. 682</a:t>
            </a:r>
            <a:r>
              <a:rPr lang="en-US" sz="2100" dirty="0">
                <a:effectLst/>
              </a:rPr>
              <a:t>–68</a:t>
            </a:r>
            <a:r>
              <a:rPr lang="en-US" sz="1875" dirty="0"/>
              <a:t>5)</a:t>
            </a:r>
          </a:p>
        </p:txBody>
      </p:sp>
      <p:sp>
        <p:nvSpPr>
          <p:cNvPr id="3" name="Content Placeholder 2"/>
          <p:cNvSpPr>
            <a:spLocks noGrp="1"/>
          </p:cNvSpPr>
          <p:nvPr>
            <p:ph idx="1"/>
          </p:nvPr>
        </p:nvSpPr>
        <p:spPr>
          <a:xfrm>
            <a:off x="304800" y="1417638"/>
            <a:ext cx="8229600" cy="4906962"/>
          </a:xfrm>
        </p:spPr>
        <p:txBody>
          <a:bodyPr>
            <a:noAutofit/>
          </a:bodyPr>
          <a:lstStyle/>
          <a:p>
            <a:r>
              <a:rPr lang="en-US" dirty="0">
                <a:latin typeface="Arial" panose="020B0604020202020204" pitchFamily="34" charset="0"/>
                <a:cs typeface="Arial" panose="020B0604020202020204" pitchFamily="34" charset="0"/>
              </a:rPr>
              <a:t>The phrase “unexpected academic under-achievement” in the preceding definition of learning disability, although not explained, presumably refers to academic achievement that is lower than would be expected from the child’s intelligence. </a:t>
            </a:r>
          </a:p>
        </p:txBody>
      </p:sp>
    </p:spTree>
    <p:extLst>
      <p:ext uri="{BB962C8B-B14F-4D97-AF65-F5344CB8AC3E}">
        <p14:creationId xmlns:p14="http://schemas.microsoft.com/office/powerpoint/2010/main" val="2990646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Definitions of SLD </a:t>
            </a:r>
            <a:r>
              <a:rPr lang="en-US" sz="1875" dirty="0"/>
              <a:t>[4] (pp. 682</a:t>
            </a:r>
            <a:r>
              <a:rPr lang="en-US" sz="2100" dirty="0">
                <a:effectLst/>
              </a:rPr>
              <a:t>–68</a:t>
            </a:r>
            <a:r>
              <a:rPr lang="en-US" sz="1875" dirty="0"/>
              <a:t>5)</a:t>
            </a:r>
          </a:p>
        </p:txBody>
      </p:sp>
      <p:sp>
        <p:nvSpPr>
          <p:cNvPr id="3" name="Content Placeholder 2"/>
          <p:cNvSpPr>
            <a:spLocks noGrp="1"/>
          </p:cNvSpPr>
          <p:nvPr>
            <p:ph idx="1"/>
          </p:nvPr>
        </p:nvSpPr>
        <p:spPr>
          <a:xfrm>
            <a:off x="304800" y="1417638"/>
            <a:ext cx="8229600" cy="4906962"/>
          </a:xfrm>
        </p:spPr>
        <p:txBody>
          <a:bodyPr>
            <a:noAutofit/>
          </a:bodyPr>
          <a:lstStyle/>
          <a:p>
            <a:r>
              <a:rPr lang="en-US" dirty="0">
                <a:latin typeface="Arial" panose="020B0604020202020204" pitchFamily="34" charset="0"/>
                <a:cs typeface="Arial" panose="020B0604020202020204" pitchFamily="34" charset="0"/>
              </a:rPr>
              <a:t>However, if a child had poor phonological awareness, a weakness in rapid automatized naming, and a history of delayed oral language development, we would “expect” difficulties with reading and writing regardless of the child’s intelligence.</a:t>
            </a:r>
          </a:p>
        </p:txBody>
      </p:sp>
    </p:spTree>
    <p:extLst>
      <p:ext uri="{BB962C8B-B14F-4D97-AF65-F5344CB8AC3E}">
        <p14:creationId xmlns:p14="http://schemas.microsoft.com/office/powerpoint/2010/main" val="21667161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Key Aspects of Student Learning </a:t>
            </a:r>
            <a:r>
              <a:rPr lang="en-US" sz="1875" dirty="0"/>
              <a:t>[1] (pp. 682</a:t>
            </a:r>
            <a:r>
              <a:rPr lang="en-US" sz="2100" dirty="0">
                <a:effectLst/>
              </a:rPr>
              <a:t>–68</a:t>
            </a:r>
            <a:r>
              <a:rPr lang="en-US" sz="1875" dirty="0"/>
              <a:t>5)</a:t>
            </a:r>
          </a:p>
        </p:txBody>
      </p:sp>
      <p:sp>
        <p:nvSpPr>
          <p:cNvPr id="3" name="Content Placeholder 2"/>
          <p:cNvSpPr>
            <a:spLocks noGrp="1"/>
          </p:cNvSpPr>
          <p:nvPr>
            <p:ph idx="1"/>
          </p:nvPr>
        </p:nvSpPr>
        <p:spPr>
          <a:xfrm>
            <a:off x="457200" y="1752600"/>
            <a:ext cx="8229600" cy="3790950"/>
          </a:xfrm>
        </p:spPr>
        <p:txBody>
          <a:bodyPr>
            <a:noAutofit/>
          </a:bodyPr>
          <a:lstStyle/>
          <a:p>
            <a:r>
              <a:rPr lang="en-US" dirty="0">
                <a:latin typeface="Arial" panose="020B0604020202020204" pitchFamily="34" charset="0"/>
                <a:cs typeface="Arial" panose="020B0604020202020204" pitchFamily="34" charset="0"/>
              </a:rPr>
              <a:t>Exhibit 17-1 (p. 685) presents 20 principles that identify key aspects of student learning and intellectual and socioemotional development that are likely to facilitate successful classroom teaching and learning</a:t>
            </a:r>
          </a:p>
        </p:txBody>
      </p:sp>
    </p:spTree>
    <p:extLst>
      <p:ext uri="{BB962C8B-B14F-4D97-AF65-F5344CB8AC3E}">
        <p14:creationId xmlns:p14="http://schemas.microsoft.com/office/powerpoint/2010/main" val="17587153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Etiology of SLD </a:t>
            </a:r>
            <a:r>
              <a:rPr lang="en-US" sz="1875" dirty="0"/>
              <a:t>(pp. 687</a:t>
            </a:r>
            <a:r>
              <a:rPr lang="en-US" sz="2100" dirty="0">
                <a:effectLst/>
              </a:rPr>
              <a:t>–</a:t>
            </a:r>
            <a:r>
              <a:rPr lang="en-US" sz="1875" dirty="0"/>
              <a:t>688)</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Genetic: See pp. 687-688</a:t>
            </a:r>
          </a:p>
          <a:p>
            <a:pPr lvl="0"/>
            <a:r>
              <a:rPr lang="en-US" dirty="0">
                <a:latin typeface="Arial" panose="020B0604020202020204" pitchFamily="34" charset="0"/>
                <a:cs typeface="Arial" panose="020B0604020202020204" pitchFamily="34" charset="0"/>
              </a:rPr>
              <a:t>Biological: See p. 688</a:t>
            </a:r>
          </a:p>
          <a:p>
            <a:pPr lvl="0"/>
            <a:r>
              <a:rPr lang="en-US" dirty="0">
                <a:latin typeface="Arial" panose="020B0604020202020204" pitchFamily="34" charset="0"/>
                <a:cs typeface="Arial" panose="020B0604020202020204" pitchFamily="34" charset="0"/>
              </a:rPr>
              <a:t>Environmental: See p. 688</a:t>
            </a:r>
          </a:p>
          <a:p>
            <a:pPr lvl="0"/>
            <a:r>
              <a:rPr lang="en-US" dirty="0">
                <a:latin typeface="Arial" panose="020B0604020202020204" pitchFamily="34" charset="0"/>
                <a:cs typeface="Arial" panose="020B0604020202020204" pitchFamily="34" charset="0"/>
              </a:rPr>
              <a:t>See Figure 17-2 on p. 688 </a:t>
            </a:r>
          </a:p>
          <a:p>
            <a:pPr marL="342900" lvl="1"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8352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Precursors of SLD Among Children of Preschool Age </a:t>
            </a:r>
            <a:r>
              <a:rPr lang="en-US" sz="1875" dirty="0"/>
              <a:t>(p. 689)</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Delays or deficits in one or more of the following areas:</a:t>
            </a:r>
          </a:p>
          <a:p>
            <a:pPr lvl="1"/>
            <a:r>
              <a:rPr lang="en-US" sz="3200" dirty="0">
                <a:latin typeface="Arial" panose="020B0604020202020204" pitchFamily="34" charset="0"/>
                <a:cs typeface="Arial" panose="020B0604020202020204" pitchFamily="34" charset="0"/>
              </a:rPr>
              <a:t>Motor development</a:t>
            </a:r>
          </a:p>
          <a:p>
            <a:pPr lvl="1"/>
            <a:r>
              <a:rPr lang="en-US" sz="3200" dirty="0">
                <a:latin typeface="Arial" panose="020B0604020202020204" pitchFamily="34" charset="0"/>
                <a:cs typeface="Arial" panose="020B0604020202020204" pitchFamily="34" charset="0"/>
              </a:rPr>
              <a:t>Behavioral development</a:t>
            </a:r>
          </a:p>
          <a:p>
            <a:pPr lvl="1"/>
            <a:r>
              <a:rPr lang="en-US" sz="3200" dirty="0">
                <a:latin typeface="Arial" panose="020B0604020202020204" pitchFamily="34" charset="0"/>
                <a:cs typeface="Arial" panose="020B0604020202020204" pitchFamily="34" charset="0"/>
              </a:rPr>
              <a:t>Cognitive/executive development</a:t>
            </a:r>
          </a:p>
          <a:p>
            <a:pPr lvl="1"/>
            <a:r>
              <a:rPr lang="en-US" sz="3200" dirty="0">
                <a:latin typeface="Arial" panose="020B0604020202020204" pitchFamily="34" charset="0"/>
                <a:cs typeface="Arial" panose="020B0604020202020204" pitchFamily="34" charset="0"/>
              </a:rPr>
              <a:t>Memory</a:t>
            </a:r>
          </a:p>
          <a:p>
            <a:pPr lvl="1"/>
            <a:r>
              <a:rPr lang="en-US" sz="3200" dirty="0">
                <a:latin typeface="Arial" panose="020B0604020202020204" pitchFamily="34" charset="0"/>
                <a:cs typeface="Arial" panose="020B0604020202020204" pitchFamily="34" charset="0"/>
              </a:rPr>
              <a:t>Communication</a:t>
            </a:r>
          </a:p>
          <a:p>
            <a:pPr lvl="1"/>
            <a:r>
              <a:rPr lang="en-US" sz="3200" dirty="0">
                <a:latin typeface="Arial" panose="020B0604020202020204" pitchFamily="34" charset="0"/>
                <a:cs typeface="Arial" panose="020B0604020202020204" pitchFamily="34" charset="0"/>
              </a:rPr>
              <a:t>Perceptual development</a:t>
            </a:r>
          </a:p>
          <a:p>
            <a:pPr lvl="1"/>
            <a:r>
              <a:rPr lang="en-US" sz="3200" dirty="0">
                <a:latin typeface="Arial" panose="020B0604020202020204" pitchFamily="34" charset="0"/>
                <a:cs typeface="Arial" panose="020B0604020202020204" pitchFamily="34" charset="0"/>
              </a:rPr>
              <a:t>Social-emotional development</a:t>
            </a:r>
          </a:p>
        </p:txBody>
      </p:sp>
    </p:spTree>
    <p:extLst>
      <p:ext uri="{BB962C8B-B14F-4D97-AF65-F5344CB8AC3E}">
        <p14:creationId xmlns:p14="http://schemas.microsoft.com/office/powerpoint/2010/main" val="41910505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SLD Among School-Age Children </a:t>
            </a:r>
            <a:br>
              <a:rPr lang="en-US" b="1" dirty="0">
                <a:effectLst>
                  <a:outerShdw blurRad="38100" dist="38100" dir="2700000" algn="tl">
                    <a:srgbClr val="DDDDDD"/>
                  </a:outerShdw>
                </a:effectLst>
              </a:rPr>
            </a:br>
            <a:r>
              <a:rPr lang="en-US" sz="1875" dirty="0"/>
              <a:t>[1] (pp. 689-692)</a:t>
            </a:r>
          </a:p>
        </p:txBody>
      </p:sp>
      <p:sp>
        <p:nvSpPr>
          <p:cNvPr id="3" name="Content Placeholder 2"/>
          <p:cNvSpPr>
            <a:spLocks noGrp="1"/>
          </p:cNvSpPr>
          <p:nvPr>
            <p:ph idx="1"/>
          </p:nvPr>
        </p:nvSpPr>
        <p:spPr>
          <a:xfrm>
            <a:off x="430078" y="1752600"/>
            <a:ext cx="8059119" cy="3579161"/>
          </a:xfrm>
        </p:spPr>
        <p:txBody>
          <a:bodyPr>
            <a:noAutofit/>
          </a:bodyPr>
          <a:lstStyle/>
          <a:p>
            <a:r>
              <a:rPr lang="en-US" dirty="0">
                <a:latin typeface="Arial" panose="020B0604020202020204" pitchFamily="34" charset="0"/>
                <a:cs typeface="Arial" panose="020B0604020202020204" pitchFamily="34" charset="0"/>
              </a:rPr>
              <a:t>School-age children with SLD may have cognitive and academic deficits, information-processing and executive function deficits, perceptual deficits, and social-behavioral deficits</a:t>
            </a:r>
          </a:p>
          <a:p>
            <a:r>
              <a:rPr lang="en-US" dirty="0">
                <a:latin typeface="Arial" panose="020B0604020202020204" pitchFamily="34" charset="0"/>
                <a:cs typeface="Arial" panose="020B0604020202020204" pitchFamily="34" charset="0"/>
              </a:rPr>
              <a:t>See Table 17-1 (p. 690) for deficits associated with SLD</a:t>
            </a:r>
          </a:p>
          <a:p>
            <a:r>
              <a:rPr lang="en-US" dirty="0">
                <a:latin typeface="Arial" panose="020B0604020202020204" pitchFamily="34" charset="0"/>
                <a:cs typeface="Arial" panose="020B0604020202020204" pitchFamily="34" charset="0"/>
              </a:rPr>
              <a:t>Co-occurring disorders: See pp. 689-690</a:t>
            </a:r>
          </a:p>
        </p:txBody>
      </p:sp>
    </p:spTree>
    <p:extLst>
      <p:ext uri="{BB962C8B-B14F-4D97-AF65-F5344CB8AC3E}">
        <p14:creationId xmlns:p14="http://schemas.microsoft.com/office/powerpoint/2010/main" val="1830096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SLD and Intellectual Disability</a:t>
            </a:r>
            <a:br>
              <a:rPr lang="en-US" b="1" dirty="0">
                <a:effectLst>
                  <a:outerShdw blurRad="38100" dist="38100" dir="2700000" algn="tl">
                    <a:srgbClr val="DDDDDD"/>
                  </a:outerShdw>
                </a:effectLst>
              </a:rPr>
            </a:br>
            <a:r>
              <a:rPr lang="en-US" sz="1875" dirty="0"/>
              <a:t>(p. 692)</a:t>
            </a:r>
          </a:p>
        </p:txBody>
      </p:sp>
      <p:sp>
        <p:nvSpPr>
          <p:cNvPr id="3" name="Content Placeholder 2"/>
          <p:cNvSpPr>
            <a:spLocks noGrp="1"/>
          </p:cNvSpPr>
          <p:nvPr>
            <p:ph idx="1"/>
          </p:nvPr>
        </p:nvSpPr>
        <p:spPr>
          <a:xfrm>
            <a:off x="430078" y="1524000"/>
            <a:ext cx="8059119" cy="4648200"/>
          </a:xfrm>
        </p:spPr>
        <p:txBody>
          <a:bodyPr>
            <a:noAutofit/>
          </a:bodyPr>
          <a:lstStyle/>
          <a:p>
            <a:r>
              <a:rPr lang="en-US" dirty="0">
                <a:latin typeface="Arial" panose="020B0604020202020204" pitchFamily="34" charset="0"/>
                <a:cs typeface="Arial" panose="020B0604020202020204" pitchFamily="34" charset="0"/>
              </a:rPr>
              <a:t>Specific learning disabilities and intellectual disabilities: See p. 692</a:t>
            </a:r>
          </a:p>
          <a:p>
            <a:r>
              <a:rPr lang="en-US" dirty="0">
                <a:latin typeface="Arial" panose="020B0604020202020204" pitchFamily="34" charset="0"/>
                <a:cs typeface="Arial" panose="020B0604020202020204" pitchFamily="34" charset="0"/>
              </a:rPr>
              <a:t>Children with SLD may have narrowly focused limitations, whereas children with intellectual disability may have a pervasive deficiency.</a:t>
            </a:r>
          </a:p>
          <a:p>
            <a:r>
              <a:rPr lang="en-US" dirty="0">
                <a:latin typeface="Arial" panose="020B0604020202020204" pitchFamily="34" charset="0"/>
                <a:cs typeface="Arial" panose="020B0604020202020204" pitchFamily="34" charset="0"/>
              </a:rPr>
              <a:t>Children with SLD usually can learn appropriate compensatory strategies (e.g., how to study) more quickly than can children with intellectual disability.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4768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SLD and ELL </a:t>
            </a:r>
            <a:r>
              <a:rPr lang="en-US" sz="1875" dirty="0"/>
              <a:t>(p. 692)</a:t>
            </a:r>
          </a:p>
        </p:txBody>
      </p:sp>
      <p:sp>
        <p:nvSpPr>
          <p:cNvPr id="3" name="Content Placeholder 2"/>
          <p:cNvSpPr>
            <a:spLocks noGrp="1"/>
          </p:cNvSpPr>
          <p:nvPr>
            <p:ph idx="1"/>
          </p:nvPr>
        </p:nvSpPr>
        <p:spPr>
          <a:xfrm>
            <a:off x="430078" y="1600200"/>
            <a:ext cx="8059119" cy="3731561"/>
          </a:xfrm>
        </p:spPr>
        <p:txBody>
          <a:bodyPr>
            <a:noAutofit/>
          </a:bodyPr>
          <a:lstStyle/>
          <a:p>
            <a:r>
              <a:rPr lang="en-US" dirty="0">
                <a:latin typeface="Arial" panose="020B0604020202020204" pitchFamily="34" charset="0"/>
                <a:cs typeface="Arial" panose="020B0604020202020204" pitchFamily="34" charset="0"/>
              </a:rPr>
              <a:t>Specific learning disabilities and English Language Learners (ELL): See p. 692</a:t>
            </a:r>
          </a:p>
          <a:p>
            <a:pPr lvl="1"/>
            <a:r>
              <a:rPr lang="en-US" sz="3200" dirty="0">
                <a:latin typeface="Arial" panose="020B0604020202020204" pitchFamily="34" charset="0"/>
                <a:cs typeface="Arial" panose="020B0604020202020204" pitchFamily="34" charset="0"/>
              </a:rPr>
              <a:t>See six factors (p. 692) need to be considered when the child being assessed for a possible SLD is an ELL</a:t>
            </a:r>
          </a:p>
        </p:txBody>
      </p:sp>
    </p:spTree>
    <p:extLst>
      <p:ext uri="{BB962C8B-B14F-4D97-AF65-F5344CB8AC3E}">
        <p14:creationId xmlns:p14="http://schemas.microsoft.com/office/powerpoint/2010/main" val="21470385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effectLst>
                  <a:outerShdw blurRad="38100" dist="38100" dir="2700000" algn="tl">
                    <a:srgbClr val="DDDDDD"/>
                  </a:outerShdw>
                </a:effectLst>
              </a:rPr>
              <a:t>Reading Disorder </a:t>
            </a:r>
            <a:r>
              <a:rPr lang="en-US" sz="1875" dirty="0"/>
              <a:t>[1] (pp. 692-695)</a:t>
            </a:r>
          </a:p>
        </p:txBody>
      </p:sp>
      <p:sp>
        <p:nvSpPr>
          <p:cNvPr id="3" name="Content Placeholder 2"/>
          <p:cNvSpPr>
            <a:spLocks noGrp="1"/>
          </p:cNvSpPr>
          <p:nvPr>
            <p:ph idx="1"/>
          </p:nvPr>
        </p:nvSpPr>
        <p:spPr>
          <a:xfrm>
            <a:off x="483326" y="1417638"/>
            <a:ext cx="8035871" cy="3793211"/>
          </a:xfrm>
        </p:spPr>
        <p:txBody>
          <a:bodyPr>
            <a:noAutofit/>
          </a:bodyPr>
          <a:lstStyle/>
          <a:p>
            <a:r>
              <a:rPr lang="en-US" dirty="0">
                <a:latin typeface="Arial" panose="020B0604020202020204" pitchFamily="34" charset="0"/>
                <a:cs typeface="Arial" panose="020B0604020202020204" pitchFamily="34" charset="0"/>
              </a:rPr>
              <a:t>Children are not usually considered to have a reading disorder if they </a:t>
            </a:r>
          </a:p>
          <a:p>
            <a:pPr marL="728663" lvl="1" indent="-385763">
              <a:buFont typeface="+mj-lt"/>
              <a:buAutoNum type="alphaLcPeriod"/>
            </a:pPr>
            <a:r>
              <a:rPr lang="en-US" sz="3200" dirty="0">
                <a:latin typeface="Arial" panose="020B0604020202020204" pitchFamily="34" charset="0"/>
                <a:cs typeface="Arial" panose="020B0604020202020204" pitchFamily="34" charset="0"/>
              </a:rPr>
              <a:t>have below-average intelligence (unless their reading ability is well below the level expected for their level of intelligence)</a:t>
            </a:r>
          </a:p>
          <a:p>
            <a:pPr marL="728663" lvl="1" indent="-385763">
              <a:buFont typeface="+mj-lt"/>
              <a:buAutoNum type="alphaLcPeriod"/>
            </a:pPr>
            <a:r>
              <a:rPr lang="en-US" sz="3200" dirty="0">
                <a:latin typeface="Arial" panose="020B0604020202020204" pitchFamily="34" charset="0"/>
                <a:cs typeface="Arial" panose="020B0604020202020204" pitchFamily="34" charset="0"/>
              </a:rPr>
              <a:t>have had poor educational experiences</a:t>
            </a:r>
          </a:p>
          <a:p>
            <a:pPr marL="728663" lvl="1" indent="-385763">
              <a:buFont typeface="+mj-lt"/>
              <a:buAutoNum type="alphaLcPeriod"/>
            </a:pPr>
            <a:r>
              <a:rPr lang="en-US" sz="3200" dirty="0">
                <a:latin typeface="Arial" panose="020B0604020202020204" pitchFamily="34" charset="0"/>
                <a:cs typeface="Arial" panose="020B0604020202020204" pitchFamily="34" charset="0"/>
              </a:rPr>
              <a:t>have not attended school</a:t>
            </a:r>
          </a:p>
          <a:p>
            <a:pPr marL="728663" lvl="1" indent="-385763">
              <a:buFont typeface="+mj-lt"/>
              <a:buAutoNum type="alphaLcPeriod"/>
            </a:pPr>
            <a:r>
              <a:rPr lang="en-US" sz="3200" dirty="0">
                <a:latin typeface="Arial" panose="020B0604020202020204" pitchFamily="34" charset="0"/>
                <a:cs typeface="Arial" panose="020B0604020202020204" pitchFamily="34" charset="0"/>
              </a:rPr>
              <a:t>have not had the opportunity to acquire English language skills </a:t>
            </a:r>
          </a:p>
        </p:txBody>
      </p:sp>
    </p:spTree>
    <p:extLst>
      <p:ext uri="{BB962C8B-B14F-4D97-AF65-F5344CB8AC3E}">
        <p14:creationId xmlns:p14="http://schemas.microsoft.com/office/powerpoint/2010/main" val="378602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04800"/>
            <a:ext cx="8229600" cy="1143000"/>
          </a:xfrm>
        </p:spPr>
        <p:txBody>
          <a:bodyPr>
            <a:normAutofit/>
          </a:bodyPr>
          <a:lstStyle/>
          <a:p>
            <a:pPr eaLnBrk="1" fontAlgn="auto" hangingPunct="1">
              <a:spcAft>
                <a:spcPts val="0"/>
              </a:spcAft>
              <a:defRPr/>
            </a:pPr>
            <a:r>
              <a:rPr lang="en-US" altLang="en-US" dirty="0"/>
              <a:t>Overview </a:t>
            </a:r>
            <a:r>
              <a:rPr lang="en-US" altLang="en-US" sz="2500" dirty="0"/>
              <a:t>[8]</a:t>
            </a:r>
            <a:endParaRPr lang="en-US" altLang="en-US" sz="2800" dirty="0"/>
          </a:p>
        </p:txBody>
      </p:sp>
      <p:sp>
        <p:nvSpPr>
          <p:cNvPr id="158723" name="Rectangle 3"/>
          <p:cNvSpPr>
            <a:spLocks noGrp="1" noChangeArrowheads="1"/>
          </p:cNvSpPr>
          <p:nvPr>
            <p:ph idx="1"/>
          </p:nvPr>
        </p:nvSpPr>
        <p:spPr>
          <a:xfrm>
            <a:off x="533400" y="1600200"/>
            <a:ext cx="7924800" cy="4800600"/>
          </a:xfrm>
        </p:spPr>
        <p:txBody>
          <a:bodyPr>
            <a:normAutofit fontScale="85000" lnSpcReduction="20000"/>
          </a:bodyPr>
          <a:lstStyle/>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Errata sheet: </a:t>
            </a:r>
            <a:r>
              <a:rPr lang="en-US" dirty="0">
                <a:latin typeface="Arial" panose="020B0604020202020204" pitchFamily="34" charset="0"/>
                <a:cs typeface="Arial" panose="020B0604020202020204" pitchFamily="34" charset="0"/>
                <a:hlinkClick r:id="rId3"/>
              </a:rPr>
              <a:t>https://sattlerpublisher.com/cog7e_errata.htm</a:t>
            </a:r>
            <a:endParaRPr lang="en-US" dirty="0">
              <a:latin typeface="Arial" panose="020B0604020202020204" pitchFamily="34" charset="0"/>
              <a:cs typeface="Arial" panose="020B0604020202020204" pitchFamily="34" charset="0"/>
            </a:endParaRPr>
          </a:p>
          <a:p>
            <a:pPr marL="0" indent="0" eaLnBrk="1" fontAlgn="auto" hangingPunct="1">
              <a:spcBef>
                <a:spcPts val="800"/>
              </a:spcBef>
              <a:spcAft>
                <a:spcPts val="0"/>
              </a:spcAft>
              <a:buClr>
                <a:srgbClr val="FFC000"/>
              </a:buClr>
              <a:buNone/>
              <a:defRPr/>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a:p>
            <a:pPr marL="0" indent="0" algn="ctr" eaLnBrk="1" fontAlgn="auto" hangingPunct="1">
              <a:spcBef>
                <a:spcPts val="800"/>
              </a:spcBef>
              <a:spcAft>
                <a:spcPts val="0"/>
              </a:spcAft>
              <a:buClr>
                <a:srgbClr val="FFC000"/>
              </a:buClr>
              <a:buNone/>
              <a:defRPr/>
            </a:pPr>
            <a:r>
              <a:rPr lang="en-US" b="1" dirty="0">
                <a:latin typeface="Arial" panose="020B0604020202020204" pitchFamily="34" charset="0"/>
                <a:cs typeface="Arial" panose="020B0604020202020204" pitchFamily="34" charset="0"/>
              </a:rPr>
              <a:t>In the Resource Guide:</a:t>
            </a:r>
          </a:p>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1. Missing Table M-4. “Teacher and Parent Recommendation Form for Children Who Are Gifted and Talented”</a:t>
            </a:r>
          </a:p>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2. Missing Table M-5. “Parent and Teacher Recommendation Form for Preschool Children Who Are Gifted and Talented”</a:t>
            </a:r>
          </a:p>
          <a:p>
            <a:pPr eaLnBrk="1" fontAlgn="auto" hangingPunct="1">
              <a:spcBef>
                <a:spcPts val="800"/>
              </a:spcBef>
              <a:spcAft>
                <a:spcPts val="0"/>
              </a:spcAft>
              <a:buClr>
                <a:srgbClr val="FFC000"/>
              </a:buClr>
              <a:defRPr/>
            </a:pPr>
            <a:r>
              <a:rPr lang="en-US" dirty="0">
                <a:latin typeface="Arial" panose="020B0604020202020204" pitchFamily="34" charset="0"/>
                <a:cs typeface="Arial" panose="020B0604020202020204" pitchFamily="34" charset="0"/>
              </a:rPr>
              <a:t>3. Missing Table M-6. “Checklist for Identifying Children Who Are Creative”</a:t>
            </a:r>
          </a:p>
        </p:txBody>
      </p:sp>
    </p:spTree>
    <p:extLst>
      <p:ext uri="{BB962C8B-B14F-4D97-AF65-F5344CB8AC3E}">
        <p14:creationId xmlns:p14="http://schemas.microsoft.com/office/powerpoint/2010/main" val="14455152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21" y="228600"/>
            <a:ext cx="7886700" cy="994172"/>
          </a:xfrm>
        </p:spPr>
        <p:txBody>
          <a:bodyPr/>
          <a:lstStyle/>
          <a:p>
            <a:r>
              <a:rPr lang="en-US" b="1" dirty="0">
                <a:effectLst>
                  <a:outerShdw blurRad="38100" dist="38100" dir="2700000" algn="tl">
                    <a:srgbClr val="DDDDDD"/>
                  </a:outerShdw>
                </a:effectLst>
              </a:rPr>
              <a:t>Reading Disorder </a:t>
            </a:r>
            <a:r>
              <a:rPr lang="en-US" sz="1875" dirty="0"/>
              <a:t>[2] (pp. 692-695)</a:t>
            </a:r>
          </a:p>
        </p:txBody>
      </p:sp>
      <p:sp>
        <p:nvSpPr>
          <p:cNvPr id="3" name="Content Placeholder 2"/>
          <p:cNvSpPr>
            <a:spLocks noGrp="1"/>
          </p:cNvSpPr>
          <p:nvPr>
            <p:ph idx="1"/>
          </p:nvPr>
        </p:nvSpPr>
        <p:spPr>
          <a:xfrm>
            <a:off x="554064" y="1143000"/>
            <a:ext cx="8035871" cy="3793211"/>
          </a:xfrm>
        </p:spPr>
        <p:txBody>
          <a:bodyPr>
            <a:noAutofit/>
          </a:bodyPr>
          <a:lstStyle/>
          <a:p>
            <a:r>
              <a:rPr lang="en-US" dirty="0">
                <a:latin typeface="Arial" panose="020B0604020202020204" pitchFamily="34" charset="0"/>
                <a:cs typeface="Arial" panose="020B0604020202020204" pitchFamily="34" charset="0"/>
              </a:rPr>
              <a:t>Reading disorder difficulties (also see Figure 17-4): </a:t>
            </a:r>
          </a:p>
          <a:p>
            <a:pPr lvl="1"/>
            <a:r>
              <a:rPr lang="en-US" sz="3200" dirty="0">
                <a:latin typeface="Arial" panose="020B0604020202020204" pitchFamily="34" charset="0"/>
                <a:cs typeface="Arial" panose="020B0604020202020204" pitchFamily="34" charset="0"/>
              </a:rPr>
              <a:t>Attention and concentration</a:t>
            </a:r>
          </a:p>
          <a:p>
            <a:pPr lvl="1"/>
            <a:r>
              <a:rPr lang="en-US" sz="3200" dirty="0">
                <a:latin typeface="Arial" panose="020B0604020202020204" pitchFamily="34" charset="0"/>
                <a:cs typeface="Arial" panose="020B0604020202020204" pitchFamily="34" charset="0"/>
              </a:rPr>
              <a:t>Orthographic awareness difficulties</a:t>
            </a:r>
          </a:p>
          <a:p>
            <a:pPr lvl="1"/>
            <a:r>
              <a:rPr lang="en-US" sz="3200" dirty="0">
                <a:latin typeface="Arial" panose="020B0604020202020204" pitchFamily="34" charset="0"/>
                <a:cs typeface="Arial" panose="020B0604020202020204" pitchFamily="34" charset="0"/>
              </a:rPr>
              <a:t>Phonological awareness difficulties</a:t>
            </a:r>
          </a:p>
          <a:p>
            <a:pPr lvl="1"/>
            <a:r>
              <a:rPr lang="en-US" sz="3200" dirty="0">
                <a:latin typeface="Arial" panose="020B0604020202020204" pitchFamily="34" charset="0"/>
                <a:cs typeface="Arial" panose="020B0604020202020204" pitchFamily="34" charset="0"/>
              </a:rPr>
              <a:t>Pragmatic awareness difficulties</a:t>
            </a:r>
          </a:p>
          <a:p>
            <a:pPr lvl="1"/>
            <a:r>
              <a:rPr lang="en-US" sz="3200" dirty="0">
                <a:latin typeface="Arial" panose="020B0604020202020204" pitchFamily="34" charset="0"/>
                <a:cs typeface="Arial" panose="020B0604020202020204" pitchFamily="34" charset="0"/>
              </a:rPr>
              <a:t>Rapid decoding difficulties</a:t>
            </a:r>
          </a:p>
          <a:p>
            <a:pPr lvl="1"/>
            <a:r>
              <a:rPr lang="en-US" sz="3200" dirty="0">
                <a:latin typeface="Arial" panose="020B0604020202020204" pitchFamily="34" charset="0"/>
                <a:cs typeface="Arial" panose="020B0604020202020204" pitchFamily="34" charset="0"/>
              </a:rPr>
              <a:t>Rapid naming difficulties</a:t>
            </a:r>
          </a:p>
          <a:p>
            <a:pPr lvl="1"/>
            <a:r>
              <a:rPr lang="en-US" sz="3200" dirty="0">
                <a:latin typeface="Arial" panose="020B0604020202020204" pitchFamily="34" charset="0"/>
                <a:cs typeface="Arial" panose="020B0604020202020204" pitchFamily="34" charset="0"/>
              </a:rPr>
              <a:t>Semantic difficulties</a:t>
            </a:r>
          </a:p>
          <a:p>
            <a:pPr lvl="1"/>
            <a:r>
              <a:rPr lang="en-US" sz="3200" dirty="0">
                <a:latin typeface="Arial" panose="020B0604020202020204" pitchFamily="34" charset="0"/>
                <a:cs typeface="Arial" panose="020B0604020202020204" pitchFamily="34" charset="0"/>
              </a:rPr>
              <a:t>Verbal comprehension difficulties</a:t>
            </a:r>
          </a:p>
          <a:p>
            <a:pPr lvl="1"/>
            <a:r>
              <a:rPr lang="en-US" sz="3200" dirty="0">
                <a:latin typeface="Arial" panose="020B0604020202020204" pitchFamily="34" charset="0"/>
                <a:cs typeface="Arial" panose="020B0604020202020204" pitchFamily="34" charset="0"/>
              </a:rPr>
              <a:t>Word awareness difficulties</a:t>
            </a:r>
          </a:p>
        </p:txBody>
      </p:sp>
    </p:spTree>
    <p:extLst>
      <p:ext uri="{BB962C8B-B14F-4D97-AF65-F5344CB8AC3E}">
        <p14:creationId xmlns:p14="http://schemas.microsoft.com/office/powerpoint/2010/main" val="32561889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DDDDDD"/>
                  </a:outerShdw>
                </a:effectLst>
              </a:rPr>
              <a:t>Reading Disorder </a:t>
            </a:r>
            <a:r>
              <a:rPr lang="en-US" sz="1875" dirty="0"/>
              <a:t>[3] (pp. 692-695)</a:t>
            </a:r>
          </a:p>
        </p:txBody>
      </p:sp>
      <p:sp>
        <p:nvSpPr>
          <p:cNvPr id="3" name="Content Placeholder 2"/>
          <p:cNvSpPr>
            <a:spLocks noGrp="1"/>
          </p:cNvSpPr>
          <p:nvPr>
            <p:ph idx="1"/>
          </p:nvPr>
        </p:nvSpPr>
        <p:spPr>
          <a:xfrm>
            <a:off x="650929" y="1978939"/>
            <a:ext cx="8035871" cy="3793211"/>
          </a:xfrm>
        </p:spPr>
        <p:txBody>
          <a:bodyPr>
            <a:noAutofit/>
          </a:bodyPr>
          <a:lstStyle/>
          <a:p>
            <a:r>
              <a:rPr lang="en-US" dirty="0">
                <a:latin typeface="Arial" panose="020B0604020202020204" pitchFamily="34" charset="0"/>
                <a:cs typeface="Arial" panose="020B0604020202020204" pitchFamily="34" charset="0"/>
              </a:rPr>
              <a:t>Subtypes of reading disorder (see Figure 17-5)</a:t>
            </a:r>
          </a:p>
          <a:p>
            <a:pPr lvl="1"/>
            <a:r>
              <a:rPr lang="en-US" sz="3200" dirty="0">
                <a:latin typeface="Arial" panose="020B0604020202020204" pitchFamily="34" charset="0"/>
                <a:cs typeface="Arial" panose="020B0604020202020204" pitchFamily="34" charset="0"/>
              </a:rPr>
              <a:t>Phonological dyslexia</a:t>
            </a:r>
          </a:p>
          <a:p>
            <a:pPr lvl="1"/>
            <a:r>
              <a:rPr lang="en-US" sz="3200" dirty="0">
                <a:latin typeface="Arial" panose="020B0604020202020204" pitchFamily="34" charset="0"/>
                <a:cs typeface="Arial" panose="020B0604020202020204" pitchFamily="34" charset="0"/>
              </a:rPr>
              <a:t>Fluency/naming speed deficit</a:t>
            </a:r>
          </a:p>
          <a:p>
            <a:pPr lvl="1"/>
            <a:r>
              <a:rPr lang="en-US" sz="3200" dirty="0">
                <a:latin typeface="Arial" panose="020B0604020202020204" pitchFamily="34" charset="0"/>
                <a:cs typeface="Arial" panose="020B0604020202020204" pitchFamily="34" charset="0"/>
              </a:rPr>
              <a:t>Comprehension deficit</a:t>
            </a:r>
          </a:p>
        </p:txBody>
      </p:sp>
    </p:spTree>
    <p:extLst>
      <p:ext uri="{BB962C8B-B14F-4D97-AF65-F5344CB8AC3E}">
        <p14:creationId xmlns:p14="http://schemas.microsoft.com/office/powerpoint/2010/main" val="12924704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DDDDDD"/>
                  </a:outerShdw>
                </a:effectLst>
              </a:rPr>
              <a:t>Reading Disorder </a:t>
            </a:r>
            <a:r>
              <a:rPr lang="en-US" sz="1875" dirty="0"/>
              <a:t>[4] (pp. 692-695)</a:t>
            </a:r>
          </a:p>
        </p:txBody>
      </p:sp>
      <p:sp>
        <p:nvSpPr>
          <p:cNvPr id="3" name="Content Placeholder 2"/>
          <p:cNvSpPr>
            <a:spLocks noGrp="1"/>
          </p:cNvSpPr>
          <p:nvPr>
            <p:ph idx="1"/>
          </p:nvPr>
        </p:nvSpPr>
        <p:spPr>
          <a:xfrm>
            <a:off x="554064" y="1532394"/>
            <a:ext cx="8035871" cy="3793211"/>
          </a:xfrm>
        </p:spPr>
        <p:txBody>
          <a:bodyPr>
            <a:noAutofit/>
          </a:bodyPr>
          <a:lstStyle/>
          <a:p>
            <a:r>
              <a:rPr lang="en-US" dirty="0">
                <a:latin typeface="Arial" panose="020B0604020202020204" pitchFamily="34" charset="0"/>
                <a:cs typeface="Arial" panose="020B0604020202020204" pitchFamily="34" charset="0"/>
              </a:rPr>
              <a:t>Five executive functions play a role in the activation and suppression of information during reading and help with reading comprehension:</a:t>
            </a:r>
          </a:p>
          <a:p>
            <a:pPr lvl="1"/>
            <a:r>
              <a:rPr lang="en-US" sz="3200" dirty="0">
                <a:latin typeface="Arial" panose="020B0604020202020204" pitchFamily="34" charset="0"/>
                <a:cs typeface="Arial" panose="020B0604020202020204" pitchFamily="34" charset="0"/>
              </a:rPr>
              <a:t>Flexibility</a:t>
            </a:r>
          </a:p>
          <a:p>
            <a:pPr lvl="1"/>
            <a:r>
              <a:rPr lang="en-US" sz="3200" dirty="0">
                <a:latin typeface="Arial" panose="020B0604020202020204" pitchFamily="34" charset="0"/>
                <a:cs typeface="Arial" panose="020B0604020202020204" pitchFamily="34" charset="0"/>
              </a:rPr>
              <a:t>Inhibition</a:t>
            </a:r>
          </a:p>
          <a:p>
            <a:pPr lvl="1"/>
            <a:r>
              <a:rPr lang="en-US" sz="3200" dirty="0">
                <a:latin typeface="Arial" panose="020B0604020202020204" pitchFamily="34" charset="0"/>
                <a:cs typeface="Arial" panose="020B0604020202020204" pitchFamily="34" charset="0"/>
              </a:rPr>
              <a:t>Shifting</a:t>
            </a:r>
          </a:p>
          <a:p>
            <a:pPr lvl="1"/>
            <a:r>
              <a:rPr lang="en-US" sz="3200" dirty="0">
                <a:latin typeface="Arial" panose="020B0604020202020204" pitchFamily="34" charset="0"/>
                <a:cs typeface="Arial" panose="020B0604020202020204" pitchFamily="34" charset="0"/>
              </a:rPr>
              <a:t>Updating</a:t>
            </a:r>
          </a:p>
          <a:p>
            <a:pPr lvl="1"/>
            <a:r>
              <a:rPr lang="en-US" sz="3200" dirty="0">
                <a:latin typeface="Arial" panose="020B0604020202020204" pitchFamily="34" charset="0"/>
                <a:cs typeface="Arial" panose="020B0604020202020204" pitchFamily="34" charset="0"/>
              </a:rPr>
              <a:t>Working memory</a:t>
            </a:r>
          </a:p>
        </p:txBody>
      </p:sp>
    </p:spTree>
    <p:extLst>
      <p:ext uri="{BB962C8B-B14F-4D97-AF65-F5344CB8AC3E}">
        <p14:creationId xmlns:p14="http://schemas.microsoft.com/office/powerpoint/2010/main" val="36254534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DDDDDD"/>
                  </a:outerShdw>
                </a:effectLst>
              </a:rPr>
              <a:t>Reading Disorder </a:t>
            </a:r>
            <a:r>
              <a:rPr lang="en-US" sz="1875" dirty="0"/>
              <a:t>[5] (pp. 692-695)</a:t>
            </a:r>
          </a:p>
        </p:txBody>
      </p:sp>
      <p:sp>
        <p:nvSpPr>
          <p:cNvPr id="3" name="Content Placeholder 2"/>
          <p:cNvSpPr>
            <a:spLocks noGrp="1"/>
          </p:cNvSpPr>
          <p:nvPr>
            <p:ph idx="1"/>
          </p:nvPr>
        </p:nvSpPr>
        <p:spPr>
          <a:xfrm>
            <a:off x="650929" y="1978939"/>
            <a:ext cx="8035871" cy="3793211"/>
          </a:xfrm>
        </p:spPr>
        <p:txBody>
          <a:bodyPr>
            <a:noAutofit/>
          </a:bodyPr>
          <a:lstStyle/>
          <a:p>
            <a:r>
              <a:rPr lang="en-US" dirty="0">
                <a:latin typeface="Arial" panose="020B0604020202020204" pitchFamily="34" charset="0"/>
                <a:cs typeface="Arial" panose="020B0604020202020204" pitchFamily="34" charset="0"/>
              </a:rPr>
              <a:t>Neurological correlates of reading disorder: See pp. 694-695</a:t>
            </a:r>
          </a:p>
        </p:txBody>
      </p:sp>
    </p:spTree>
    <p:extLst>
      <p:ext uri="{BB962C8B-B14F-4D97-AF65-F5344CB8AC3E}">
        <p14:creationId xmlns:p14="http://schemas.microsoft.com/office/powerpoint/2010/main" val="23161453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DDDDDD"/>
                  </a:outerShdw>
                </a:effectLst>
              </a:rPr>
              <a:t>Mathematics Disorder </a:t>
            </a:r>
            <a:r>
              <a:rPr lang="en-US" sz="1875" dirty="0"/>
              <a:t>(p. 695)</a:t>
            </a:r>
          </a:p>
        </p:txBody>
      </p:sp>
      <p:sp>
        <p:nvSpPr>
          <p:cNvPr id="3" name="Content Placeholder 2"/>
          <p:cNvSpPr>
            <a:spLocks noGrp="1"/>
          </p:cNvSpPr>
          <p:nvPr>
            <p:ph idx="1"/>
          </p:nvPr>
        </p:nvSpPr>
        <p:spPr>
          <a:xfrm>
            <a:off x="691612" y="1828800"/>
            <a:ext cx="7823738" cy="3661173"/>
          </a:xfrm>
        </p:spPr>
        <p:txBody>
          <a:bodyPr>
            <a:noAutofit/>
          </a:bodyPr>
          <a:lstStyle/>
          <a:p>
            <a:r>
              <a:rPr lang="en-US" dirty="0">
                <a:latin typeface="Arial" panose="020B0604020202020204" pitchFamily="34" charset="0"/>
                <a:cs typeface="Arial" panose="020B0604020202020204" pitchFamily="34" charset="0"/>
              </a:rPr>
              <a:t>See p. 695</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8464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Disorders of Written Expression </a:t>
            </a:r>
            <a:r>
              <a:rPr lang="en-US" sz="3675" dirty="0"/>
              <a:t/>
            </a:r>
            <a:br>
              <a:rPr lang="en-US" sz="3675" dirty="0"/>
            </a:br>
            <a:r>
              <a:rPr lang="en-US" sz="2100" dirty="0"/>
              <a:t>[1](pp. 695-696)</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pp. 695-696</a:t>
            </a:r>
          </a:p>
        </p:txBody>
      </p:sp>
    </p:spTree>
    <p:extLst>
      <p:ext uri="{BB962C8B-B14F-4D97-AF65-F5344CB8AC3E}">
        <p14:creationId xmlns:p14="http://schemas.microsoft.com/office/powerpoint/2010/main" val="38052604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Communication Disorders </a:t>
            </a:r>
            <a:r>
              <a:rPr lang="en-US" dirty="0"/>
              <a:t> </a:t>
            </a:r>
            <a:br>
              <a:rPr lang="en-US" dirty="0"/>
            </a:br>
            <a:r>
              <a:rPr lang="en-US" sz="1875" dirty="0"/>
              <a:t>(pp. 696-697)</a:t>
            </a:r>
          </a:p>
        </p:txBody>
      </p:sp>
      <p:sp>
        <p:nvSpPr>
          <p:cNvPr id="3" name="Content Placeholder 2"/>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See pp. 696-697</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8953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Nonverbal Learning Disability </a:t>
            </a:r>
            <a:br>
              <a:rPr lang="en-US" b="1" dirty="0">
                <a:effectLst>
                  <a:outerShdw blurRad="38100" dist="38100" dir="2700000" algn="tl">
                    <a:srgbClr val="DDDDDD"/>
                  </a:outerShdw>
                </a:effectLst>
              </a:rPr>
            </a:br>
            <a:r>
              <a:rPr lang="en-US" sz="1875" dirty="0"/>
              <a:t>(pp. 697-698)</a:t>
            </a:r>
          </a:p>
        </p:txBody>
      </p:sp>
      <p:sp>
        <p:nvSpPr>
          <p:cNvPr id="3" name="Content Placeholder 2"/>
          <p:cNvSpPr>
            <a:spLocks noGrp="1"/>
          </p:cNvSpPr>
          <p:nvPr>
            <p:ph idx="1"/>
          </p:nvPr>
        </p:nvSpPr>
        <p:spPr>
          <a:xfrm>
            <a:off x="749731" y="1828800"/>
            <a:ext cx="7765619" cy="3661173"/>
          </a:xfrm>
        </p:spPr>
        <p:txBody>
          <a:bodyPr/>
          <a:lstStyle/>
          <a:p>
            <a:r>
              <a:rPr lang="en-US" dirty="0">
                <a:latin typeface="Arial" panose="020B0604020202020204" pitchFamily="34" charset="0"/>
                <a:cs typeface="Arial" panose="020B0604020202020204" pitchFamily="34" charset="0"/>
              </a:rPr>
              <a:t>See pp. 697-698</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0156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Assessment of SLD </a:t>
            </a:r>
            <a:r>
              <a:rPr lang="en-US" sz="1875" dirty="0"/>
              <a:t>[1] (pp. 698-703)</a:t>
            </a:r>
          </a:p>
        </p:txBody>
      </p:sp>
      <p:sp>
        <p:nvSpPr>
          <p:cNvPr id="3" name="Content Placeholder 2"/>
          <p:cNvSpPr>
            <a:spLocks noGrp="1"/>
          </p:cNvSpPr>
          <p:nvPr>
            <p:ph idx="1"/>
          </p:nvPr>
        </p:nvSpPr>
        <p:spPr>
          <a:xfrm>
            <a:off x="381000" y="1417638"/>
            <a:ext cx="8047172" cy="5059362"/>
          </a:xfrm>
        </p:spPr>
        <p:txBody>
          <a:bodyPr>
            <a:noAutofit/>
          </a:bodyPr>
          <a:lstStyle/>
          <a:p>
            <a:r>
              <a:rPr lang="en-US" dirty="0">
                <a:latin typeface="Arial" panose="020B0604020202020204" pitchFamily="34" charset="0"/>
                <a:cs typeface="Arial" panose="020B0604020202020204" pitchFamily="34" charset="0"/>
              </a:rPr>
              <a:t>See pp. 698-703</a:t>
            </a:r>
          </a:p>
          <a:p>
            <a:r>
              <a:rPr lang="en-US" dirty="0">
                <a:latin typeface="Arial" panose="020B0604020202020204" pitchFamily="34" charset="0"/>
                <a:cs typeface="Arial" panose="020B0604020202020204" pitchFamily="34" charset="0"/>
              </a:rPr>
              <a:t>See Table 17-2 for Examples of Tests Used to Assess SLD</a:t>
            </a:r>
          </a:p>
        </p:txBody>
      </p:sp>
    </p:spTree>
    <p:extLst>
      <p:ext uri="{BB962C8B-B14F-4D97-AF65-F5344CB8AC3E}">
        <p14:creationId xmlns:p14="http://schemas.microsoft.com/office/powerpoint/2010/main" val="30594884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DDDDDD"/>
                  </a:outerShdw>
                </a:effectLst>
              </a:rPr>
              <a:t>Assessment of SLD </a:t>
            </a:r>
            <a:r>
              <a:rPr lang="en-US" sz="1875" dirty="0"/>
              <a:t>[1] (pp. 698-703)</a:t>
            </a:r>
          </a:p>
        </p:txBody>
      </p:sp>
      <p:sp>
        <p:nvSpPr>
          <p:cNvPr id="3" name="Content Placeholder 2"/>
          <p:cNvSpPr>
            <a:spLocks noGrp="1"/>
          </p:cNvSpPr>
          <p:nvPr>
            <p:ph idx="1"/>
          </p:nvPr>
        </p:nvSpPr>
        <p:spPr>
          <a:xfrm>
            <a:off x="734325" y="1676400"/>
            <a:ext cx="7675350" cy="3589276"/>
          </a:xfrm>
        </p:spPr>
        <p:txBody>
          <a:bodyPr>
            <a:noAutofit/>
          </a:bodyPr>
          <a:lstStyle/>
          <a:p>
            <a:r>
              <a:rPr lang="en-US" dirty="0">
                <a:latin typeface="Arial" panose="020B0604020202020204" pitchFamily="34" charset="0"/>
                <a:cs typeface="Arial" panose="020B0604020202020204" pitchFamily="34" charset="0"/>
              </a:rPr>
              <a:t>Appropriate assessment procedures:</a:t>
            </a:r>
          </a:p>
          <a:p>
            <a:pPr lvl="1"/>
            <a:r>
              <a:rPr lang="en-US" sz="3200" dirty="0">
                <a:latin typeface="Arial" panose="020B0604020202020204" pitchFamily="34" charset="0"/>
                <a:cs typeface="Arial" panose="020B0604020202020204" pitchFamily="34" charset="0"/>
              </a:rPr>
              <a:t>See Appendix I in the Resource Guide (pp. 313-338) for measures of academic achievement</a:t>
            </a:r>
          </a:p>
          <a:p>
            <a:pPr lvl="1"/>
            <a:r>
              <a:rPr lang="en-US" sz="3200" dirty="0">
                <a:latin typeface="Arial" panose="020B0604020202020204" pitchFamily="34" charset="0"/>
                <a:cs typeface="Arial" panose="020B0604020202020204" pitchFamily="34" charset="0"/>
              </a:rPr>
              <a:t>See Appendix J in the Resource Guide (pp. 339-366) for measures of receptive and expressive language</a:t>
            </a:r>
          </a:p>
        </p:txBody>
      </p:sp>
    </p:spTree>
    <p:extLst>
      <p:ext uri="{BB962C8B-B14F-4D97-AF65-F5344CB8AC3E}">
        <p14:creationId xmlns:p14="http://schemas.microsoft.com/office/powerpoint/2010/main" val="2087808260"/>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11219</TotalTime>
  <Words>7737</Words>
  <Application>Microsoft Office PowerPoint</Application>
  <PresentationFormat>On-screen Show (4:3)</PresentationFormat>
  <Paragraphs>811</Paragraphs>
  <Slides>188</Slides>
  <Notes>70</Notes>
  <HiddenSlides>0</HiddenSlides>
  <MMClips>0</MMClips>
  <ScaleCrop>false</ScaleCrop>
  <HeadingPairs>
    <vt:vector size="4" baseType="variant">
      <vt:variant>
        <vt:lpstr>Theme</vt:lpstr>
      </vt:variant>
      <vt:variant>
        <vt:i4>1</vt:i4>
      </vt:variant>
      <vt:variant>
        <vt:lpstr>Slide Titles</vt:lpstr>
      </vt:variant>
      <vt:variant>
        <vt:i4>188</vt:i4>
      </vt:variant>
    </vt:vector>
  </HeadingPairs>
  <TitlesOfParts>
    <vt:vector size="189" baseType="lpstr">
      <vt:lpstr>Stream</vt:lpstr>
      <vt:lpstr>PowerPoint Presentation for the Psychologists' Association of Alberta</vt:lpstr>
      <vt:lpstr>Overview [1]</vt:lpstr>
      <vt:lpstr>Overview [2]</vt:lpstr>
      <vt:lpstr>Overview [3]</vt:lpstr>
      <vt:lpstr>Overview [4]</vt:lpstr>
      <vt:lpstr>Overview [5]</vt:lpstr>
      <vt:lpstr>Overview [6]</vt:lpstr>
      <vt:lpstr>Overview [7]</vt:lpstr>
      <vt:lpstr>Overview [8]</vt:lpstr>
      <vt:lpstr>Overview [9]</vt:lpstr>
      <vt:lpstr>Overview [10]</vt:lpstr>
      <vt:lpstr>Overview [11]</vt:lpstr>
      <vt:lpstr>Canadian WISC-V [1]</vt:lpstr>
      <vt:lpstr>Canadian WISC-V [2]</vt:lpstr>
      <vt:lpstr>Canadian WISC-V [3]</vt:lpstr>
      <vt:lpstr>Canadian WISC-V [4]</vt:lpstr>
      <vt:lpstr>Canadian WISC-V [5]</vt:lpstr>
      <vt:lpstr>Canadian WISC-V [6]</vt:lpstr>
      <vt:lpstr>Canadian WISC-V [7]</vt:lpstr>
      <vt:lpstr>Canadian WISC-V [8]</vt:lpstr>
      <vt:lpstr>Canadian WISC-V [9]</vt:lpstr>
      <vt:lpstr>Statistics About SLD in Canada  [1] (pp. 686–687)</vt:lpstr>
      <vt:lpstr>Reading Disorder in Canada  (pp. 692-695)</vt:lpstr>
      <vt:lpstr>Does Scatter Invalidate the  Full Scale IQ (FSIQ)? [1](pp. 367-369)</vt:lpstr>
      <vt:lpstr>Does Scatter Invalidate the  Full Scale IQ (FSIQ)? [2](pp. 367-369)</vt:lpstr>
      <vt:lpstr>Does Scatter Invalidate the  Full Scale IQ (FSIQ)? [3] (pp. 367-369)</vt:lpstr>
      <vt:lpstr>Does Scatter Invalidate the  Full Scale IQ (FSIQ)? [4] (pp. 367-369)</vt:lpstr>
      <vt:lpstr>Does Scatter Invalidate the  Full Scale IQ (FSIQ)? [5] (pp. 367-369)</vt:lpstr>
      <vt:lpstr>ICD-11[1]</vt:lpstr>
      <vt:lpstr>ICD-11[2]</vt:lpstr>
      <vt:lpstr>ICD-11[2]</vt:lpstr>
      <vt:lpstr>PowerPoint Presentation</vt:lpstr>
      <vt:lpstr>PowerPoint Presentation</vt:lpstr>
      <vt:lpstr>Chapter 1</vt:lpstr>
      <vt:lpstr>Chapter 1 [1]</vt:lpstr>
      <vt:lpstr>Chapter 1 [2]</vt:lpstr>
      <vt:lpstr>Chapter 1 [3]</vt:lpstr>
      <vt:lpstr>Chapter 1 [4]</vt:lpstr>
      <vt:lpstr>Chapter 1 [5]</vt:lpstr>
      <vt:lpstr>Chapter 1 [6]</vt:lpstr>
      <vt:lpstr>Chapter 2</vt:lpstr>
      <vt:lpstr>Chapter 3</vt:lpstr>
      <vt:lpstr>Chapter 4</vt:lpstr>
      <vt:lpstr>Chapter 4 [1]</vt:lpstr>
      <vt:lpstr>Chapter 4 [2]</vt:lpstr>
      <vt:lpstr>Chapter 5</vt:lpstr>
      <vt:lpstr>Chapter 5 [1]</vt:lpstr>
      <vt:lpstr>Chapter 5 [2]</vt:lpstr>
      <vt:lpstr>Chapter 6</vt:lpstr>
      <vt:lpstr>Executive Functions [1] (pp. 203-205)</vt:lpstr>
      <vt:lpstr>Life Outcomes and Intelligence [1] (pp. 204-207)</vt:lpstr>
      <vt:lpstr>Life Outcomes and Intelligence [2] (pp. 204-207)</vt:lpstr>
      <vt:lpstr>Stability and Change in Intelligence [1] (pp. 207-208)</vt:lpstr>
      <vt:lpstr>Stability and Change in Intelligence [2] (pp. 207-208)</vt:lpstr>
      <vt:lpstr>PowerPoint Presentation</vt:lpstr>
      <vt:lpstr>Chapter 7</vt:lpstr>
      <vt:lpstr>History of the WISC–V (not in text)</vt:lpstr>
      <vt:lpstr>Supplementary Instructions for Administration [1] (pp. 252–253)</vt:lpstr>
      <vt:lpstr>Supplementary Instructions for Administration [2] (pp. 252–253)</vt:lpstr>
      <vt:lpstr>Subtest Substitution in the WISC–V [1] (p. 259)</vt:lpstr>
      <vt:lpstr>Subtest Substitution in the WISC–V [2] (p. 259)</vt:lpstr>
      <vt:lpstr>Potential Problems in Administering the WISC–V  (pp. 260–263)</vt:lpstr>
      <vt:lpstr>Strengths of WISC–V (p. 267)</vt:lpstr>
      <vt:lpstr>Limitations of WISC–V [1] (pp. 268–269)</vt:lpstr>
      <vt:lpstr>Limitations of WISC–V [2] (pp. 268–269)</vt:lpstr>
      <vt:lpstr>Chapter 8</vt:lpstr>
      <vt:lpstr>Chapter 9</vt:lpstr>
      <vt:lpstr>Cognitive Proficiency Index  (p. 342)</vt:lpstr>
      <vt:lpstr>General Ability Index  (p. 342)</vt:lpstr>
      <vt:lpstr>Is the Cognitive Proficiency Index a Misnomer? [1] (p. 369)</vt:lpstr>
      <vt:lpstr>Is the Cognitive Proficiency Index a Misnomer? [2] (p. 369)</vt:lpstr>
      <vt:lpstr>Is the General Ability Index a Misnomer? [3] (p. 369)</vt:lpstr>
      <vt:lpstr>A Successive Level of Approach to Test Interpretation (p. 370)</vt:lpstr>
      <vt:lpstr>Reflections on Intelligence and Childhood</vt:lpstr>
      <vt:lpstr>Chapters 10, 11, &amp; 12</vt:lpstr>
      <vt:lpstr>Substitution and Proration on the WPPSI–IV [1] (p. 412)</vt:lpstr>
      <vt:lpstr>Chapters 13, 14, 15, &amp; 16</vt:lpstr>
      <vt:lpstr>Chapter 17</vt:lpstr>
      <vt:lpstr>Definitions of SLD [1] (pp. 682–685)</vt:lpstr>
      <vt:lpstr>Definitions of SLD [2] (pp. 682–685)</vt:lpstr>
      <vt:lpstr>Definitions of SLD [3] (pp. 682–685)</vt:lpstr>
      <vt:lpstr>Definitions of SLD [4] (pp. 682–685)</vt:lpstr>
      <vt:lpstr>Key Aspects of Student Learning [1] (pp. 682–685)</vt:lpstr>
      <vt:lpstr>Etiology of SLD (pp. 687–688)</vt:lpstr>
      <vt:lpstr>Precursors of SLD Among Children of Preschool Age (p. 689)</vt:lpstr>
      <vt:lpstr>SLD Among School-Age Children  [1] (pp. 689-692)</vt:lpstr>
      <vt:lpstr>SLD and Intellectual Disability (p. 692)</vt:lpstr>
      <vt:lpstr>SLD and ELL (p. 692)</vt:lpstr>
      <vt:lpstr>Reading Disorder [1] (pp. 692-695)</vt:lpstr>
      <vt:lpstr>Reading Disorder [2] (pp. 692-695)</vt:lpstr>
      <vt:lpstr>Reading Disorder [3] (pp. 692-695)</vt:lpstr>
      <vt:lpstr>Reading Disorder [4] (pp. 692-695)</vt:lpstr>
      <vt:lpstr>Reading Disorder [5] (pp. 692-695)</vt:lpstr>
      <vt:lpstr>Mathematics Disorder (p. 695)</vt:lpstr>
      <vt:lpstr>Disorders of Written Expression  [1](pp. 695-696)</vt:lpstr>
      <vt:lpstr>Communication Disorders   (pp. 696-697)</vt:lpstr>
      <vt:lpstr>Nonverbal Learning Disability  (pp. 697-698)</vt:lpstr>
      <vt:lpstr>Assessment of SLD [1] (pp. 698-703)</vt:lpstr>
      <vt:lpstr>Assessment of SLD [1] (pp. 698-703)</vt:lpstr>
      <vt:lpstr>Assessment of SLD [2] (pp. 698-703)</vt:lpstr>
      <vt:lpstr>Assessment of SLD [3] (pp. 698-703)</vt:lpstr>
      <vt:lpstr>Assessment of SLD [4] (pp. 698-703)</vt:lpstr>
      <vt:lpstr>Assessment of SLD [5] (pp. 698-703)</vt:lpstr>
      <vt:lpstr>Assessment of SLD [6] (pp. 698-703)</vt:lpstr>
      <vt:lpstr>General Approach to Identifying SLD [1] (pp. 703-708)</vt:lpstr>
      <vt:lpstr>Comment on Assessment Procedures [1] (pp. 708-709)</vt:lpstr>
      <vt:lpstr>Interventions for SLD [1] (pp. 709–714)</vt:lpstr>
      <vt:lpstr>Interventions for SLD [2] (pp. 709–714)</vt:lpstr>
      <vt:lpstr>Comment on SLD [1] (p. 714)</vt:lpstr>
      <vt:lpstr>Chapter 18</vt:lpstr>
      <vt:lpstr>Defining Intellectual Disability  [1] (pp. 724–726)</vt:lpstr>
      <vt:lpstr>Defining Intellectual Disability  [2] (pp. 724–726)</vt:lpstr>
      <vt:lpstr>Defining Intellectual Disability  [3] (pp. 724–726)</vt:lpstr>
      <vt:lpstr>Defining Intellectual Disability  [4] (pp. 724–726)</vt:lpstr>
      <vt:lpstr>Defining Intellectual Disability  [5] (pp. 724–726)</vt:lpstr>
      <vt:lpstr>PowerPoint Presentation</vt:lpstr>
      <vt:lpstr>Defining Intellectual Disability  [6] (pp. 724–726)</vt:lpstr>
      <vt:lpstr>Defining Intellectual Disability  [7] (pp. 724–726)</vt:lpstr>
      <vt:lpstr>Defining Intellectual Disability  [8] (pp. 724–726)</vt:lpstr>
      <vt:lpstr>Comparison of DSM-5-TR, AAIDD, and ICD-11 Definitions [1] (pp. 726–727)</vt:lpstr>
      <vt:lpstr>Comparison of DSM-5-TR, AAIDD, and ICD-11 Definitions [2] (pp. 726–727)</vt:lpstr>
      <vt:lpstr>Comparison of DSM-5-TR, AAIDD, and ICD-11 Definitions [3] (pp. 726–727)</vt:lpstr>
      <vt:lpstr>Comparison of DSM-5-TR, AAIDD, and ICD-11 Definitions [4] (pp. 726–727)</vt:lpstr>
      <vt:lpstr>Comparison of DSM-5-TR, AAIDD, and ICD-11 Definitions [5] (pp. 726–727)</vt:lpstr>
      <vt:lpstr>Comparison of DSM-5-TR, AAIDD, and ICD-11 Definitions [6] (pp. 726–727)</vt:lpstr>
      <vt:lpstr>Comparison of DSM-5-TR, AAIDD, and ICD-11 Definitions [7] (pp. 726–727)</vt:lpstr>
      <vt:lpstr>Risk Factors for ID [1] (pp. 730–732)</vt:lpstr>
      <vt:lpstr>Risk Factors for ID [2] (pp. 730–732)</vt:lpstr>
      <vt:lpstr>Comorbid with ID [1] (pp. 730–732)</vt:lpstr>
      <vt:lpstr>Comorbid with ID [2] (p. 732)</vt:lpstr>
      <vt:lpstr>Families of Children with Developmental Disabilities [1] (p. 733)</vt:lpstr>
      <vt:lpstr>Families of Children with Developmental Disabilities [2] (p. 733)</vt:lpstr>
      <vt:lpstr>Families of Children with Developmental Disabilities [3] (p. 733)</vt:lpstr>
      <vt:lpstr>Relationship Between Measured Intelligence and Adaptive Behavior  [1] (p. 733)</vt:lpstr>
      <vt:lpstr>Relationship Between Measured Intelligence and Adaptive Behavior  [2] (p. 733)</vt:lpstr>
      <vt:lpstr>Assessment of ID [1] (pp. 734-737)</vt:lpstr>
      <vt:lpstr>Assessment of ID [2] (pp. 734-737)</vt:lpstr>
      <vt:lpstr>Assessment of ID [3] (pp. 734-737)</vt:lpstr>
      <vt:lpstr>Interventions for ID [1] (pp. 737-739)</vt:lpstr>
      <vt:lpstr>Interventions for ID [2] (pp. 737-739)</vt:lpstr>
      <vt:lpstr>Interventions for ID [3] (pp. 737-739)</vt:lpstr>
      <vt:lpstr>Interventions for ID [4] (pp. 737-739)</vt:lpstr>
      <vt:lpstr>Interventions for ID [5] (pp. 737-739)</vt:lpstr>
      <vt:lpstr>Interventions for ID [6] (pp. 737-739)</vt:lpstr>
      <vt:lpstr>Concluding Comment on ID (p. 739)</vt:lpstr>
      <vt:lpstr>Chapter 19</vt:lpstr>
      <vt:lpstr>Introduction [1] (p. 746)</vt:lpstr>
      <vt:lpstr>Intellectual and Personality Characteristics of Gifted Children  [1] (pp. 746–748)</vt:lpstr>
      <vt:lpstr>Intellectual and Personality Characteristics of Gifted Children  [2] (pp. 746–748)</vt:lpstr>
      <vt:lpstr>Intellectual and Personality Characteristics of Gifted Children  [3] (pp. 746–748)</vt:lpstr>
      <vt:lpstr>Underachieving Gifted Children [1] (pp. 748–750)</vt:lpstr>
      <vt:lpstr>Underachieving Gifted Children [2] (pp. 748–750)</vt:lpstr>
      <vt:lpstr>Underachieving Gifted Children [3] (pp. 748–750)</vt:lpstr>
      <vt:lpstr>Children Who Are Twice Exceptional [1] (pp. 750–752)</vt:lpstr>
      <vt:lpstr>Children Who Are Twice Exceptional [2] (pp. 750–752)</vt:lpstr>
      <vt:lpstr>Children Who Are Twice Exceptional [3] (pp. 750–752)</vt:lpstr>
      <vt:lpstr>Children Who Are Twice Exceptional [3] (pp. 750–752)</vt:lpstr>
      <vt:lpstr>Children Who Are Twice Exceptional [4] (pp. 750–752)</vt:lpstr>
      <vt:lpstr>Children Who Are Twice Exceptional [4] (pp. 750–752)</vt:lpstr>
      <vt:lpstr>Children Who Are Twice Exceptional [5] (pp. 750–752)</vt:lpstr>
      <vt:lpstr>Preschool Gifted Children [1] (p. 752)</vt:lpstr>
      <vt:lpstr>Preschool Gifted Children [2] (p. 752)</vt:lpstr>
      <vt:lpstr>Preschool Gifted Children [3] (p. 752)</vt:lpstr>
      <vt:lpstr>Long-term Studies of Gifted Individuals [1] (pp. 752–753)</vt:lpstr>
      <vt:lpstr>Long-term Studies of Gifted Individuals [2] (pp. 752–753)</vt:lpstr>
      <vt:lpstr>Promoting Psychosocial Adjustment in Gifted Children (pp. 753–754)</vt:lpstr>
      <vt:lpstr>Educating Gifted Children [1] (pp. 754–757)</vt:lpstr>
      <vt:lpstr>Educating Gifted Children [2] (pp. 754–757)</vt:lpstr>
      <vt:lpstr>Educating Gifted Children [3] (pp. 754–757)</vt:lpstr>
      <vt:lpstr>Creativity [1] (pp. 757–759)</vt:lpstr>
      <vt:lpstr>Creativity [2] (pp. 757–759)</vt:lpstr>
      <vt:lpstr>Creativity [3] (pp. 757–759)</vt:lpstr>
      <vt:lpstr>Creativity [4] (pp. 757–759)</vt:lpstr>
      <vt:lpstr>Creativity [5] (pp. 757–759)</vt:lpstr>
      <vt:lpstr>Identifying and Assessing Giftedness and Creativity [1] (pp. 759–761)</vt:lpstr>
      <vt:lpstr>Identifying and Assessing Giftedness and Creativity [2] (pp. 759–761)</vt:lpstr>
      <vt:lpstr>Identifying and Assessing Giftedness and Creativity [3] (pp. 759–761)</vt:lpstr>
      <vt:lpstr>Identifying and Assessing Giftedness and Creativity [4] (pp. 759–761)</vt:lpstr>
      <vt:lpstr>Identifying and Assessing Giftedness and Creativity [5] (pp. 759–761)</vt:lpstr>
      <vt:lpstr>Identifying and Assessing Giftedness and Creativity [6] (pp. 759–761)</vt:lpstr>
      <vt:lpstr>Working with Parents of Gifted Children (p. 761)</vt:lpstr>
      <vt:lpstr>Comment on Enhancing the Development of Gifted Children  (pp. 761–762)</vt:lpstr>
      <vt:lpstr>Chapter 20</vt:lpstr>
      <vt:lpstr>Spelling Chequer [1]</vt:lpstr>
      <vt:lpstr>Spelling Chequer [2]</vt:lpstr>
      <vt:lpstr>PowerPoint Presentation</vt:lpstr>
      <vt:lpstr>PowerPoint Presentation</vt:lpstr>
      <vt:lpstr>Reflections on Development</vt:lpstr>
    </vt:vector>
  </TitlesOfParts>
  <Company>Self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Dr. Sherrie Foster</dc:creator>
  <cp:lastModifiedBy>Admin</cp:lastModifiedBy>
  <cp:revision>1260</cp:revision>
  <cp:lastPrinted>2018-10-15T22:30:02Z</cp:lastPrinted>
  <dcterms:created xsi:type="dcterms:W3CDTF">2007-10-08T01:11:38Z</dcterms:created>
  <dcterms:modified xsi:type="dcterms:W3CDTF">2024-04-25T19:56:42Z</dcterms:modified>
</cp:coreProperties>
</file>